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696" r:id="rId7"/>
    <p:sldMasterId id="2147483702" r:id="rId8"/>
    <p:sldMasterId id="2147483708" r:id="rId9"/>
    <p:sldMasterId id="2147483714" r:id="rId10"/>
    <p:sldMasterId id="2147483720" r:id="rId11"/>
    <p:sldMasterId id="2147483726" r:id="rId12"/>
  </p:sldMasterIdLst>
  <p:notesMasterIdLst>
    <p:notesMasterId r:id="rId176"/>
  </p:notesMasterIdLst>
  <p:handoutMasterIdLst>
    <p:handoutMasterId r:id="rId177"/>
  </p:handoutMasterIdLst>
  <p:sldIdLst>
    <p:sldId id="397" r:id="rId13"/>
    <p:sldId id="435" r:id="rId14"/>
    <p:sldId id="399" r:id="rId15"/>
    <p:sldId id="400" r:id="rId16"/>
    <p:sldId id="401" r:id="rId17"/>
    <p:sldId id="402" r:id="rId18"/>
    <p:sldId id="403" r:id="rId19"/>
    <p:sldId id="676" r:id="rId20"/>
    <p:sldId id="754" r:id="rId21"/>
    <p:sldId id="755" r:id="rId22"/>
    <p:sldId id="756" r:id="rId23"/>
    <p:sldId id="726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347" r:id="rId36"/>
    <p:sldId id="352" r:id="rId37"/>
    <p:sldId id="353" r:id="rId38"/>
    <p:sldId id="354" r:id="rId39"/>
    <p:sldId id="713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336" r:id="rId57"/>
    <p:sldId id="358" r:id="rId58"/>
    <p:sldId id="714" r:id="rId59"/>
    <p:sldId id="360" r:id="rId60"/>
    <p:sldId id="361" r:id="rId61"/>
    <p:sldId id="291" r:id="rId62"/>
    <p:sldId id="292" r:id="rId63"/>
    <p:sldId id="349" r:id="rId64"/>
    <p:sldId id="350" r:id="rId65"/>
    <p:sldId id="296" r:id="rId66"/>
    <p:sldId id="395" r:id="rId67"/>
    <p:sldId id="396" r:id="rId68"/>
    <p:sldId id="363" r:id="rId69"/>
    <p:sldId id="364" r:id="rId70"/>
    <p:sldId id="365" r:id="rId71"/>
    <p:sldId id="701" r:id="rId72"/>
    <p:sldId id="362" r:id="rId73"/>
    <p:sldId id="715" r:id="rId74"/>
    <p:sldId id="716" r:id="rId75"/>
    <p:sldId id="717" r:id="rId76"/>
    <p:sldId id="718" r:id="rId77"/>
    <p:sldId id="303" r:id="rId78"/>
    <p:sldId id="304" r:id="rId79"/>
    <p:sldId id="385" r:id="rId80"/>
    <p:sldId id="386" r:id="rId81"/>
    <p:sldId id="387" r:id="rId82"/>
    <p:sldId id="388" r:id="rId83"/>
    <p:sldId id="719" r:id="rId84"/>
    <p:sldId id="307" r:id="rId85"/>
    <p:sldId id="389" r:id="rId86"/>
    <p:sldId id="390" r:id="rId87"/>
    <p:sldId id="391" r:id="rId88"/>
    <p:sldId id="392" r:id="rId89"/>
    <p:sldId id="312" r:id="rId90"/>
    <p:sldId id="393" r:id="rId91"/>
    <p:sldId id="723" r:id="rId92"/>
    <p:sldId id="704" r:id="rId93"/>
    <p:sldId id="720" r:id="rId94"/>
    <p:sldId id="721" r:id="rId95"/>
    <p:sldId id="314" r:id="rId96"/>
    <p:sldId id="367" r:id="rId97"/>
    <p:sldId id="368" r:id="rId98"/>
    <p:sldId id="369" r:id="rId99"/>
    <p:sldId id="342" r:id="rId100"/>
    <p:sldId id="705" r:id="rId101"/>
    <p:sldId id="725" r:id="rId102"/>
    <p:sldId id="366" r:id="rId103"/>
    <p:sldId id="707" r:id="rId104"/>
    <p:sldId id="371" r:id="rId105"/>
    <p:sldId id="372" r:id="rId106"/>
    <p:sldId id="373" r:id="rId107"/>
    <p:sldId id="394" r:id="rId108"/>
    <p:sldId id="375" r:id="rId109"/>
    <p:sldId id="376" r:id="rId110"/>
    <p:sldId id="377" r:id="rId111"/>
    <p:sldId id="378" r:id="rId112"/>
    <p:sldId id="379" r:id="rId113"/>
    <p:sldId id="380" r:id="rId114"/>
    <p:sldId id="708" r:id="rId115"/>
    <p:sldId id="709" r:id="rId116"/>
    <p:sldId id="710" r:id="rId117"/>
    <p:sldId id="711" r:id="rId118"/>
    <p:sldId id="724" r:id="rId119"/>
    <p:sldId id="712" r:id="rId120"/>
    <p:sldId id="374" r:id="rId121"/>
    <p:sldId id="328" r:id="rId122"/>
    <p:sldId id="760" r:id="rId123"/>
    <p:sldId id="761" r:id="rId124"/>
    <p:sldId id="762" r:id="rId125"/>
    <p:sldId id="763" r:id="rId126"/>
    <p:sldId id="764" r:id="rId127"/>
    <p:sldId id="329" r:id="rId128"/>
    <p:sldId id="691" r:id="rId129"/>
    <p:sldId id="621" r:id="rId130"/>
    <p:sldId id="542" r:id="rId131"/>
    <p:sldId id="727" r:id="rId132"/>
    <p:sldId id="733" r:id="rId133"/>
    <p:sldId id="734" r:id="rId134"/>
    <p:sldId id="694" r:id="rId135"/>
    <p:sldId id="695" r:id="rId136"/>
    <p:sldId id="596" r:id="rId137"/>
    <p:sldId id="735" r:id="rId138"/>
    <p:sldId id="736" r:id="rId139"/>
    <p:sldId id="737" r:id="rId140"/>
    <p:sldId id="738" r:id="rId141"/>
    <p:sldId id="731" r:id="rId142"/>
    <p:sldId id="732" r:id="rId143"/>
    <p:sldId id="740" r:id="rId144"/>
    <p:sldId id="741" r:id="rId145"/>
    <p:sldId id="742" r:id="rId146"/>
    <p:sldId id="743" r:id="rId147"/>
    <p:sldId id="744" r:id="rId148"/>
    <p:sldId id="745" r:id="rId149"/>
    <p:sldId id="739" r:id="rId150"/>
    <p:sldId id="746" r:id="rId151"/>
    <p:sldId id="747" r:id="rId152"/>
    <p:sldId id="748" r:id="rId153"/>
    <p:sldId id="485" r:id="rId154"/>
    <p:sldId id="486" r:id="rId155"/>
    <p:sldId id="757" r:id="rId156"/>
    <p:sldId id="758" r:id="rId157"/>
    <p:sldId id="759" r:id="rId158"/>
    <p:sldId id="749" r:id="rId159"/>
    <p:sldId id="750" r:id="rId160"/>
    <p:sldId id="728" r:id="rId161"/>
    <p:sldId id="751" r:id="rId162"/>
    <p:sldId id="697" r:id="rId163"/>
    <p:sldId id="562" r:id="rId164"/>
    <p:sldId id="729" r:id="rId165"/>
    <p:sldId id="730" r:id="rId166"/>
    <p:sldId id="752" r:id="rId167"/>
    <p:sldId id="722" r:id="rId168"/>
    <p:sldId id="337" r:id="rId169"/>
    <p:sldId id="706" r:id="rId170"/>
    <p:sldId id="753" r:id="rId171"/>
    <p:sldId id="765" r:id="rId172"/>
    <p:sldId id="766" r:id="rId173"/>
    <p:sldId id="767" r:id="rId174"/>
    <p:sldId id="690" r:id="rId175"/>
  </p:sldIdLst>
  <p:sldSz cx="10693400" cy="7562850"/>
  <p:notesSz cx="6889750" cy="100218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보육진흥원" initials="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7E6"/>
    <a:srgbClr val="AD8CBA"/>
    <a:srgbClr val="3CB695"/>
    <a:srgbClr val="00A8BD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9" autoAdjust="0"/>
    <p:restoredTop sz="95846" autoAdjust="0"/>
  </p:normalViewPr>
  <p:slideViewPr>
    <p:cSldViewPr>
      <p:cViewPr>
        <p:scale>
          <a:sx n="112" d="100"/>
          <a:sy n="112" d="100"/>
        </p:scale>
        <p:origin x="-1452" y="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543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4062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38" Type="http://schemas.openxmlformats.org/officeDocument/2006/relationships/slide" Target="slides/slide126.xml"/><Relationship Id="rId154" Type="http://schemas.openxmlformats.org/officeDocument/2006/relationships/slide" Target="slides/slide142.xml"/><Relationship Id="rId159" Type="http://schemas.openxmlformats.org/officeDocument/2006/relationships/slide" Target="slides/slide147.xml"/><Relationship Id="rId175" Type="http://schemas.openxmlformats.org/officeDocument/2006/relationships/slide" Target="slides/slide163.xml"/><Relationship Id="rId170" Type="http://schemas.openxmlformats.org/officeDocument/2006/relationships/slide" Target="slides/slide158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28" Type="http://schemas.openxmlformats.org/officeDocument/2006/relationships/slide" Target="slides/slide116.xml"/><Relationship Id="rId144" Type="http://schemas.openxmlformats.org/officeDocument/2006/relationships/slide" Target="slides/slide132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65" Type="http://schemas.openxmlformats.org/officeDocument/2006/relationships/slide" Target="slides/slide153.xml"/><Relationship Id="rId181" Type="http://schemas.openxmlformats.org/officeDocument/2006/relationships/theme" Target="theme/theme1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55" Type="http://schemas.openxmlformats.org/officeDocument/2006/relationships/slide" Target="slides/slide143.xml"/><Relationship Id="rId171" Type="http://schemas.openxmlformats.org/officeDocument/2006/relationships/slide" Target="slides/slide159.xml"/><Relationship Id="rId176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61" Type="http://schemas.openxmlformats.org/officeDocument/2006/relationships/slide" Target="slides/slide149.xml"/><Relationship Id="rId166" Type="http://schemas.openxmlformats.org/officeDocument/2006/relationships/slide" Target="slides/slide154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7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60.xml"/><Relationship Id="rId180" Type="http://schemas.openxmlformats.org/officeDocument/2006/relationships/viewProps" Target="viewProps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commentAuthors" Target="commentAuthor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79" Type="http://schemas.openxmlformats.org/officeDocument/2006/relationships/presProps" Target="presProps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963" cy="500860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2685" y="1"/>
            <a:ext cx="2985963" cy="500860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A609B620-1803-4DE4-BD77-F77C70F68856}" type="datetimeFigureOut">
              <a:rPr lang="ko-KR" altLang="en-US" smtClean="0"/>
              <a:t>2024-05-10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518689"/>
            <a:ext cx="2985963" cy="500860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2685" y="9518689"/>
            <a:ext cx="2985963" cy="500860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1DCB87A1-60BB-4F4D-B022-09B13C9FCC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576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627" cy="500673"/>
          </a:xfrm>
          <a:prstGeom prst="rect">
            <a:avLst/>
          </a:prstGeom>
        </p:spPr>
        <p:txBody>
          <a:bodyPr vert="horz" lIns="84697" tIns="42349" rIns="84697" bIns="42349" rtlCol="0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3102" y="2"/>
            <a:ext cx="2984603" cy="500673"/>
          </a:xfrm>
          <a:prstGeom prst="rect">
            <a:avLst/>
          </a:prstGeom>
        </p:spPr>
        <p:txBody>
          <a:bodyPr vert="horz" lIns="84697" tIns="42349" rIns="84697" bIns="42349" rtlCol="0"/>
          <a:lstStyle>
            <a:lvl1pPr algn="r">
              <a:defRPr sz="1100"/>
            </a:lvl1pPr>
          </a:lstStyle>
          <a:p>
            <a:fld id="{D431F19B-EA49-46C1-9DD4-45D1F4BC39D5}" type="datetimeFigureOut">
              <a:rPr lang="ko-KR" altLang="en-US" smtClean="0"/>
              <a:t>2024-05-10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752475"/>
            <a:ext cx="5311775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97" tIns="42349" rIns="84697" bIns="4234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9385" y="4760609"/>
            <a:ext cx="5510981" cy="4510271"/>
          </a:xfrm>
          <a:prstGeom prst="rect">
            <a:avLst/>
          </a:prstGeom>
        </p:spPr>
        <p:txBody>
          <a:bodyPr vert="horz" lIns="84697" tIns="42349" rIns="84697" bIns="4234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519113"/>
            <a:ext cx="2985627" cy="500673"/>
          </a:xfrm>
          <a:prstGeom prst="rect">
            <a:avLst/>
          </a:prstGeom>
        </p:spPr>
        <p:txBody>
          <a:bodyPr vert="horz" lIns="84697" tIns="42349" rIns="84697" bIns="42349" rtlCol="0" anchor="b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3102" y="9519113"/>
            <a:ext cx="2984603" cy="500673"/>
          </a:xfrm>
          <a:prstGeom prst="rect">
            <a:avLst/>
          </a:prstGeom>
        </p:spPr>
        <p:txBody>
          <a:bodyPr vert="horz" lIns="84697" tIns="42349" rIns="84697" bIns="42349" rtlCol="0" anchor="b"/>
          <a:lstStyle>
            <a:lvl1pPr algn="r">
              <a:defRPr sz="1100"/>
            </a:lvl1pPr>
          </a:lstStyle>
          <a:p>
            <a:fld id="{57820927-A7F5-41EF-BC65-AA40BD6952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785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29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272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78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69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57820927-A7F5-41EF-BC65-AA40BD6952FE}" type="slidenum">
              <a:rPr lang="en-US" altLang="en-US"/>
              <a:pPr lvl="0">
                <a:defRPr/>
              </a:pPr>
              <a:t>127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57820927-A7F5-41EF-BC65-AA40BD6952FE}" type="slidenum">
              <a:rPr lang="en-US" altLang="en-US"/>
              <a:pPr lvl="0">
                <a:defRPr/>
              </a:pPr>
              <a:t>128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100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57820927-A7F5-41EF-BC65-AA40BD6952FE}" type="slidenum">
              <a:rPr lang="ko-KR" altLang="en-US" smtClean="0"/>
              <a:t>150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29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78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71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901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384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879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31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81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219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20927-A7F5-41EF-BC65-AA40BD6952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50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3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3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0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9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7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63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3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89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25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9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1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40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36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1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4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1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7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1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83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43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83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23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47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47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44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02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38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77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96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80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08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1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10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31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04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7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06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94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48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2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8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73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3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F2F9F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9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2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2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1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6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5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9DDE5"/>
                </a:solidFill>
                <a:latin typeface="Noto Sans CJK KR DemiLight"/>
                <a:cs typeface="Noto Sans CJK KR D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290" y="2686577"/>
            <a:ext cx="8680818" cy="389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3CB695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3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library.k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3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jpg"/><Relationship Id="rId5" Type="http://schemas.openxmlformats.org/officeDocument/2006/relationships/image" Target="../media/image125.png"/><Relationship Id="rId4" Type="http://schemas.microsoft.com/office/2007/relationships/hdphoto" Target="../media/hdphoto1.wdp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4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g"/><Relationship Id="rId5" Type="http://schemas.microsoft.com/office/2007/relationships/hdphoto" Target="../media/hdphoto2.wdp"/><Relationship Id="rId4" Type="http://schemas.openxmlformats.org/officeDocument/2006/relationships/image" Target="../media/image12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eg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8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kjiro.go.kr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olbom.go.kr/fron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milynet.or.kr/" TargetMode="Externa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brary.kr/" TargetMode="Externa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>
            <a:extLst>
              <a:ext uri="{FF2B5EF4-FFF2-40B4-BE49-F238E27FC236}">
                <a16:creationId xmlns:a16="http://schemas.microsoft.com/office/drawing/2014/main" xmlns="" id="{47947E18-375F-C6BD-2D62-2FD87C75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" y="1760"/>
            <a:ext cx="10696575" cy="756285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6058" y="6838208"/>
            <a:ext cx="1337769" cy="39937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51221" y="6900227"/>
            <a:ext cx="389585" cy="221259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0632" y="6934795"/>
            <a:ext cx="1454609" cy="161800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4794600" y="0"/>
            <a:ext cx="1102995" cy="782320"/>
          </a:xfrm>
          <a:custGeom>
            <a:avLst/>
            <a:gdLst/>
            <a:ahLst/>
            <a:cxnLst/>
            <a:rect l="l" t="t" r="r" b="b"/>
            <a:pathLst>
              <a:path w="1102995" h="782320">
                <a:moveTo>
                  <a:pt x="1102804" y="0"/>
                </a:moveTo>
                <a:lnTo>
                  <a:pt x="0" y="0"/>
                </a:lnTo>
                <a:lnTo>
                  <a:pt x="0" y="529799"/>
                </a:lnTo>
                <a:lnTo>
                  <a:pt x="4060" y="575098"/>
                </a:lnTo>
                <a:lnTo>
                  <a:pt x="15766" y="617732"/>
                </a:lnTo>
                <a:lnTo>
                  <a:pt x="34406" y="656992"/>
                </a:lnTo>
                <a:lnTo>
                  <a:pt x="59268" y="692164"/>
                </a:lnTo>
                <a:lnTo>
                  <a:pt x="89641" y="722537"/>
                </a:lnTo>
                <a:lnTo>
                  <a:pt x="124813" y="747399"/>
                </a:lnTo>
                <a:lnTo>
                  <a:pt x="164072" y="766039"/>
                </a:lnTo>
                <a:lnTo>
                  <a:pt x="206707" y="777745"/>
                </a:lnTo>
                <a:lnTo>
                  <a:pt x="252006" y="781805"/>
                </a:lnTo>
                <a:lnTo>
                  <a:pt x="850798" y="781805"/>
                </a:lnTo>
                <a:lnTo>
                  <a:pt x="896096" y="777745"/>
                </a:lnTo>
                <a:lnTo>
                  <a:pt x="938731" y="766039"/>
                </a:lnTo>
                <a:lnTo>
                  <a:pt x="977990" y="747399"/>
                </a:lnTo>
                <a:lnTo>
                  <a:pt x="1013162" y="722537"/>
                </a:lnTo>
                <a:lnTo>
                  <a:pt x="1043535" y="692164"/>
                </a:lnTo>
                <a:lnTo>
                  <a:pt x="1068398" y="656992"/>
                </a:lnTo>
                <a:lnTo>
                  <a:pt x="1087038" y="617732"/>
                </a:lnTo>
                <a:lnTo>
                  <a:pt x="1098744" y="575098"/>
                </a:lnTo>
                <a:lnTo>
                  <a:pt x="1102804" y="529799"/>
                </a:lnTo>
                <a:lnTo>
                  <a:pt x="1102804" y="0"/>
                </a:lnTo>
                <a:close/>
              </a:path>
            </a:pathLst>
          </a:custGeom>
          <a:solidFill>
            <a:srgbClr val="F5B4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4996479" y="206733"/>
            <a:ext cx="7245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2100" b="0" spc="145" dirty="0">
                <a:solidFill>
                  <a:srgbClr val="FFFFFF"/>
                </a:solidFill>
                <a:latin typeface="BC 카드 B"/>
                <a:cs typeface="BC 카드 B"/>
              </a:rPr>
              <a:t>2024</a:t>
            </a:r>
            <a:r>
              <a:rPr sz="2100" b="0" spc="-475" dirty="0">
                <a:solidFill>
                  <a:srgbClr val="FFFFFF"/>
                </a:solidFill>
                <a:latin typeface="BC 카드 B"/>
                <a:cs typeface="BC 카드 B"/>
              </a:rPr>
              <a:t> </a:t>
            </a:r>
            <a:endParaRPr sz="2100" dirty="0">
              <a:latin typeface="BC 카드 B"/>
              <a:cs typeface="BC 카드 B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590887" y="860795"/>
            <a:ext cx="3497579" cy="20774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 algn="ctr">
              <a:lnSpc>
                <a:spcPct val="100000"/>
              </a:lnSpc>
              <a:spcBef>
                <a:spcPts val="100"/>
              </a:spcBef>
            </a:pPr>
            <a:r>
              <a:rPr sz="1500" b="0" dirty="0" err="1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초보</a:t>
            </a:r>
            <a:r>
              <a:rPr sz="1500" b="0" spc="6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 </a:t>
            </a:r>
            <a:r>
              <a:rPr sz="1500" b="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엄마,</a:t>
            </a:r>
            <a:r>
              <a:rPr sz="1500" b="0" spc="65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 </a:t>
            </a:r>
            <a:r>
              <a:rPr sz="1500" b="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아빠의</a:t>
            </a:r>
            <a:r>
              <a:rPr sz="1500" b="0" spc="65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 </a:t>
            </a:r>
            <a:r>
              <a:rPr sz="1500" b="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육아로운</a:t>
            </a:r>
            <a:r>
              <a:rPr sz="1500" b="0" spc="65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 </a:t>
            </a:r>
            <a:r>
              <a:rPr sz="1500" b="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일상을</a:t>
            </a:r>
            <a:r>
              <a:rPr sz="1500" b="0" spc="65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 </a:t>
            </a:r>
            <a:r>
              <a:rPr sz="1500" b="0" dirty="0" err="1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위한</a:t>
            </a:r>
            <a:r>
              <a:rPr sz="1500" b="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,</a:t>
            </a:r>
            <a:endParaRPr lang="en-US" sz="1500" b="0" dirty="0">
              <a:solidFill>
                <a:srgbClr val="006556"/>
              </a:solidFill>
              <a:latin typeface="Noto Sans CJK KR Medium" pitchFamily="34" charset="-127"/>
              <a:ea typeface="Noto Sans CJK KR Medium" pitchFamily="34" charset="-127"/>
              <a:cs typeface="Noto Sans CJK KR Medium"/>
            </a:endParaRPr>
          </a:p>
          <a:p>
            <a:pPr marL="16256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500" dirty="0">
                <a:solidFill>
                  <a:srgbClr val="006556"/>
                </a:solidFill>
                <a:latin typeface="Noto Sans CJK KR Medium" pitchFamily="34" charset="-127"/>
                <a:ea typeface="Noto Sans CJK KR Medium" pitchFamily="34" charset="-127"/>
                <a:cs typeface="Noto Sans CJK KR Medium"/>
              </a:rPr>
              <a:t>포괄적 양육서비스 자료집</a:t>
            </a:r>
            <a:endParaRPr sz="1500" dirty="0">
              <a:latin typeface="Noto Sans CJK KR Medium" pitchFamily="34" charset="-127"/>
              <a:ea typeface="Noto Sans CJK KR Medium" pitchFamily="34" charset="-127"/>
              <a:cs typeface="Noto Sans CJK KR Medium"/>
            </a:endParaRPr>
          </a:p>
          <a:p>
            <a:pPr marL="12700" marR="29209" indent="628015">
              <a:lnSpc>
                <a:spcPts val="6200"/>
              </a:lnSpc>
              <a:spcBef>
                <a:spcPts val="5"/>
              </a:spcBef>
            </a:pPr>
            <a:r>
              <a:rPr sz="5000" b="1" spc="-390" dirty="0" err="1">
                <a:solidFill>
                  <a:srgbClr val="006556"/>
                </a:solidFill>
                <a:latin typeface="BC 카드 L"/>
                <a:cs typeface="BC 카드 L"/>
              </a:rPr>
              <a:t>우리동네</a:t>
            </a:r>
            <a:r>
              <a:rPr sz="5000" b="1" spc="-390" dirty="0">
                <a:solidFill>
                  <a:srgbClr val="006556"/>
                </a:solidFill>
                <a:latin typeface="BC 카드 L"/>
                <a:cs typeface="BC 카드 L"/>
              </a:rPr>
              <a:t> </a:t>
            </a:r>
            <a:r>
              <a:rPr sz="5000" b="1" spc="-385" dirty="0">
                <a:solidFill>
                  <a:srgbClr val="006556"/>
                </a:solidFill>
                <a:latin typeface="BC 카드 L"/>
                <a:cs typeface="BC 카드 L"/>
              </a:rPr>
              <a:t> </a:t>
            </a:r>
            <a:r>
              <a:rPr sz="5000" b="1" spc="-390" dirty="0">
                <a:solidFill>
                  <a:srgbClr val="006556"/>
                </a:solidFill>
                <a:latin typeface="BC 카드 L"/>
                <a:cs typeface="BC 카드 L"/>
              </a:rPr>
              <a:t>똑</a:t>
            </a:r>
            <a:r>
              <a:rPr sz="5000" b="1" spc="-95" dirty="0">
                <a:solidFill>
                  <a:srgbClr val="006556"/>
                </a:solidFill>
                <a:latin typeface="BC 카드 L"/>
                <a:cs typeface="BC 카드 L"/>
              </a:rPr>
              <a:t>똑</a:t>
            </a:r>
            <a:r>
              <a:rPr sz="5000" b="1" spc="-620" dirty="0">
                <a:solidFill>
                  <a:srgbClr val="006556"/>
                </a:solidFill>
                <a:latin typeface="BC 카드 L"/>
                <a:cs typeface="BC 카드 L"/>
              </a:rPr>
              <a:t> </a:t>
            </a:r>
            <a:r>
              <a:rPr sz="5000" b="1" spc="-390" dirty="0">
                <a:solidFill>
                  <a:srgbClr val="006556"/>
                </a:solidFill>
                <a:latin typeface="BC 카드 L"/>
                <a:cs typeface="BC 카드 L"/>
              </a:rPr>
              <a:t>양육정보</a:t>
            </a:r>
            <a:endParaRPr sz="5000" b="1" dirty="0">
              <a:latin typeface="BC 카드 L"/>
              <a:cs typeface="BC 카드 L"/>
            </a:endParaRPr>
          </a:p>
        </p:txBody>
      </p:sp>
    </p:spTree>
    <p:extLst>
      <p:ext uri="{BB962C8B-B14F-4D97-AF65-F5344CB8AC3E}">
        <p14:creationId xmlns:p14="http://schemas.microsoft.com/office/powerpoint/2010/main" val="403327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5998" y="540009"/>
            <a:ext cx="9720580" cy="6480175"/>
            <a:chOff x="485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485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10898" y="4217108"/>
            <a:ext cx="37316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시간제보육실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5299" y="4210196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4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10899" y="1499525"/>
            <a:ext cx="327440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아해누리실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spcBef>
                <a:spcPts val="100"/>
              </a:spcBef>
            </a:pP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65299" y="1492611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3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b="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b="0" spc="-14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육아종합지원센터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34644" y="502776"/>
            <a:ext cx="9816321" cy="6560219"/>
            <a:chOff x="434644" y="502776"/>
            <a:chExt cx="9816321" cy="6560219"/>
          </a:xfrm>
        </p:grpSpPr>
        <p:sp>
          <p:nvSpPr>
            <p:cNvPr id="27" name="object 27"/>
            <p:cNvSpPr/>
            <p:nvPr/>
          </p:nvSpPr>
          <p:spPr>
            <a:xfrm>
              <a:off x="434644" y="502776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1245" y="676327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526901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9913395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526901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913395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526901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913395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526901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913395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639300" y="4543425"/>
            <a:ext cx="4345940" cy="138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825115" algn="l"/>
                <a:tab pos="4332605" algn="l"/>
              </a:tabLst>
            </a:pPr>
            <a:r>
              <a:rPr sz="800" u="sng" dirty="0">
                <a:solidFill>
                  <a:srgbClr val="231916"/>
                </a:solidFill>
                <a:uFill>
                  <a:solidFill>
                    <a:srgbClr val="AD8CBA"/>
                  </a:solidFill>
                </a:uFill>
                <a:latin typeface="Noto Sans CJK KR DemiLight"/>
                <a:cs typeface="Noto Sans CJK KR DemiLight"/>
              </a:rPr>
              <a:t>	</a:t>
            </a:r>
            <a:endParaRPr sz="8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43" name="object 26"/>
          <p:cNvGrpSpPr/>
          <p:nvPr/>
        </p:nvGrpSpPr>
        <p:grpSpPr>
          <a:xfrm>
            <a:off x="873127" y="941407"/>
            <a:ext cx="327600" cy="270000"/>
            <a:chOff x="1021759" y="2566751"/>
            <a:chExt cx="701040" cy="474345"/>
          </a:xfrm>
        </p:grpSpPr>
        <p:sp>
          <p:nvSpPr>
            <p:cNvPr id="45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4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55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60" name="Picture 2" descr="\\192.168.10.222\공유폴더\★손준호\아해누리실\아해누리실 사진\KakaoTalk_20210614_110927088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74" y="1504062"/>
            <a:ext cx="3388183" cy="20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ject 23"/>
          <p:cNvSpPr txBox="1"/>
          <p:nvPr/>
        </p:nvSpPr>
        <p:spPr>
          <a:xfrm>
            <a:off x="5651995" y="2097773"/>
            <a:ext cx="4320540" cy="1917833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여흥로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160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번길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22, 2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여주시육아종합지원센터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031-883-2019(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내선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112)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이용대상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관내 미취학 아동 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이용방법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여주시육아종합지원센터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홈페이지 →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아해누리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실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선택 →이용일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타임 선택 → 신청하기 </a:t>
            </a:r>
            <a:endParaRPr lang="en-US" altLang="ko-KR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62" name="Picture 3" descr="\\192.168.10.222\공유폴더\＠ 여주시육아종합지원센터\7. 시설관리\10.센터사진\시간제보육실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7" y="4150945"/>
            <a:ext cx="340088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23"/>
          <p:cNvSpPr txBox="1"/>
          <p:nvPr/>
        </p:nvSpPr>
        <p:spPr>
          <a:xfrm>
            <a:off x="5727199" y="4871379"/>
            <a:ext cx="4320540" cy="1348446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여흥로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160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번길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22, 2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여주시유아종합지원센터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031-883-2019(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내선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111)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이용대상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6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개월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-36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개월 미만 영아 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이용방법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임신육아종합포털 아이사랑사이트 또는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모바일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웹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에서 회원가입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공인인증서 등록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)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후 아동등록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88" y="1343025"/>
            <a:ext cx="633412" cy="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72351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5000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5397" y="6296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보육</a:t>
            </a:r>
            <a:r>
              <a:rPr lang="ko-KR" altLang="en-US" sz="170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료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2" name="object 9"/>
          <p:cNvSpPr/>
          <p:nvPr/>
        </p:nvSpPr>
        <p:spPr>
          <a:xfrm>
            <a:off x="5633497" y="266110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1"/>
          <p:cNvSpPr/>
          <p:nvPr/>
        </p:nvSpPr>
        <p:spPr>
          <a:xfrm>
            <a:off x="5633497" y="372580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2"/>
          <p:cNvSpPr/>
          <p:nvPr/>
        </p:nvSpPr>
        <p:spPr>
          <a:xfrm>
            <a:off x="5633497" y="447359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3"/>
          <p:cNvSpPr/>
          <p:nvPr/>
        </p:nvSpPr>
        <p:spPr>
          <a:xfrm>
            <a:off x="5633497" y="5610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직사각형 47"/>
          <p:cNvSpPr/>
          <p:nvPr/>
        </p:nvSpPr>
        <p:spPr>
          <a:xfrm>
            <a:off x="55711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여성장애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인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출산비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용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5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58" name="object 43"/>
          <p:cNvGrpSpPr/>
          <p:nvPr/>
        </p:nvGrpSpPr>
        <p:grpSpPr>
          <a:xfrm>
            <a:off x="5317246" y="1593346"/>
            <a:ext cx="320400" cy="320400"/>
            <a:chOff x="5920755" y="2556004"/>
            <a:chExt cx="537210" cy="485140"/>
          </a:xfrm>
        </p:grpSpPr>
        <p:pic>
          <p:nvPicPr>
            <p:cNvPr id="5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9" name="object 14"/>
          <p:cNvSpPr txBox="1"/>
          <p:nvPr/>
        </p:nvSpPr>
        <p:spPr>
          <a:xfrm>
            <a:off x="5611050" y="2701275"/>
            <a:ext cx="4351331" cy="275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marR="5080" indent="-96520">
              <a:lnSpc>
                <a:spcPct val="160300"/>
              </a:lnSpc>
              <a:spcBef>
                <a:spcPts val="21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장애인복지법 제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32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 등록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의한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여성장애인 중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 및 임신기간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이상의 태아를 유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사산한 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05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태아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기준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100만원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   </a:t>
            </a:r>
            <a:endParaRPr lang="en-US" altLang="ko-KR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74" name="object 37"/>
          <p:cNvSpPr txBox="1"/>
          <p:nvPr/>
        </p:nvSpPr>
        <p:spPr>
          <a:xfrm>
            <a:off x="1079500" y="2701910"/>
            <a:ext cx="4512026" cy="3439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인복지카드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등록증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 소지한  미취학 만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장애아동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장애아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지원단가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87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,000원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방과후과정 장애아 </a:t>
            </a:r>
            <a:r>
              <a:rPr lang="ko-KR" altLang="en-US" sz="1300" b="0" spc="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지원단가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293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,000원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비장애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아동반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편성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장애아동은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시도지사가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고시한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연령별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수납한도액을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지원함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</a:t>
            </a:r>
            <a:r>
              <a:rPr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</a:t>
            </a:r>
            <a:r>
              <a:rPr 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</a:t>
            </a:r>
            <a:r>
              <a:rPr lang="en-US" altLang="ko-KR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(www.bokjiro.go.kr)</a:t>
            </a:r>
            <a:r>
              <a:rPr 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미등록장애아의 경우 방문신청만 가능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5" name="object 38"/>
          <p:cNvSpPr txBox="1"/>
          <p:nvPr/>
        </p:nvSpPr>
        <p:spPr>
          <a:xfrm>
            <a:off x="5644699" y="5631924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88" name="object 38"/>
          <p:cNvSpPr txBox="1"/>
          <p:nvPr/>
        </p:nvSpPr>
        <p:spPr>
          <a:xfrm>
            <a:off x="1130784" y="6325979"/>
            <a:ext cx="269191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91" name="object 38"/>
          <p:cNvSpPr txBox="1"/>
          <p:nvPr/>
        </p:nvSpPr>
        <p:spPr>
          <a:xfrm>
            <a:off x="1072699" y="6677025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4" name="object 38"/>
          <p:cNvSpPr txBox="1"/>
          <p:nvPr/>
        </p:nvSpPr>
        <p:spPr>
          <a:xfrm>
            <a:off x="5601849" y="5991225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9945127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1085397" y="58079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085405" y="3811976"/>
          <a:ext cx="7608570" cy="106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2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구분</a:t>
                      </a:r>
                      <a:endParaRPr sz="110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중증장애인</a:t>
                      </a:r>
                      <a:endParaRPr sz="110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경증장애인</a:t>
                      </a:r>
                      <a:endParaRPr sz="110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국민기초생활보장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생계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또는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의료급여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수급자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22만원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11만원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국민기초생활보장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주거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또는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교육급여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수급자</a:t>
                      </a:r>
                      <a:r>
                        <a:rPr lang="en-US"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</a:t>
                      </a:r>
                      <a:r>
                        <a:rPr lang="en-US" sz="1100" b="0" spc="50" baseline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차상위계층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17만원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11만원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ko-KR" altLang="en-US" sz="11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보장시설수급자</a:t>
                      </a:r>
                      <a:r>
                        <a:rPr lang="en-US" altLang="ko-KR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생계 또는 의료</a:t>
                      </a:r>
                      <a:r>
                        <a:rPr lang="en-US" altLang="ko-KR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461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9만원</a:t>
                      </a: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baseline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3만원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/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월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9" name="object 38"/>
          <p:cNvSpPr txBox="1"/>
          <p:nvPr/>
        </p:nvSpPr>
        <p:spPr>
          <a:xfrm>
            <a:off x="1079500" y="5838825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506013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72699" y="2686577"/>
            <a:ext cx="6864801" cy="972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미만의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등록한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장애인으로 국민기초생활 </a:t>
            </a: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보장수급자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및 </a:t>
            </a: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차상위계층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장애아동수당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0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0" name="object 38"/>
          <p:cNvSpPr txBox="1"/>
          <p:nvPr/>
        </p:nvSpPr>
        <p:spPr>
          <a:xfrm>
            <a:off x="1072698" y="5085220"/>
            <a:ext cx="26738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2" name="object 38"/>
          <p:cNvSpPr txBox="1"/>
          <p:nvPr/>
        </p:nvSpPr>
        <p:spPr>
          <a:xfrm>
            <a:off x="1053299" y="6234802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41160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4162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4924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정신건강복지센터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1" name="object 36"/>
          <p:cNvSpPr txBox="1"/>
          <p:nvPr/>
        </p:nvSpPr>
        <p:spPr>
          <a:xfrm>
            <a:off x="1079500" y="2714625"/>
            <a:ext cx="8093909" cy="2857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정신건강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관련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 주민</a:t>
            </a:r>
            <a:r>
              <a:rPr 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중증 </a:t>
            </a:r>
            <a:r>
              <a:rPr lang="ko-KR" altLang="en-US"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정신질환자</a:t>
            </a:r>
            <a:r>
              <a:rPr lang="ko-KR" alt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포함</a:t>
            </a:r>
            <a:r>
              <a:rPr lang="en-US" altLang="ko-KR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정신과적 상담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정신질환자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사례관리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재활 및 치료지원 등 정신건강 서비스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 또는 방문신청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보건소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정신건강복지센터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보건소</a:t>
            </a:r>
            <a:r>
              <a:rPr lang="en-US" altLang="ko-KR" sz="1300" spc="-3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3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정신건강복지센터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901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장애수당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F925FF40-442A-AA76-C440-9ADE8810A5BE}"/>
              </a:ext>
            </a:extLst>
          </p:cNvPr>
          <p:cNvSpPr/>
          <p:nvPr/>
        </p:nvSpPr>
        <p:spPr>
          <a:xfrm>
            <a:off x="1112239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4">
            <a:extLst>
              <a:ext uri="{FF2B5EF4-FFF2-40B4-BE49-F238E27FC236}">
                <a16:creationId xmlns:a16="http://schemas.microsoft.com/office/drawing/2014/main" xmlns="" id="{AFEBE43F-E41F-3171-3E7C-ADBA9EA569C9}"/>
              </a:ext>
            </a:extLst>
          </p:cNvPr>
          <p:cNvSpPr/>
          <p:nvPr/>
        </p:nvSpPr>
        <p:spPr>
          <a:xfrm>
            <a:off x="1089635" y="354874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57D75FD3-6D5B-C986-7963-66DE04DB95B6}"/>
              </a:ext>
            </a:extLst>
          </p:cNvPr>
          <p:cNvSpPr/>
          <p:nvPr/>
        </p:nvSpPr>
        <p:spPr>
          <a:xfrm>
            <a:off x="1112239" y="42499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4">
            <a:extLst>
              <a:ext uri="{FF2B5EF4-FFF2-40B4-BE49-F238E27FC236}">
                <a16:creationId xmlns:a16="http://schemas.microsoft.com/office/drawing/2014/main" xmlns="" id="{A55D32C4-AE0B-6E0C-B460-8585BED9B680}"/>
              </a:ext>
            </a:extLst>
          </p:cNvPr>
          <p:cNvSpPr/>
          <p:nvPr/>
        </p:nvSpPr>
        <p:spPr>
          <a:xfrm>
            <a:off x="1089635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국민기초생활 보장법에 의한 생계 또는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의료급여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수급자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중 중증장애인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</a:t>
            </a: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인당 매월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계좌이체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도비 장애수당 담당자가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서비스 직권신청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 불필요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031-8008-2414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7A18BCB6-D96D-0E49-2EFF-7CDFA167052B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F682D581-60C1-DD25-96C0-B26ECB419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C494AA42-0BBF-04E5-99A8-E436F6A4B275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A745EEFF-2D1C-558F-ECBC-78980C9C82D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13991976-8773-5DE9-DE70-7F4916FD69FF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E01E65B5-3488-120F-218C-E402B3BE81C8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xmlns="" id="{B5CEDB73-3979-EF00-0C3E-57E0C89D27F3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DF051F3C-B5AC-2B08-7B78-F132E0047B98}"/>
              </a:ext>
            </a:extLst>
          </p:cNvPr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장애인 기회소득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29" name="object 43">
            <a:extLst>
              <a:ext uri="{FF2B5EF4-FFF2-40B4-BE49-F238E27FC236}">
                <a16:creationId xmlns:a16="http://schemas.microsoft.com/office/drawing/2014/main" xmlns="" id="{D0735367-F51F-8A6E-697D-2EED4AE66F2C}"/>
              </a:ext>
            </a:extLst>
          </p:cNvPr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xmlns="" id="{BF3A620D-158F-3FB9-7B02-8DB259036EA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1" name="object 45">
              <a:extLst>
                <a:ext uri="{FF2B5EF4-FFF2-40B4-BE49-F238E27FC236}">
                  <a16:creationId xmlns:a16="http://schemas.microsoft.com/office/drawing/2014/main" xmlns="" id="{9C6CAFD4-6FD2-E1B4-B01C-60356344BFBE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xmlns="" id="{A7748054-15D0-B2CA-358E-B7DC3DA248CD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xmlns="" id="{8AB5908E-D210-6109-A439-D520D431DD9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xmlns="" id="{B646E3CF-08F6-7962-1834-939FDEAA4035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xmlns="" id="{E6B2668F-3512-1FF4-D6CB-8224142895BF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xmlns="" id="{997E220D-F1EC-0BC0-6CA7-8C3F12DF1E56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xmlns="" id="{A65B403A-1302-6478-5B62-DD74FDC1581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06409C7A-1D05-0E12-994A-799E96C6B44E}"/>
              </a:ext>
            </a:extLst>
          </p:cNvPr>
          <p:cNvSpPr/>
          <p:nvPr/>
        </p:nvSpPr>
        <p:spPr>
          <a:xfrm>
            <a:off x="5432414" y="26865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73A557DE-21F6-B699-C6B5-CAC3A3F7D865}"/>
              </a:ext>
            </a:extLst>
          </p:cNvPr>
          <p:cNvSpPr/>
          <p:nvPr/>
        </p:nvSpPr>
        <p:spPr>
          <a:xfrm>
            <a:off x="5432414" y="3573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xmlns="" id="{F2ED771F-5FD7-4855-CFA2-136A2666CCC5}"/>
              </a:ext>
            </a:extLst>
          </p:cNvPr>
          <p:cNvSpPr/>
          <p:nvPr/>
        </p:nvSpPr>
        <p:spPr>
          <a:xfrm>
            <a:off x="5432414" y="4487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4">
            <a:extLst>
              <a:ext uri="{FF2B5EF4-FFF2-40B4-BE49-F238E27FC236}">
                <a16:creationId xmlns:a16="http://schemas.microsoft.com/office/drawing/2014/main" xmlns="" id="{7105805E-C7F4-2E41-FB07-E35FCED4BF66}"/>
              </a:ext>
            </a:extLst>
          </p:cNvPr>
          <p:cNvSpPr/>
          <p:nvPr/>
        </p:nvSpPr>
        <p:spPr>
          <a:xfrm>
            <a:off x="5409810" y="5381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2">
            <a:extLst>
              <a:ext uri="{FF2B5EF4-FFF2-40B4-BE49-F238E27FC236}">
                <a16:creationId xmlns:a16="http://schemas.microsoft.com/office/drawing/2014/main" xmlns="" id="{5EA53937-E6D9-E5AE-AC23-35AE54DDF35E}"/>
              </a:ext>
            </a:extLst>
          </p:cNvPr>
          <p:cNvSpPr txBox="1"/>
          <p:nvPr/>
        </p:nvSpPr>
        <p:spPr>
          <a:xfrm>
            <a:off x="5450073" y="2719690"/>
            <a:ext cx="4562058" cy="3290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정도가 심한 장애인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10,000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명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13~64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기준중위소득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120%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장애인의 사회적가치활동과 자기주도권 강화를 위한 기회소득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상반기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하반기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경기민원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 신청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읍면동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현장 접수 병행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031-8008-4486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장애인 맞춤형 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지원사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6CC6D189-3979-CE05-FFBA-914ADF83BF1F}"/>
              </a:ext>
            </a:extLst>
          </p:cNvPr>
          <p:cNvSpPr/>
          <p:nvPr/>
        </p:nvSpPr>
        <p:spPr>
          <a:xfrm>
            <a:off x="1112239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4">
            <a:extLst>
              <a:ext uri="{FF2B5EF4-FFF2-40B4-BE49-F238E27FC236}">
                <a16:creationId xmlns:a16="http://schemas.microsoft.com/office/drawing/2014/main" xmlns="" id="{42B11F9C-B5CD-E044-11BC-EC7FE092C3CC}"/>
              </a:ext>
            </a:extLst>
          </p:cNvPr>
          <p:cNvSpPr/>
          <p:nvPr/>
        </p:nvSpPr>
        <p:spPr>
          <a:xfrm>
            <a:off x="1112239" y="376169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6E05A72C-F705-6FDD-0D26-CE6F7543FC5B}"/>
              </a:ext>
            </a:extLst>
          </p:cNvPr>
          <p:cNvSpPr/>
          <p:nvPr/>
        </p:nvSpPr>
        <p:spPr>
          <a:xfrm>
            <a:off x="1112239" y="446781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4">
            <a:extLst>
              <a:ext uri="{FF2B5EF4-FFF2-40B4-BE49-F238E27FC236}">
                <a16:creationId xmlns:a16="http://schemas.microsoft.com/office/drawing/2014/main" xmlns="" id="{2985A773-7961-E228-06F1-0E1B94F8230E}"/>
              </a:ext>
            </a:extLst>
          </p:cNvPr>
          <p:cNvSpPr/>
          <p:nvPr/>
        </p:nvSpPr>
        <p:spPr>
          <a:xfrm>
            <a:off x="1112239" y="5173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이상 저소득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기초수급자 또는 차상위계층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활동지원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등급외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결정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중위소득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출산전후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여성장애인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9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자녀를 둔 장애인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생활지원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가사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산모지원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육아지원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 및 장애인복지관 방문 신청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031-8008-4437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6F45E07B-AA2C-D6A1-1B13-0432656A67CD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CC3A017C-FF72-880F-2A67-95C1D37661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EE17A720-AE3C-11AE-2C38-B1FEB0A770DB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868157D3-A934-21B6-B55B-EEEC0A5E863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E3D55147-578F-1369-468E-72AE339465E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B97E13F-0C2E-F12C-AC87-FF1C06680569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xmlns="" id="{587CC743-2F58-CB9A-F0CD-115409B2090E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0F341179-A0B0-0CED-33AE-082DF38E198A}"/>
              </a:ext>
            </a:extLst>
          </p:cNvPr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발달장애인지원센터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29" name="object 43">
            <a:extLst>
              <a:ext uri="{FF2B5EF4-FFF2-40B4-BE49-F238E27FC236}">
                <a16:creationId xmlns:a16="http://schemas.microsoft.com/office/drawing/2014/main" xmlns="" id="{39905373-FA06-35D5-E312-3658CFABAD4A}"/>
              </a:ext>
            </a:extLst>
          </p:cNvPr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xmlns="" id="{1F9ABA43-70ED-C598-6FD3-DA90267CEDC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1" name="object 45">
              <a:extLst>
                <a:ext uri="{FF2B5EF4-FFF2-40B4-BE49-F238E27FC236}">
                  <a16:creationId xmlns:a16="http://schemas.microsoft.com/office/drawing/2014/main" xmlns="" id="{A49E7846-434A-E463-2D9A-EDBB465B59D2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xmlns="" id="{6BDF0D2D-7B90-FE07-3B2C-24D3D2CFCA40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xmlns="" id="{A51DC24D-8B53-766C-2CD6-88D57D7984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xmlns="" id="{9CFD99F5-B303-EED5-AF95-95A90343C786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xmlns="" id="{068284BC-7C8E-6CDA-8B24-4180C295074A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xmlns="" id="{25A98F40-E4E5-20FD-EF41-E32540556359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xmlns="" id="{525C1982-0617-648B-3868-2A860A4137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F88E017D-7DC2-621D-0A77-F782415A518C}"/>
              </a:ext>
            </a:extLst>
          </p:cNvPr>
          <p:cNvSpPr/>
          <p:nvPr/>
        </p:nvSpPr>
        <p:spPr>
          <a:xfrm>
            <a:off x="5432414" y="26865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438692B7-6FFB-55EB-75FC-9BAEEAD1A441}"/>
              </a:ext>
            </a:extLst>
          </p:cNvPr>
          <p:cNvSpPr/>
          <p:nvPr/>
        </p:nvSpPr>
        <p:spPr>
          <a:xfrm>
            <a:off x="5432414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xmlns="" id="{BD3DC87B-1068-B7D3-55C3-F2F2E0C8BF9E}"/>
              </a:ext>
            </a:extLst>
          </p:cNvPr>
          <p:cNvSpPr/>
          <p:nvPr/>
        </p:nvSpPr>
        <p:spPr>
          <a:xfrm>
            <a:off x="5432414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4">
            <a:extLst>
              <a:ext uri="{FF2B5EF4-FFF2-40B4-BE49-F238E27FC236}">
                <a16:creationId xmlns:a16="http://schemas.microsoft.com/office/drawing/2014/main" xmlns="" id="{00FB9391-0C41-0341-BEB8-F1604DF2C4E8}"/>
              </a:ext>
            </a:extLst>
          </p:cNvPr>
          <p:cNvSpPr/>
          <p:nvPr/>
        </p:nvSpPr>
        <p:spPr>
          <a:xfrm>
            <a:off x="5409810" y="5000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2">
            <a:extLst>
              <a:ext uri="{FF2B5EF4-FFF2-40B4-BE49-F238E27FC236}">
                <a16:creationId xmlns:a16="http://schemas.microsoft.com/office/drawing/2014/main" xmlns="" id="{9F054693-573C-9709-BC89-C00004F40034}"/>
              </a:ext>
            </a:extLst>
          </p:cNvPr>
          <p:cNvSpPr txBox="1"/>
          <p:nvPr/>
        </p:nvSpPr>
        <p:spPr>
          <a:xfrm>
            <a:off x="5450073" y="2719690"/>
            <a:ext cx="4562058" cy="289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관내 발달장애인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개인별 지원계획 수립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권리옹호사업 등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주민등록상 주소지 관할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읍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또는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경기도발달장애인지원센터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신청 접수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장애인자립지원과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031-8008-6148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0575278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장애인가족지원센터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41B937B9-32DF-E5CD-1C13-09FCC8A2BBF8}"/>
              </a:ext>
            </a:extLst>
          </p:cNvPr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장애인재활지원센터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1" name="object 43">
            <a:extLst>
              <a:ext uri="{FF2B5EF4-FFF2-40B4-BE49-F238E27FC236}">
                <a16:creationId xmlns:a16="http://schemas.microsoft.com/office/drawing/2014/main" xmlns="" id="{B42E82D3-EFE4-4604-5873-8E13EFAEB927}"/>
              </a:ext>
            </a:extLst>
          </p:cNvPr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50" name="object 44">
              <a:extLst>
                <a:ext uri="{FF2B5EF4-FFF2-40B4-BE49-F238E27FC236}">
                  <a16:creationId xmlns:a16="http://schemas.microsoft.com/office/drawing/2014/main" xmlns="" id="{C9C8A2AD-614E-0B4C-E36E-9626CA8FF11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1" name="object 45">
              <a:extLst>
                <a:ext uri="{FF2B5EF4-FFF2-40B4-BE49-F238E27FC236}">
                  <a16:creationId xmlns:a16="http://schemas.microsoft.com/office/drawing/2014/main" xmlns="" id="{191406D6-1BCF-57A3-AB0C-CB15C046FDD3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xmlns="" id="{00DBC025-ED24-D01E-6EBD-5AABD58876B7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47">
              <a:extLst>
                <a:ext uri="{FF2B5EF4-FFF2-40B4-BE49-F238E27FC236}">
                  <a16:creationId xmlns:a16="http://schemas.microsoft.com/office/drawing/2014/main" xmlns="" id="{E8610A81-77EC-62EC-8C4D-4887433244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4" name="object 48">
              <a:extLst>
                <a:ext uri="{FF2B5EF4-FFF2-40B4-BE49-F238E27FC236}">
                  <a16:creationId xmlns:a16="http://schemas.microsoft.com/office/drawing/2014/main" xmlns="" id="{043B9655-F03D-8C30-9ADA-FAA0D6292730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xmlns="" id="{028CC6D5-404C-0928-9757-2797A7EA01BE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xmlns="" id="{4EA72B1B-377C-EF0E-A2D1-82B9F4180EBD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1">
              <a:extLst>
                <a:ext uri="{FF2B5EF4-FFF2-40B4-BE49-F238E27FC236}">
                  <a16:creationId xmlns:a16="http://schemas.microsoft.com/office/drawing/2014/main" xmlns="" id="{E06B53C1-5053-8FE3-7114-F4858680497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6" name="object 14">
            <a:extLst>
              <a:ext uri="{FF2B5EF4-FFF2-40B4-BE49-F238E27FC236}">
                <a16:creationId xmlns:a16="http://schemas.microsoft.com/office/drawing/2014/main" xmlns="" id="{D3675AB3-DF19-F533-014B-E86CD939AC51}"/>
              </a:ext>
            </a:extLst>
          </p:cNvPr>
          <p:cNvSpPr/>
          <p:nvPr/>
        </p:nvSpPr>
        <p:spPr>
          <a:xfrm>
            <a:off x="1035669" y="268103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4">
            <a:extLst>
              <a:ext uri="{FF2B5EF4-FFF2-40B4-BE49-F238E27FC236}">
                <a16:creationId xmlns:a16="http://schemas.microsoft.com/office/drawing/2014/main" xmlns="" id="{FC3412E5-25D2-2ED4-377C-ABBACE42BA6D}"/>
              </a:ext>
            </a:extLst>
          </p:cNvPr>
          <p:cNvSpPr/>
          <p:nvPr/>
        </p:nvSpPr>
        <p:spPr>
          <a:xfrm>
            <a:off x="103566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8CCC87D6-6A15-E73B-24C2-538408C9989A}"/>
              </a:ext>
            </a:extLst>
          </p:cNvPr>
          <p:cNvSpPr/>
          <p:nvPr/>
        </p:nvSpPr>
        <p:spPr>
          <a:xfrm>
            <a:off x="1035669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xmlns="" id="{FEB312BD-E6D4-B80A-2BA7-5A9CD44F518F}"/>
              </a:ext>
            </a:extLst>
          </p:cNvPr>
          <p:cNvSpPr/>
          <p:nvPr/>
        </p:nvSpPr>
        <p:spPr>
          <a:xfrm>
            <a:off x="1013065" y="4772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4">
            <a:extLst>
              <a:ext uri="{FF2B5EF4-FFF2-40B4-BE49-F238E27FC236}">
                <a16:creationId xmlns:a16="http://schemas.microsoft.com/office/drawing/2014/main" xmlns="" id="{964643E1-9D82-D180-1CB3-B995CCC198D4}"/>
              </a:ext>
            </a:extLst>
          </p:cNvPr>
          <p:cNvSpPr/>
          <p:nvPr/>
        </p:nvSpPr>
        <p:spPr>
          <a:xfrm>
            <a:off x="5432414" y="26865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4">
            <a:extLst>
              <a:ext uri="{FF2B5EF4-FFF2-40B4-BE49-F238E27FC236}">
                <a16:creationId xmlns:a16="http://schemas.microsoft.com/office/drawing/2014/main" xmlns="" id="{F7F6D243-0475-D0BC-90EF-36E038A2BAAE}"/>
              </a:ext>
            </a:extLst>
          </p:cNvPr>
          <p:cNvSpPr/>
          <p:nvPr/>
        </p:nvSpPr>
        <p:spPr>
          <a:xfrm>
            <a:off x="5432414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4">
            <a:extLst>
              <a:ext uri="{FF2B5EF4-FFF2-40B4-BE49-F238E27FC236}">
                <a16:creationId xmlns:a16="http://schemas.microsoft.com/office/drawing/2014/main" xmlns="" id="{8E949469-B087-2975-2475-FD6C4C78E8F9}"/>
              </a:ext>
            </a:extLst>
          </p:cNvPr>
          <p:cNvSpPr/>
          <p:nvPr/>
        </p:nvSpPr>
        <p:spPr>
          <a:xfrm>
            <a:off x="5432414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4">
            <a:extLst>
              <a:ext uri="{FF2B5EF4-FFF2-40B4-BE49-F238E27FC236}">
                <a16:creationId xmlns:a16="http://schemas.microsoft.com/office/drawing/2014/main" xmlns="" id="{48A14A9A-FD21-5EE1-FF9A-56D40978E7AF}"/>
              </a:ext>
            </a:extLst>
          </p:cNvPr>
          <p:cNvSpPr/>
          <p:nvPr/>
        </p:nvSpPr>
        <p:spPr>
          <a:xfrm>
            <a:off x="5409810" y="4792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06580" y="2719690"/>
            <a:ext cx="4121601" cy="3444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 및 그 가족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장애인가족 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사례관리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인식개선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휴식지원 등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 및 시군 장애인가족지원센터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접수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031-8008-4335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 센터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 남부센터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031-239-6393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 북부센터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031-852-1202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58" name="object 32">
            <a:extLst>
              <a:ext uri="{FF2B5EF4-FFF2-40B4-BE49-F238E27FC236}">
                <a16:creationId xmlns:a16="http://schemas.microsoft.com/office/drawing/2014/main" xmlns="" id="{F1E7D989-E734-574B-5E81-A2FC5C8C4E87}"/>
              </a:ext>
            </a:extLst>
          </p:cNvPr>
          <p:cNvSpPr txBox="1"/>
          <p:nvPr/>
        </p:nvSpPr>
        <p:spPr>
          <a:xfrm>
            <a:off x="5450073" y="2719690"/>
            <a:ext cx="4121601" cy="304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 재가 장애인 및 가족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IT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페스티벌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 가정 청소년 멘토링 사업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 재활협회 전화 신청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 재활협회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031-203-1665</a:t>
            </a: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031-8008-4485</a:t>
            </a: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BF5D87BF-5F0A-8C46-AA94-80918EFB0FE7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20EBCE3A-5793-3915-82EE-95BD434FF1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4CB1D6AD-E70C-32C5-524E-32F7EB3D3420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08538C81-1705-C307-DC86-81A0F4611DA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0DB4377A-4962-1140-BE62-234FE60D5AE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0514F9D7-140C-2505-C5E2-15F85C1CC70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xmlns="" id="{9D86FF5A-A092-F096-B0C6-E686DEBF0564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2520872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장애아가족 양육지원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41B937B9-32DF-E5CD-1C13-09FCC8A2BBF8}"/>
              </a:ext>
            </a:extLst>
          </p:cNvPr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장애입양아동 양육보조금 및 의료비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1" name="object 43">
            <a:extLst>
              <a:ext uri="{FF2B5EF4-FFF2-40B4-BE49-F238E27FC236}">
                <a16:creationId xmlns:a16="http://schemas.microsoft.com/office/drawing/2014/main" xmlns="" id="{B42E82D3-EFE4-4604-5873-8E13EFAEB927}"/>
              </a:ext>
            </a:extLst>
          </p:cNvPr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50" name="object 44">
              <a:extLst>
                <a:ext uri="{FF2B5EF4-FFF2-40B4-BE49-F238E27FC236}">
                  <a16:creationId xmlns:a16="http://schemas.microsoft.com/office/drawing/2014/main" xmlns="" id="{C9C8A2AD-614E-0B4C-E36E-9626CA8FF11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1" name="object 45">
              <a:extLst>
                <a:ext uri="{FF2B5EF4-FFF2-40B4-BE49-F238E27FC236}">
                  <a16:creationId xmlns:a16="http://schemas.microsoft.com/office/drawing/2014/main" xmlns="" id="{191406D6-1BCF-57A3-AB0C-CB15C046FDD3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xmlns="" id="{00DBC025-ED24-D01E-6EBD-5AABD58876B7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47">
              <a:extLst>
                <a:ext uri="{FF2B5EF4-FFF2-40B4-BE49-F238E27FC236}">
                  <a16:creationId xmlns:a16="http://schemas.microsoft.com/office/drawing/2014/main" xmlns="" id="{E8610A81-77EC-62EC-8C4D-4887433244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4" name="object 48">
              <a:extLst>
                <a:ext uri="{FF2B5EF4-FFF2-40B4-BE49-F238E27FC236}">
                  <a16:creationId xmlns:a16="http://schemas.microsoft.com/office/drawing/2014/main" xmlns="" id="{043B9655-F03D-8C30-9ADA-FAA0D6292730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xmlns="" id="{028CC6D5-404C-0928-9757-2797A7EA01BE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xmlns="" id="{4EA72B1B-377C-EF0E-A2D1-82B9F4180EBD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1">
              <a:extLst>
                <a:ext uri="{FF2B5EF4-FFF2-40B4-BE49-F238E27FC236}">
                  <a16:creationId xmlns:a16="http://schemas.microsoft.com/office/drawing/2014/main" xmlns="" id="{E06B53C1-5053-8FE3-7114-F4858680497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5" name="object 14">
            <a:extLst>
              <a:ext uri="{FF2B5EF4-FFF2-40B4-BE49-F238E27FC236}">
                <a16:creationId xmlns:a16="http://schemas.microsoft.com/office/drawing/2014/main" xmlns="" id="{39EE704D-8054-4401-C28F-6C19225B4A03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4">
            <a:extLst>
              <a:ext uri="{FF2B5EF4-FFF2-40B4-BE49-F238E27FC236}">
                <a16:creationId xmlns:a16="http://schemas.microsoft.com/office/drawing/2014/main" xmlns="" id="{28498348-7AC4-CF68-BD02-BAE1AA629A5E}"/>
              </a:ext>
            </a:extLst>
          </p:cNvPr>
          <p:cNvSpPr/>
          <p:nvPr/>
        </p:nvSpPr>
        <p:spPr>
          <a:xfrm>
            <a:off x="1112239" y="3552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4">
            <a:extLst>
              <a:ext uri="{FF2B5EF4-FFF2-40B4-BE49-F238E27FC236}">
                <a16:creationId xmlns:a16="http://schemas.microsoft.com/office/drawing/2014/main" xmlns="" id="{EC05D2D9-B696-1E3D-E268-2FC599AFBAA0}"/>
              </a:ext>
            </a:extLst>
          </p:cNvPr>
          <p:cNvSpPr/>
          <p:nvPr/>
        </p:nvSpPr>
        <p:spPr>
          <a:xfrm>
            <a:off x="1112239" y="462691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CE083CEE-12D6-1FD7-F1F5-9DB45C2E720F}"/>
              </a:ext>
            </a:extLst>
          </p:cNvPr>
          <p:cNvSpPr/>
          <p:nvPr/>
        </p:nvSpPr>
        <p:spPr>
          <a:xfrm>
            <a:off x="1112239" y="5325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xmlns="" id="{E40B2639-FF4D-92D1-E209-76D3845D23CF}"/>
              </a:ext>
            </a:extLst>
          </p:cNvPr>
          <p:cNvSpPr/>
          <p:nvPr/>
        </p:nvSpPr>
        <p:spPr>
          <a:xfrm>
            <a:off x="5469841" y="263284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4">
            <a:extLst>
              <a:ext uri="{FF2B5EF4-FFF2-40B4-BE49-F238E27FC236}">
                <a16:creationId xmlns:a16="http://schemas.microsoft.com/office/drawing/2014/main" xmlns="" id="{63E9C29E-4D11-2BB6-2319-D00DD34CC615}"/>
              </a:ext>
            </a:extLst>
          </p:cNvPr>
          <p:cNvSpPr/>
          <p:nvPr/>
        </p:nvSpPr>
        <p:spPr>
          <a:xfrm>
            <a:off x="5469841" y="371996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4">
            <a:extLst>
              <a:ext uri="{FF2B5EF4-FFF2-40B4-BE49-F238E27FC236}">
                <a16:creationId xmlns:a16="http://schemas.microsoft.com/office/drawing/2014/main" xmlns="" id="{413C1BAB-7B37-8ED4-69F4-E7F8BC318349}"/>
              </a:ext>
            </a:extLst>
          </p:cNvPr>
          <p:cNvSpPr/>
          <p:nvPr/>
        </p:nvSpPr>
        <p:spPr>
          <a:xfrm>
            <a:off x="5469841" y="571691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4">
            <a:extLst>
              <a:ext uri="{FF2B5EF4-FFF2-40B4-BE49-F238E27FC236}">
                <a16:creationId xmlns:a16="http://schemas.microsoft.com/office/drawing/2014/main" xmlns="" id="{E94CC053-B4CD-A686-93A2-DBF80B2EB6A3}"/>
              </a:ext>
            </a:extLst>
          </p:cNvPr>
          <p:cNvSpPr/>
          <p:nvPr/>
        </p:nvSpPr>
        <p:spPr>
          <a:xfrm>
            <a:off x="5450073" y="6448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85399" y="2660626"/>
            <a:ext cx="4121601" cy="3844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미만의 「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장애인복지법」상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장애정도가 심한 장애아와 생계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‧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주거를 같이 하는 가정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아동당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연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1,080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 범위 내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제공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 휴식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기준 중위소득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120%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초과 가정의 경우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일부 본인부담 발생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행정복지센터에서 연중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‧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접수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서비스 관련 문의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한국장애인부모회 경기지회   ☎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031-239-6393(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내선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031-8008-4323</a:t>
            </a:r>
          </a:p>
        </p:txBody>
      </p:sp>
      <p:sp>
        <p:nvSpPr>
          <p:cNvPr id="58" name="object 32">
            <a:extLst>
              <a:ext uri="{FF2B5EF4-FFF2-40B4-BE49-F238E27FC236}">
                <a16:creationId xmlns:a16="http://schemas.microsoft.com/office/drawing/2014/main" xmlns="" id="{F1E7D989-E734-574B-5E81-A2FC5C8C4E87}"/>
              </a:ext>
            </a:extLst>
          </p:cNvPr>
          <p:cNvSpPr txBox="1"/>
          <p:nvPr/>
        </p:nvSpPr>
        <p:spPr>
          <a:xfrm>
            <a:off x="5450073" y="2661487"/>
            <a:ext cx="4121601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「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입양특례법」상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허가를 받은 입양기관에 의해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장애아동을 국내입양한 가정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입양아동 양육수당과 동시 지급가능 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양육보조금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장애의 정도가 심한 장애인 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627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천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        /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장애의 정도가 심하지 않은 장애인 등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     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그 외 지원대상 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551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천 원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의료비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260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 한도 내 본인부담 진료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재활 및 치료 소요 비용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입양아동이 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세가 될 때까지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주소지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담당부서 방문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031-8008-3073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35925601-F266-75D0-B626-59FA39C258CB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F41DBA61-C03E-83C1-936C-946DAF759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65F4E2C6-626B-65DD-D3F4-1507BA9A27E2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779E247A-61DC-5646-DB56-ABFE949162A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6BADC3ED-4871-8227-EB8C-FB8D404899F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8E567199-71EF-962F-43DD-F389A289D155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xmlns="" id="{3136B7C5-1058-532E-1C68-06AEF8D819E1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5981152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장애인 집합 정보화 교육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41B937B9-32DF-E5CD-1C13-09FCC8A2BBF8}"/>
              </a:ext>
            </a:extLst>
          </p:cNvPr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두루두루 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1" name="object 43">
            <a:extLst>
              <a:ext uri="{FF2B5EF4-FFF2-40B4-BE49-F238E27FC236}">
                <a16:creationId xmlns:a16="http://schemas.microsoft.com/office/drawing/2014/main" xmlns="" id="{B42E82D3-EFE4-4604-5873-8E13EFAEB927}"/>
              </a:ext>
            </a:extLst>
          </p:cNvPr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50" name="object 44">
              <a:extLst>
                <a:ext uri="{FF2B5EF4-FFF2-40B4-BE49-F238E27FC236}">
                  <a16:creationId xmlns:a16="http://schemas.microsoft.com/office/drawing/2014/main" xmlns="" id="{C9C8A2AD-614E-0B4C-E36E-9626CA8FF11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1" name="object 45">
              <a:extLst>
                <a:ext uri="{FF2B5EF4-FFF2-40B4-BE49-F238E27FC236}">
                  <a16:creationId xmlns:a16="http://schemas.microsoft.com/office/drawing/2014/main" xmlns="" id="{191406D6-1BCF-57A3-AB0C-CB15C046FDD3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xmlns="" id="{00DBC025-ED24-D01E-6EBD-5AABD58876B7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47">
              <a:extLst>
                <a:ext uri="{FF2B5EF4-FFF2-40B4-BE49-F238E27FC236}">
                  <a16:creationId xmlns:a16="http://schemas.microsoft.com/office/drawing/2014/main" xmlns="" id="{E8610A81-77EC-62EC-8C4D-4887433244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4" name="object 48">
              <a:extLst>
                <a:ext uri="{FF2B5EF4-FFF2-40B4-BE49-F238E27FC236}">
                  <a16:creationId xmlns:a16="http://schemas.microsoft.com/office/drawing/2014/main" xmlns="" id="{043B9655-F03D-8C30-9ADA-FAA0D6292730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xmlns="" id="{028CC6D5-404C-0928-9757-2797A7EA01BE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xmlns="" id="{4EA72B1B-377C-EF0E-A2D1-82B9F4180EBD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1">
              <a:extLst>
                <a:ext uri="{FF2B5EF4-FFF2-40B4-BE49-F238E27FC236}">
                  <a16:creationId xmlns:a16="http://schemas.microsoft.com/office/drawing/2014/main" xmlns="" id="{E06B53C1-5053-8FE3-7114-F4858680497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5" name="object 14">
            <a:extLst>
              <a:ext uri="{FF2B5EF4-FFF2-40B4-BE49-F238E27FC236}">
                <a16:creationId xmlns:a16="http://schemas.microsoft.com/office/drawing/2014/main" xmlns="" id="{39EE704D-8054-4401-C28F-6C19225B4A03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4">
            <a:extLst>
              <a:ext uri="{FF2B5EF4-FFF2-40B4-BE49-F238E27FC236}">
                <a16:creationId xmlns:a16="http://schemas.microsoft.com/office/drawing/2014/main" xmlns="" id="{28498348-7AC4-CF68-BD02-BAE1AA629A5E}"/>
              </a:ext>
            </a:extLst>
          </p:cNvPr>
          <p:cNvSpPr/>
          <p:nvPr/>
        </p:nvSpPr>
        <p:spPr>
          <a:xfrm>
            <a:off x="1112239" y="356011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4">
            <a:extLst>
              <a:ext uri="{FF2B5EF4-FFF2-40B4-BE49-F238E27FC236}">
                <a16:creationId xmlns:a16="http://schemas.microsoft.com/office/drawing/2014/main" xmlns="" id="{EC05D2D9-B696-1E3D-E268-2FC599AFBAA0}"/>
              </a:ext>
            </a:extLst>
          </p:cNvPr>
          <p:cNvSpPr/>
          <p:nvPr/>
        </p:nvSpPr>
        <p:spPr>
          <a:xfrm>
            <a:off x="1112239" y="424591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CE083CEE-12D6-1FD7-F1F5-9DB45C2E720F}"/>
              </a:ext>
            </a:extLst>
          </p:cNvPr>
          <p:cNvSpPr/>
          <p:nvPr/>
        </p:nvSpPr>
        <p:spPr>
          <a:xfrm>
            <a:off x="1112239" y="4944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xmlns="" id="{E40B2639-FF4D-92D1-E209-76D3845D23CF}"/>
              </a:ext>
            </a:extLst>
          </p:cNvPr>
          <p:cNvSpPr/>
          <p:nvPr/>
        </p:nvSpPr>
        <p:spPr>
          <a:xfrm>
            <a:off x="5469841" y="263284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4">
            <a:extLst>
              <a:ext uri="{FF2B5EF4-FFF2-40B4-BE49-F238E27FC236}">
                <a16:creationId xmlns:a16="http://schemas.microsoft.com/office/drawing/2014/main" xmlns="" id="{63E9C29E-4D11-2BB6-2319-D00DD34CC615}"/>
              </a:ext>
            </a:extLst>
          </p:cNvPr>
          <p:cNvSpPr/>
          <p:nvPr/>
        </p:nvSpPr>
        <p:spPr>
          <a:xfrm>
            <a:off x="5469841" y="3324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4">
            <a:extLst>
              <a:ext uri="{FF2B5EF4-FFF2-40B4-BE49-F238E27FC236}">
                <a16:creationId xmlns:a16="http://schemas.microsoft.com/office/drawing/2014/main" xmlns="" id="{413C1BAB-7B37-8ED4-69F4-E7F8BC318349}"/>
              </a:ext>
            </a:extLst>
          </p:cNvPr>
          <p:cNvSpPr/>
          <p:nvPr/>
        </p:nvSpPr>
        <p:spPr>
          <a:xfrm>
            <a:off x="5469841" y="4238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4">
            <a:extLst>
              <a:ext uri="{FF2B5EF4-FFF2-40B4-BE49-F238E27FC236}">
                <a16:creationId xmlns:a16="http://schemas.microsoft.com/office/drawing/2014/main" xmlns="" id="{E94CC053-B4CD-A686-93A2-DBF80B2EB6A3}"/>
              </a:ext>
            </a:extLst>
          </p:cNvPr>
          <p:cNvSpPr/>
          <p:nvPr/>
        </p:nvSpPr>
        <p:spPr>
          <a:xfrm>
            <a:off x="5450073" y="514285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85399" y="2660626"/>
            <a:ext cx="4121601" cy="289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 등록장애인 본인과 활동을 보조하는 가족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형제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자매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배우자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 대상으로 정보화 교육 무상 실시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공모를 통해 선정된 교육기관에 신청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정보기획담당관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031-8008-2913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58" name="object 32">
            <a:extLst>
              <a:ext uri="{FF2B5EF4-FFF2-40B4-BE49-F238E27FC236}">
                <a16:creationId xmlns:a16="http://schemas.microsoft.com/office/drawing/2014/main" xmlns="" id="{F1E7D989-E734-574B-5E81-A2FC5C8C4E87}"/>
              </a:ext>
            </a:extLst>
          </p:cNvPr>
          <p:cNvSpPr txBox="1"/>
          <p:nvPr/>
        </p:nvSpPr>
        <p:spPr>
          <a:xfrm>
            <a:off x="5450073" y="2661487"/>
            <a:ext cx="4549358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 등록 장애인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거주지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공공도서관의 소장 도서를 집으로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보내드리는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서비스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회당 최대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공공도서관 대출회원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사이버도서관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  <a:hlinkClick r:id="rId7"/>
              </a:rPr>
              <a:t>http://library.kr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회원가입 후 신청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도서관정책과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031-8008-4617</a:t>
            </a: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35925601-F266-75D0-B626-59FA39C258CB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F41DBA61-C03E-83C1-936C-946DAF759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65F4E2C6-626B-65DD-D3F4-1507BA9A27E2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779E247A-61DC-5646-DB56-ABFE949162A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6BADC3ED-4871-8227-EB8C-FB8D404899F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8E567199-71EF-962F-43DD-F389A289D155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xmlns="" id="{3136B7C5-1058-532E-1C68-06AEF8D819E1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9155418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장애돌봄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야간휴일 프로그램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71" name="object 14">
            <a:extLst>
              <a:ext uri="{FF2B5EF4-FFF2-40B4-BE49-F238E27FC236}">
                <a16:creationId xmlns:a16="http://schemas.microsoft.com/office/drawing/2014/main" xmlns="" id="{F6153B64-B506-EB0A-547F-F2DA1B519003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4">
            <a:extLst>
              <a:ext uri="{FF2B5EF4-FFF2-40B4-BE49-F238E27FC236}">
                <a16:creationId xmlns:a16="http://schemas.microsoft.com/office/drawing/2014/main" xmlns="" id="{6D5D874E-4F4F-AFA9-30F2-EC848355F609}"/>
              </a:ext>
            </a:extLst>
          </p:cNvPr>
          <p:cNvSpPr/>
          <p:nvPr/>
        </p:nvSpPr>
        <p:spPr>
          <a:xfrm>
            <a:off x="1112239" y="3344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4">
            <a:extLst>
              <a:ext uri="{FF2B5EF4-FFF2-40B4-BE49-F238E27FC236}">
                <a16:creationId xmlns:a16="http://schemas.microsoft.com/office/drawing/2014/main" xmlns="" id="{F4E10ECD-B1A7-E098-AE90-0CB6C92F5448}"/>
              </a:ext>
            </a:extLst>
          </p:cNvPr>
          <p:cNvSpPr/>
          <p:nvPr/>
        </p:nvSpPr>
        <p:spPr>
          <a:xfrm>
            <a:off x="1112239" y="4238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xmlns="" id="{7FD5CF61-0489-4937-C434-E83AA11120DA}"/>
              </a:ext>
            </a:extLst>
          </p:cNvPr>
          <p:cNvSpPr/>
          <p:nvPr/>
        </p:nvSpPr>
        <p:spPr>
          <a:xfrm>
            <a:off x="1112239" y="512315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86758" y="2661490"/>
            <a:ext cx="6298507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장애인 및 장애인 가족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장애인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에게 평일 야간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~24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및 휴일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(09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에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종 서비스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(①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기관중심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②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기관중심 프로그램형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③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자조모임중심 자율형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제공 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도내 지정된 프로그램 운영기관에서 대상자 모집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기관별 모집기간 내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희망하는 프로그램 신청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장애인복지과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031-8008-4483</a:t>
            </a: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79FA04B-E1A0-1E8E-3AB5-2550877B4184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73D6E886-82BA-4C81-5997-7EF35F6992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E538704D-1BDD-94F1-7FEC-8FA6731A3CDB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A97B1634-0238-B427-F773-A8B81D24EA4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xmlns="" id="{60D1B6EF-7FF5-23DE-C849-0D4BC3E8E94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565D9328-EEE5-E404-D9B7-9B1FEC7800DF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object 25">
            <a:extLst>
              <a:ext uri="{FF2B5EF4-FFF2-40B4-BE49-F238E27FC236}">
                <a16:creationId xmlns:a16="http://schemas.microsoft.com/office/drawing/2014/main" xmlns="" id="{D2FC06A7-7334-4AF6-3CDE-DE75DBA45E8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052866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장애인가족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시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‧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군 장애인 복지부서 연락처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6" name="object 25">
            <a:extLst>
              <a:ext uri="{FF2B5EF4-FFF2-40B4-BE49-F238E27FC236}">
                <a16:creationId xmlns:a16="http://schemas.microsoft.com/office/drawing/2014/main" xmlns="" id="{6461D590-290A-1E1B-DC19-1E553F1CCE1D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xmlns="" id="{C39769F8-D9AE-6916-9744-996088890935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xmlns="" id="{5247C3D2-10AA-8857-9508-7055A1F51F8F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xmlns="" id="{35EAFBC4-0BBB-7394-7198-665B3FE2A010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object 25">
            <a:extLst>
              <a:ext uri="{FF2B5EF4-FFF2-40B4-BE49-F238E27FC236}">
                <a16:creationId xmlns:a16="http://schemas.microsoft.com/office/drawing/2014/main" xmlns="" id="{3B11C57B-464B-BC65-B6F7-201F3956CF00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graphicFrame>
        <p:nvGraphicFramePr>
          <p:cNvPr id="25" name="object 11">
            <a:extLst>
              <a:ext uri="{FF2B5EF4-FFF2-40B4-BE49-F238E27FC236}">
                <a16:creationId xmlns:a16="http://schemas.microsoft.com/office/drawing/2014/main" xmlns="" id="{59ED49AC-9297-A24F-2AF6-8D50B1CEF1C6}"/>
              </a:ext>
            </a:extLst>
          </p:cNvPr>
          <p:cNvGraphicFramePr>
            <a:graphicFrameLocks noGrp="1"/>
          </p:cNvGraphicFramePr>
          <p:nvPr/>
        </p:nvGraphicFramePr>
        <p:xfrm>
          <a:off x="1672703" y="2750418"/>
          <a:ext cx="3599814" cy="44031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9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Noto Sans CJK KR DemiLight"/>
                        </a:rPr>
                        <a:t>부서명</a:t>
                      </a:r>
                      <a:endParaRPr sz="110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Noto Sans CJK KR DemiLight"/>
                        </a:rPr>
                        <a:t>전화번호</a:t>
                      </a:r>
                      <a:endParaRPr sz="110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noFill/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가평군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행복돌봄과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031-580-2227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고양시 장애인복지과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031-8075-3287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2660155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과천시 사회복지과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02-3677-2214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0091220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광명시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02-2680-2738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광주시 노인장애인과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031-760-2993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구리시 노인장애인복지과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031-550-8384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군포시 사회복지과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031-390-0792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김포시 노인장애인과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031-980-2213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5124264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남양주시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031-590-8305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동두천시 사회복지과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031-860-2261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562071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부천시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032-625-7344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성남시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031-729-2786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5796688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수원시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031-228-3339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9855159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시흥시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031-310-3028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1472769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안산시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031-481-3344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787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안성시 사회복지과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031-678-2247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xmlns="" id="{BE1DD364-C04C-27D1-A289-C2DCD6374104}"/>
              </a:ext>
            </a:extLst>
          </p:cNvPr>
          <p:cNvGraphicFramePr>
            <a:graphicFrameLocks noGrp="1"/>
          </p:cNvGraphicFramePr>
          <p:nvPr/>
        </p:nvGraphicFramePr>
        <p:xfrm>
          <a:off x="5404484" y="2745375"/>
          <a:ext cx="3599816" cy="43838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9976">
                  <a:extLst>
                    <a:ext uri="{9D8B030D-6E8A-4147-A177-3AD203B41FA5}">
                      <a16:colId xmlns:a16="http://schemas.microsoft.com/office/drawing/2014/main" xmlns="" val="3210159572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xmlns="" val="2124104260"/>
                    </a:ext>
                  </a:extLst>
                </a:gridCol>
              </a:tblGrid>
              <a:tr h="25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Noto Sans CJK KR DemiLight"/>
                        </a:rPr>
                        <a:t>부서명</a:t>
                      </a:r>
                      <a:endParaRPr sz="110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Noto Sans CJK KR DemiLight"/>
                        </a:rPr>
                        <a:t>전화번호</a:t>
                      </a:r>
                      <a:endParaRPr sz="110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559235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안양시 장애인복지과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031-8045-5327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0960552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양주시 복지지원과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031-8082-5734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64445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양평군 주민복지과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031-770-2552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7492494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여주시사회복지과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031-887-2597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6161296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연천군 사회복지과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031-839-2261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790810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오산시 노인장애인과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031-8036-7459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1700182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용인시 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031-324-3153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6851210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의왕시 노인장애인과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031-345-2478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37525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의정부시 노인장애인과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031-828-4206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48909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이천시 노인장애인과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031-645-3564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5880231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파주시 노인장애인과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031-940-8410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885706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평택시 노인장애인과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031-8024-3325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7439685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포천시 노인장애인과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031-538-3237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1074210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하남시 노인장애인복지과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031-790-5727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0825159"/>
                  </a:ext>
                </a:extLst>
              </a:tr>
              <a:tr h="27506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화성시 장애인복지과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>
                      <a:noFill/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031-5189-2652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0116801"/>
                  </a:ext>
                </a:extLst>
              </a:tr>
            </a:tbl>
          </a:graphicData>
        </a:graphic>
      </p:graphicFrame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6EFA458F-0A7F-830A-BCE6-7D366AF6B8DC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42C51D74-52A2-8DAE-9FC3-B5B47E36F6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BD093F-2F62-60C8-71FC-931097C35584}"/>
              </a:ext>
            </a:extLst>
          </p:cNvPr>
          <p:cNvSpPr txBox="1"/>
          <p:nvPr/>
        </p:nvSpPr>
        <p:spPr>
          <a:xfrm>
            <a:off x="7614703" y="2486025"/>
            <a:ext cx="16181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0" i="0" u="none" strike="noStrike" dirty="0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※ </a:t>
            </a:r>
            <a:r>
              <a:rPr lang="ko-KR" altLang="en-US" sz="1200" dirty="0" err="1">
                <a:solidFill>
                  <a:srgbClr val="000000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지역</a:t>
            </a:r>
            <a:r>
              <a:rPr lang="ko-KR" altLang="en-US" sz="1200" b="0" i="0" u="none" strike="noStrike" dirty="0" err="1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명</a:t>
            </a:r>
            <a:r>
              <a:rPr lang="ko-KR" altLang="en-US" sz="1200" b="0" i="0" u="none" strike="noStrike" dirty="0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가나다순</a:t>
            </a:r>
            <a:endParaRPr lang="ko-KR" altLang="en-US" sz="12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489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5998" y="540009"/>
            <a:ext cx="9720580" cy="6480175"/>
            <a:chOff x="485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485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10898" y="4217108"/>
            <a:ext cx="37316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찾아가는 장난감 대여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5299" y="4210196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6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10899" y="1499525"/>
            <a:ext cx="327440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장난감 대여점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spcBef>
                <a:spcPts val="100"/>
              </a:spcBef>
            </a:pP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65299" y="1492611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5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b="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b="0" spc="-14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육아종합지원센터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34644" y="502776"/>
            <a:ext cx="9816321" cy="6560219"/>
            <a:chOff x="434644" y="502776"/>
            <a:chExt cx="9816321" cy="6560219"/>
          </a:xfrm>
        </p:grpSpPr>
        <p:sp>
          <p:nvSpPr>
            <p:cNvPr id="27" name="object 27"/>
            <p:cNvSpPr/>
            <p:nvPr/>
          </p:nvSpPr>
          <p:spPr>
            <a:xfrm>
              <a:off x="434644" y="502776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1245" y="676327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526901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9913395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526901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913395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526901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913395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526901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913395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639300" y="4543425"/>
            <a:ext cx="4345940" cy="138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825115" algn="l"/>
                <a:tab pos="4332605" algn="l"/>
              </a:tabLst>
            </a:pPr>
            <a:r>
              <a:rPr sz="800" u="sng" dirty="0">
                <a:solidFill>
                  <a:srgbClr val="231916"/>
                </a:solidFill>
                <a:uFill>
                  <a:solidFill>
                    <a:srgbClr val="AD8CBA"/>
                  </a:solidFill>
                </a:uFill>
                <a:latin typeface="Noto Sans CJK KR DemiLight"/>
                <a:cs typeface="Noto Sans CJK KR DemiLight"/>
              </a:rPr>
              <a:t>	</a:t>
            </a:r>
            <a:endParaRPr sz="8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43" name="object 26"/>
          <p:cNvGrpSpPr/>
          <p:nvPr/>
        </p:nvGrpSpPr>
        <p:grpSpPr>
          <a:xfrm>
            <a:off x="873127" y="941407"/>
            <a:ext cx="327600" cy="270000"/>
            <a:chOff x="1021759" y="2566751"/>
            <a:chExt cx="701040" cy="474345"/>
          </a:xfrm>
        </p:grpSpPr>
        <p:sp>
          <p:nvSpPr>
            <p:cNvPr id="45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4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55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64" name="그림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7" y="1843432"/>
            <a:ext cx="3525499" cy="2090393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01" y="4244232"/>
            <a:ext cx="3525499" cy="2468208"/>
          </a:xfrm>
          <a:prstGeom prst="rect">
            <a:avLst/>
          </a:prstGeom>
        </p:spPr>
      </p:pic>
      <p:sp>
        <p:nvSpPr>
          <p:cNvPr id="66" name="object 23"/>
          <p:cNvSpPr txBox="1"/>
          <p:nvPr/>
        </p:nvSpPr>
        <p:spPr>
          <a:xfrm>
            <a:off x="5651995" y="2297456"/>
            <a:ext cx="4320540" cy="1179169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여흥로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160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번길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22, 2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여주시육아종합지원센터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내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031-883-2019 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내선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109)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이용대상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관내 미취학 아동 보호자 또는 직장인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조부모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회원가입 구비서류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신분증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등본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최근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개월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),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연회비 이체 확인증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67" name="object 23"/>
          <p:cNvSpPr txBox="1"/>
          <p:nvPr/>
        </p:nvSpPr>
        <p:spPr>
          <a:xfrm>
            <a:off x="5651500" y="4848225"/>
            <a:ext cx="4320540" cy="1517723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031-883-2019(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내선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108)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이용대상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관내 미취학 아동을 둔 가정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렛츠고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홈토이는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장난감 대여점 방문이 어려운 부모들을 대상으로 사전 예약한 이용자에 한해 집으로 찾아가는 장난감 대여 서비스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이용안내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여주시육아종합지센터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홈페이지 가입 및  로그인 →장난감 대여점 연회원 가입 →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렛츠고홈토이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→예약신청 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01" y="1343026"/>
            <a:ext cx="584230" cy="584230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70" y="4086225"/>
            <a:ext cx="584230" cy="5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76270" y="1972932"/>
            <a:ext cx="3039745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우리동네</a:t>
            </a:r>
            <a:r>
              <a:rPr sz="3600" spc="-145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r>
              <a:rPr sz="3600" spc="-140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r>
              <a:rPr lang="en-US" sz="3600" spc="-140" dirty="0">
                <a:solidFill>
                  <a:srgbClr val="FFFFFF"/>
                </a:solidFill>
                <a:latin typeface="BC 카드 L"/>
                <a:cs typeface="BC 카드 L"/>
              </a:rPr>
              <a:t/>
            </a:r>
            <a:br>
              <a:rPr lang="en-US" sz="3600" spc="-140" dirty="0">
                <a:solidFill>
                  <a:srgbClr val="FFFFFF"/>
                </a:solidFill>
                <a:latin typeface="BC 카드 L"/>
                <a:cs typeface="BC 카드 L"/>
              </a:rPr>
            </a:b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양육지</a:t>
            </a:r>
            <a:r>
              <a:rPr sz="3600" dirty="0" err="1">
                <a:solidFill>
                  <a:srgbClr val="FFFFFF"/>
                </a:solidFill>
                <a:latin typeface="BC 카드 L"/>
                <a:cs typeface="BC 카드 L"/>
              </a:rPr>
              <a:t>원</a:t>
            </a:r>
            <a:r>
              <a:rPr sz="3600" spc="-290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BC 카드 L"/>
                <a:cs typeface="BC 카드 L"/>
              </a:rPr>
              <a:t>인프라</a:t>
            </a:r>
            <a:endParaRPr sz="3600" dirty="0">
              <a:latin typeface="BC 카드 L"/>
              <a:cs typeface="BC 카드 L"/>
            </a:endParaRPr>
          </a:p>
          <a:p>
            <a:pPr marL="168910" indent="-104139">
              <a:lnSpc>
                <a:spcPct val="100000"/>
              </a:lnSpc>
              <a:spcBef>
                <a:spcPts val="3000"/>
              </a:spcBef>
              <a:buChar char="-"/>
              <a:tabLst>
                <a:tab pos="169545" algn="l"/>
              </a:tabLst>
            </a:pPr>
            <a:r>
              <a:rPr lang="ko-KR" altLang="en-US" sz="1300" dirty="0">
                <a:solidFill>
                  <a:srgbClr val="FCE7E2"/>
                </a:solidFill>
                <a:latin typeface="Noto Sans CJK KR Regular"/>
                <a:cs typeface="Noto Sans CJK KR Regular"/>
              </a:rPr>
              <a:t>우리동네 도움기관</a:t>
            </a:r>
            <a:endParaRPr lang="ko-KR" altLang="en-US"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lang="ko-KR" altLang="en-US" sz="1300" dirty="0">
                <a:solidFill>
                  <a:srgbClr val="FCE7E2"/>
                </a:solidFill>
                <a:latin typeface="Noto Sans CJK KR Regular"/>
                <a:cs typeface="Noto Sans CJK KR Regular"/>
              </a:rPr>
              <a:t>우리동네 </a:t>
            </a:r>
            <a:r>
              <a:rPr lang="ko-KR" altLang="en-US" sz="1300" dirty="0" err="1">
                <a:solidFill>
                  <a:srgbClr val="FCE7E2"/>
                </a:solidFill>
                <a:latin typeface="Noto Sans CJK KR Regular"/>
                <a:cs typeface="Noto Sans CJK KR Regular"/>
              </a:rPr>
              <a:t>즐길거리</a:t>
            </a:r>
            <a:endParaRPr lang="ko-KR" altLang="en-US" sz="1300" dirty="0">
              <a:latin typeface="Noto Sans CJK KR Regular"/>
              <a:cs typeface="Noto Sans CJK KR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4660" y="746560"/>
            <a:ext cx="2307590" cy="4914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50" spc="15" dirty="0">
                <a:solidFill>
                  <a:srgbClr val="FFFFFF"/>
                </a:solidFill>
                <a:latin typeface="BC 카드 B"/>
                <a:cs typeface="BC 카드 B"/>
              </a:rPr>
              <a:t>4</a:t>
            </a:r>
            <a:endParaRPr sz="32050">
              <a:latin typeface="BC 카드 B"/>
              <a:cs typeface="BC 카드 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2302" y="2016098"/>
            <a:ext cx="950594" cy="462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50" b="1" spc="-155" dirty="0">
                <a:solidFill>
                  <a:srgbClr val="FFFFFF"/>
                </a:solidFill>
                <a:latin typeface="Noto Sans CJK KR Bold"/>
                <a:cs typeface="Noto Sans CJK KR Bold"/>
              </a:rPr>
              <a:t>P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A</a:t>
            </a:r>
            <a:r>
              <a:rPr sz="2850" b="1" spc="-45" dirty="0">
                <a:solidFill>
                  <a:srgbClr val="FFFFFF"/>
                </a:solidFill>
                <a:latin typeface="Noto Sans CJK KR Bold"/>
                <a:cs typeface="Noto Sans CJK KR Bold"/>
              </a:rPr>
              <a:t>R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T</a:t>
            </a:r>
            <a:endParaRPr sz="2850">
              <a:latin typeface="Noto Sans CJK KR Bold"/>
              <a:cs typeface="Noto Sans CJK KR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52001" y="720006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1619999" y="1511998"/>
                </a:moveTo>
                <a:lnTo>
                  <a:pt x="1619999" y="359994"/>
                </a:lnTo>
                <a:lnTo>
                  <a:pt x="1616712" y="311145"/>
                </a:lnTo>
                <a:lnTo>
                  <a:pt x="1607139" y="264293"/>
                </a:lnTo>
                <a:lnTo>
                  <a:pt x="1591709" y="219868"/>
                </a:lnTo>
                <a:lnTo>
                  <a:pt x="1570849" y="178298"/>
                </a:lnTo>
                <a:lnTo>
                  <a:pt x="1544989" y="140012"/>
                </a:lnTo>
                <a:lnTo>
                  <a:pt x="1514559" y="105440"/>
                </a:lnTo>
                <a:lnTo>
                  <a:pt x="1479986" y="75009"/>
                </a:lnTo>
                <a:lnTo>
                  <a:pt x="1441700" y="49149"/>
                </a:lnTo>
                <a:lnTo>
                  <a:pt x="1400130" y="28290"/>
                </a:lnTo>
                <a:lnTo>
                  <a:pt x="1355705" y="12859"/>
                </a:lnTo>
                <a:lnTo>
                  <a:pt x="1308854" y="3286"/>
                </a:lnTo>
                <a:lnTo>
                  <a:pt x="1260005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4762" y="5323243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0" y="0"/>
                </a:moveTo>
                <a:lnTo>
                  <a:pt x="0" y="1152004"/>
                </a:lnTo>
                <a:lnTo>
                  <a:pt x="3286" y="1200853"/>
                </a:lnTo>
                <a:lnTo>
                  <a:pt x="12859" y="1247704"/>
                </a:lnTo>
                <a:lnTo>
                  <a:pt x="28290" y="1292129"/>
                </a:lnTo>
                <a:lnTo>
                  <a:pt x="49149" y="1333699"/>
                </a:lnTo>
                <a:lnTo>
                  <a:pt x="75009" y="1371985"/>
                </a:lnTo>
                <a:lnTo>
                  <a:pt x="105440" y="1406558"/>
                </a:lnTo>
                <a:lnTo>
                  <a:pt x="140012" y="1436988"/>
                </a:lnTo>
                <a:lnTo>
                  <a:pt x="178298" y="1462848"/>
                </a:lnTo>
                <a:lnTo>
                  <a:pt x="219868" y="1483708"/>
                </a:lnTo>
                <a:lnTo>
                  <a:pt x="264293" y="1499139"/>
                </a:lnTo>
                <a:lnTo>
                  <a:pt x="311145" y="1508712"/>
                </a:lnTo>
                <a:lnTo>
                  <a:pt x="359994" y="1511998"/>
                </a:lnTo>
                <a:lnTo>
                  <a:pt x="1619999" y="15119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860871" y="5853744"/>
            <a:ext cx="5181600" cy="1081405"/>
            <a:chOff x="4860871" y="5853744"/>
            <a:chExt cx="5181600" cy="108140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4300" y="5891165"/>
              <a:ext cx="100154" cy="918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5678" y="5872109"/>
              <a:ext cx="123380" cy="1231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1678" y="6079920"/>
              <a:ext cx="171107" cy="1462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871" y="5853744"/>
              <a:ext cx="5181160" cy="108079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662953" y="958465"/>
            <a:ext cx="10769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1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15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똑똑</a:t>
            </a:r>
            <a:endParaRPr sz="1000" dirty="0">
              <a:latin typeface="Noto Sans CJK KR DemiLight"/>
              <a:cs typeface="Noto Sans CJK KR Demi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46641" y="1160242"/>
            <a:ext cx="49275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latin typeface="Noto Sans CJK KR DemiLight"/>
              <a:cs typeface="Noto Sans CJK KR DemiLight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9140" y="729879"/>
            <a:ext cx="3388360" cy="901700"/>
          </a:xfrm>
          <a:custGeom>
            <a:avLst/>
            <a:gdLst/>
            <a:ahLst/>
            <a:cxnLst/>
            <a:rect l="l" t="t" r="r" b="b"/>
            <a:pathLst>
              <a:path w="3388359" h="901700">
                <a:moveTo>
                  <a:pt x="0" y="901306"/>
                </a:moveTo>
                <a:lnTo>
                  <a:pt x="0" y="359994"/>
                </a:lnTo>
                <a:lnTo>
                  <a:pt x="3286" y="311145"/>
                </a:lnTo>
                <a:lnTo>
                  <a:pt x="12859" y="264293"/>
                </a:lnTo>
                <a:lnTo>
                  <a:pt x="28290" y="219868"/>
                </a:lnTo>
                <a:lnTo>
                  <a:pt x="49149" y="178298"/>
                </a:lnTo>
                <a:lnTo>
                  <a:pt x="75009" y="140012"/>
                </a:lnTo>
                <a:lnTo>
                  <a:pt x="105440" y="105440"/>
                </a:lnTo>
                <a:lnTo>
                  <a:pt x="140012" y="75009"/>
                </a:lnTo>
                <a:lnTo>
                  <a:pt x="178298" y="49149"/>
                </a:lnTo>
                <a:lnTo>
                  <a:pt x="219868" y="28290"/>
                </a:lnTo>
                <a:lnTo>
                  <a:pt x="264293" y="12859"/>
                </a:lnTo>
                <a:lnTo>
                  <a:pt x="311145" y="3286"/>
                </a:lnTo>
                <a:lnTo>
                  <a:pt x="359994" y="0"/>
                </a:lnTo>
                <a:lnTo>
                  <a:pt x="3387877" y="0"/>
                </a:lnTo>
              </a:path>
            </a:pathLst>
          </a:custGeom>
          <a:ln w="190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3754" y="1254816"/>
            <a:ext cx="1660362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2300" spc="-95" dirty="0" smtClean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도움기관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5367" y="992755"/>
            <a:ext cx="655955" cy="205740"/>
          </a:xfrm>
          <a:custGeom>
            <a:avLst/>
            <a:gdLst/>
            <a:ahLst/>
            <a:cxnLst/>
            <a:rect l="l" t="t" r="r" b="b"/>
            <a:pathLst>
              <a:path w="655954" h="205740">
                <a:moveTo>
                  <a:pt x="569442" y="0"/>
                </a:moveTo>
                <a:lnTo>
                  <a:pt x="86398" y="0"/>
                </a:lnTo>
                <a:lnTo>
                  <a:pt x="52769" y="6789"/>
                </a:lnTo>
                <a:lnTo>
                  <a:pt x="25306" y="25306"/>
                </a:lnTo>
                <a:lnTo>
                  <a:pt x="6789" y="52769"/>
                </a:lnTo>
                <a:lnTo>
                  <a:pt x="0" y="86398"/>
                </a:lnTo>
                <a:lnTo>
                  <a:pt x="0" y="119087"/>
                </a:lnTo>
                <a:lnTo>
                  <a:pt x="6789" y="152716"/>
                </a:lnTo>
                <a:lnTo>
                  <a:pt x="25306" y="180179"/>
                </a:lnTo>
                <a:lnTo>
                  <a:pt x="52769" y="198696"/>
                </a:lnTo>
                <a:lnTo>
                  <a:pt x="86398" y="205486"/>
                </a:lnTo>
                <a:lnTo>
                  <a:pt x="569442" y="205486"/>
                </a:lnTo>
                <a:lnTo>
                  <a:pt x="603078" y="198696"/>
                </a:lnTo>
                <a:lnTo>
                  <a:pt x="630545" y="180179"/>
                </a:lnTo>
                <a:lnTo>
                  <a:pt x="649063" y="152716"/>
                </a:lnTo>
                <a:lnTo>
                  <a:pt x="655853" y="119087"/>
                </a:lnTo>
                <a:lnTo>
                  <a:pt x="655853" y="86398"/>
                </a:lnTo>
                <a:lnTo>
                  <a:pt x="649063" y="52769"/>
                </a:lnTo>
                <a:lnTo>
                  <a:pt x="630545" y="25306"/>
                </a:lnTo>
                <a:lnTo>
                  <a:pt x="603078" y="6789"/>
                </a:lnTo>
                <a:lnTo>
                  <a:pt x="569442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2474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4</a:t>
            </a:r>
            <a:endParaRPr sz="1100">
              <a:solidFill>
                <a:prstClr val="black"/>
              </a:solidFill>
              <a:latin typeface="Noto Sans CJK KR Bold"/>
              <a:cs typeface="Noto Sans CJK KR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8116" y="989454"/>
            <a:ext cx="138557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우리동</a:t>
            </a:r>
            <a:r>
              <a:rPr sz="1050" dirty="0">
                <a:solidFill>
                  <a:srgbClr val="EC706F"/>
                </a:solidFill>
                <a:latin typeface="BC 카드 B"/>
                <a:cs typeface="BC 카드 B"/>
              </a:rPr>
              <a:t>네</a:t>
            </a:r>
            <a:r>
              <a:rPr sz="1050" spc="-130" dirty="0">
                <a:solidFill>
                  <a:srgbClr val="EC706F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양육지</a:t>
            </a:r>
            <a:r>
              <a:rPr sz="1050" dirty="0">
                <a:solidFill>
                  <a:srgbClr val="EC706F"/>
                </a:solidFill>
                <a:latin typeface="BC 카드 B"/>
                <a:cs typeface="BC 카드 B"/>
              </a:rPr>
              <a:t>원</a:t>
            </a:r>
            <a:r>
              <a:rPr sz="1050" spc="-130" dirty="0">
                <a:solidFill>
                  <a:srgbClr val="EC706F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인프라</a:t>
            </a:r>
            <a:endParaRPr sz="1050">
              <a:solidFill>
                <a:prstClr val="black"/>
              </a:solidFill>
              <a:latin typeface="BC 카드 B"/>
              <a:cs typeface="BC 카드 B"/>
            </a:endParaRPr>
          </a:p>
        </p:txBody>
      </p:sp>
      <p:pic>
        <p:nvPicPr>
          <p:cNvPr id="16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1036" y="1092704"/>
            <a:ext cx="538639" cy="464910"/>
          </a:xfrm>
          <a:prstGeom prst="rect">
            <a:avLst/>
          </a:prstGeom>
        </p:spPr>
      </p:pic>
      <p:sp>
        <p:nvSpPr>
          <p:cNvPr id="10" name="object 3"/>
          <p:cNvSpPr txBox="1"/>
          <p:nvPr/>
        </p:nvSpPr>
        <p:spPr>
          <a:xfrm>
            <a:off x="1072666" y="2353255"/>
            <a:ext cx="2597634" cy="348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indent="-184150">
              <a:spcBef>
                <a:spcPts val="1720"/>
              </a:spcBef>
              <a:buFontTx/>
              <a:buAutoNum type="arabicPeriod"/>
              <a:tabLst>
                <a:tab pos="196850" algn="l"/>
              </a:tabLst>
            </a:pP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세종 여주 병원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/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ko-KR" altLang="en-US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청심로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39</a:t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880-7700</a:t>
            </a:r>
            <a:endParaRPr lang="en-US" altLang="ko-KR" sz="1300" dirty="0">
              <a:solidFill>
                <a:srgbClr val="EC706F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196215" indent="-184150">
              <a:spcBef>
                <a:spcPts val="1720"/>
              </a:spcBef>
              <a:buFontTx/>
              <a:buAutoNum type="arabicPeriod"/>
              <a:tabLst>
                <a:tab pos="196850" algn="l"/>
              </a:tabLst>
            </a:pP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연세새로운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병원</a:t>
            </a:r>
            <a: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/>
            </a:r>
            <a:b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영릉로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22</a:t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-885-7582</a:t>
            </a:r>
          </a:p>
          <a:p>
            <a:pPr marL="196215" indent="-184150">
              <a:spcBef>
                <a:spcPts val="1720"/>
              </a:spcBef>
              <a:buFontTx/>
              <a:buAutoNum type="arabicPeriod"/>
              <a:tabLst>
                <a:tab pos="196850" algn="l"/>
              </a:tabLst>
            </a:pP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365 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소아청소년과 의원                                                                                                                                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– 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세종로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31, 204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호                                                                                                                                        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- 0507-1337-1237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 </a:t>
            </a:r>
          </a:p>
          <a:p>
            <a:pPr marL="196215" indent="-184150">
              <a:spcBef>
                <a:spcPts val="1720"/>
              </a:spcBef>
              <a:buFontTx/>
              <a:buAutoNum type="arabicPeriod"/>
              <a:tabLst>
                <a:tab pos="196850" algn="l"/>
              </a:tabLst>
            </a:pP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수소아청소년과의원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                                                                                                                                        -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세종로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23,2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층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                                                                                                                                                - 031-881-0300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96215" indent="-184150">
              <a:spcBef>
                <a:spcPts val="1720"/>
              </a:spcBef>
              <a:buFontTx/>
              <a:buAutoNum type="arabicPeriod"/>
              <a:tabLst>
                <a:tab pos="196850" algn="l"/>
              </a:tabLst>
            </a:pPr>
            <a:endParaRPr sz="1300" dirty="0">
              <a:solidFill>
                <a:prstClr val="black"/>
              </a:solidFill>
              <a:latin typeface="Noto Sans CJK KR Regular"/>
              <a:cs typeface="Noto Sans CJK KR Regular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4584700" y="2353255"/>
            <a:ext cx="3581400" cy="2249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spcBef>
                <a:spcPts val="1720"/>
              </a:spcBef>
              <a:tabLst>
                <a:tab pos="196850" algn="l"/>
              </a:tabLst>
            </a:pP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5. 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 보건소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/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ko-KR" altLang="en-US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여흥로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160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번길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14</a:t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887-3601</a:t>
            </a:r>
            <a:endParaRPr lang="en-US" altLang="ko-KR" sz="1300" dirty="0">
              <a:solidFill>
                <a:srgbClr val="EC706F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12065">
              <a:spcBef>
                <a:spcPts val="1720"/>
              </a:spcBef>
              <a:tabLst>
                <a:tab pos="196850" algn="l"/>
              </a:tabLst>
            </a:pP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6.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경기여주공공산후조리원</a:t>
            </a:r>
            <a: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/>
            </a:r>
            <a:b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여흥로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160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번길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16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/>
            </a:r>
            <a:b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</a:b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-881-9500</a:t>
            </a:r>
            <a:endParaRPr lang="en-US" altLang="ko-KR" sz="1300" dirty="0">
              <a:solidFill>
                <a:srgbClr val="EC706F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12065">
              <a:spcBef>
                <a:spcPts val="1720"/>
              </a:spcBef>
              <a:tabLst>
                <a:tab pos="196850" algn="l"/>
              </a:tabLst>
            </a:pP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7.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가족센터                                                                                                                                  </a:t>
            </a:r>
            <a:r>
              <a:rPr lang="en-US" altLang="ko-KR" sz="1300" dirty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dirty="0" err="1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여주시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세종로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61,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현대아파트 상가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3</a:t>
            </a:r>
            <a:r>
              <a:rPr lang="ko-KR" altLang="en-US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층                                                                                                                                        </a:t>
            </a:r>
            <a:r>
              <a:rPr lang="en-US" altLang="ko-KR" sz="1300" dirty="0" smtClean="0">
                <a:solidFill>
                  <a:srgbClr val="EC706F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- 886-0321 </a:t>
            </a:r>
          </a:p>
        </p:txBody>
      </p:sp>
    </p:spTree>
    <p:extLst>
      <p:ext uri="{BB962C8B-B14F-4D97-AF65-F5344CB8AC3E}">
        <p14:creationId xmlns:p14="http://schemas.microsoft.com/office/powerpoint/2010/main" val="40242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65299" y="4210196"/>
            <a:ext cx="2209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2</a:t>
            </a:r>
            <a:endParaRPr sz="140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65299" y="1492611"/>
            <a:ext cx="2209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1</a:t>
            </a:r>
            <a:endParaRPr sz="140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748556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영릉로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22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031-885-7582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척추관절센터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신경외과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재활의학과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영상의학과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마취통증 의학과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응급실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123190">
              <a:spcBef>
                <a:spcPts val="880"/>
              </a:spcBef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1952625"/>
            <a:ext cx="4320540" cy="2033249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청심로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39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031-880-7700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가정의학과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일반외과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척추센터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신경외과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정형외과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관절센터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영상의학과 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소아청소년과 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신경과 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응급의학과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종합건강검진센터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마취통증의학과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재활치료센터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피부과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비뇨기과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진담검사의학과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 </a:t>
            </a:r>
            <a:r>
              <a:rPr lang="ko-KR" altLang="en-US" sz="1700" spc="-140" dirty="0" smtClean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도움기관</a:t>
            </a:r>
            <a:endParaRPr sz="1700" dirty="0">
              <a:solidFill>
                <a:prstClr val="black"/>
              </a:solidFill>
              <a:latin typeface="BC 카드 L" pitchFamily="18" charset="-127"/>
              <a:ea typeface="BC 카드 L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세종여주병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원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연세새로운병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원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연세 새로운 병원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세종여주병원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04" y="1480162"/>
            <a:ext cx="3286125" cy="26289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04" y="4245461"/>
            <a:ext cx="3286124" cy="2616451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1384911"/>
            <a:ext cx="523273" cy="50458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069809"/>
            <a:ext cx="595328" cy="5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65299" y="4210196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4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65299" y="1492611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3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748556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세종로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23, 2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층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031-881-0300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소아청소년과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이비인후과 </a:t>
            </a:r>
            <a:endParaRPr lang="en-US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1952625"/>
            <a:ext cx="4320540" cy="1217641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세종로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31, 204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endParaRPr lang="en-US" altLang="ko-KR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0507-1337-1237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 시민회관 근처 우리 은행  건물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2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층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.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 </a:t>
            </a:r>
            <a:r>
              <a:rPr lang="ko-KR" altLang="en-US" sz="1700" spc="-140" dirty="0" smtClean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도움기관</a:t>
            </a:r>
            <a:endParaRPr sz="1700" dirty="0">
              <a:solidFill>
                <a:prstClr val="black"/>
              </a:solidFill>
              <a:latin typeface="BC 카드 L" pitchFamily="18" charset="-127"/>
              <a:ea typeface="BC 카드 L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수소아청소년과의원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en-US" altLang="ko-KR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365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소아청소년과의원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04" y="1419809"/>
            <a:ext cx="3286123" cy="2524026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04" y="4265556"/>
            <a:ext cx="3286124" cy="23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65299" y="4210196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6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65299" y="1492611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 smtClean="0">
                <a:solidFill>
                  <a:srgbClr val="F6BDB5"/>
                </a:solidFill>
                <a:latin typeface="Noto Sans CJK KR Medium"/>
                <a:cs typeface="Noto Sans CJK KR Medium"/>
              </a:rPr>
              <a:t>0</a:t>
            </a:r>
            <a:r>
              <a:rPr lang="en-US" sz="1400" dirty="0">
                <a:solidFill>
                  <a:srgbClr val="FCE7E2"/>
                </a:solidFill>
                <a:latin typeface="Noto Sans CJK KR Medium"/>
                <a:cs typeface="Noto Sans CJK KR Medium"/>
              </a:rPr>
              <a:t>5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748556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여흥로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160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번길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16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031-881-9500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모자동실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신생아실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부대시설  </a:t>
            </a:r>
            <a:endParaRPr lang="en-US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1952625"/>
            <a:ext cx="4320540" cy="1386918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여흥로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160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번길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14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endParaRPr lang="en-US" altLang="ko-KR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887-3601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보건행정팀</a:t>
            </a:r>
            <a:r>
              <a:rPr lang="en-US" altLang="ko-KR" sz="1100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예방의약팀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위새팀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식품안전팀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감염병관리팀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감염병대응팀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건강증진팀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지역보건팀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방문보건팀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치매안심팀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 </a:t>
            </a:r>
            <a:r>
              <a:rPr lang="ko-KR" altLang="en-US" sz="1700" spc="-140" dirty="0" smtClean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도움기관</a:t>
            </a:r>
            <a:endParaRPr sz="1700" dirty="0">
              <a:solidFill>
                <a:prstClr val="black"/>
              </a:solidFill>
              <a:latin typeface="BC 카드 L" pitchFamily="18" charset="-127"/>
              <a:ea typeface="BC 카드 L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여주보건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소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경기여주공공산후조리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원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여주시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공공산후조리원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보건소 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578169"/>
            <a:ext cx="3467100" cy="23656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4433089"/>
            <a:ext cx="3507153" cy="2244316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87" y="1398410"/>
            <a:ext cx="504825" cy="508483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09" y="4217108"/>
            <a:ext cx="430479" cy="4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679357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3504" y="688158"/>
            <a:ext cx="9720580" cy="6511355"/>
            <a:chOff x="-1511300" y="554805"/>
            <a:chExt cx="9720580" cy="6110091"/>
          </a:xfrm>
        </p:grpSpPr>
        <p:sp>
          <p:nvSpPr>
            <p:cNvPr id="4" name="object 4"/>
            <p:cNvSpPr/>
            <p:nvPr/>
          </p:nvSpPr>
          <p:spPr>
            <a:xfrm>
              <a:off x="-1511300" y="554805"/>
              <a:ext cx="9720580" cy="4689216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65299" y="1492611"/>
            <a:ext cx="2209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-60" dirty="0" smtClean="0">
                <a:solidFill>
                  <a:srgbClr val="F6BDB5"/>
                </a:solidFill>
                <a:latin typeface="Noto Sans CJK KR Medium"/>
                <a:cs typeface="Noto Sans CJK KR Medium"/>
              </a:rPr>
              <a:t>07</a:t>
            </a:r>
            <a:endParaRPr sz="1400" dirty="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62399" y="1526325"/>
            <a:ext cx="0" cy="160909"/>
          </a:xfrm>
          <a:custGeom>
            <a:avLst/>
            <a:gdLst/>
            <a:ahLst/>
            <a:cxnLst/>
            <a:rect l="l" t="t" r="r" b="b"/>
            <a:pathLst>
              <a:path h="179069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52000" y="1931543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52000" y="3698372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1952625"/>
            <a:ext cx="4320540" cy="1217641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세종로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61,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현대아파트 상가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3</a:t>
            </a:r>
            <a:r>
              <a:rPr lang="ko-KR" altLang="en-US" sz="1100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층</a:t>
            </a:r>
            <a:endParaRPr lang="en-US" altLang="ko-KR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886-0321</a:t>
            </a:r>
            <a:endParaRPr sz="1100" dirty="0">
              <a:solidFill>
                <a:prstClr val="black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시설안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내</a:t>
            </a:r>
            <a:r>
              <a:rPr sz="1100" spc="15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가족교육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가족상담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가족문화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Regular" pitchFamily="34" charset="-127"/>
                <a:ea typeface="Noto Sans CJK KR Regular" pitchFamily="34" charset="-127"/>
                <a:cs typeface="Noto Sans CJK KR DemiLight"/>
              </a:rPr>
              <a:t>가족돌봄</a:t>
            </a:r>
            <a:endParaRPr lang="en-US" sz="1100" dirty="0" smtClean="0">
              <a:solidFill>
                <a:srgbClr val="231916"/>
              </a:solidFill>
              <a:latin typeface="Noto Sans CJK KR Regular" pitchFamily="34" charset="-127"/>
              <a:ea typeface="Noto Sans CJK KR Regular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 </a:t>
            </a:r>
            <a:r>
              <a:rPr lang="ko-KR" altLang="en-US" sz="1700" spc="-140" dirty="0" smtClean="0">
                <a:solidFill>
                  <a:srgbClr val="EC706F"/>
                </a:solidFill>
                <a:latin typeface="BC 카드 L" pitchFamily="18" charset="-127"/>
                <a:ea typeface="BC 카드 L" pitchFamily="18" charset="-127"/>
                <a:cs typeface="BC 카드 L"/>
              </a:rPr>
              <a:t>도움기관</a:t>
            </a:r>
            <a:endParaRPr sz="1700" dirty="0">
              <a:solidFill>
                <a:prstClr val="black"/>
              </a:solidFill>
              <a:latin typeface="BC 카드 L" pitchFamily="18" charset="-127"/>
              <a:ea typeface="BC 카드 L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pic>
        <p:nvPicPr>
          <p:cNvPr id="30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3344" y="1410284"/>
            <a:ext cx="445312" cy="445300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제목을 넣어주세요 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여주시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가족센터  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61" y="1513354"/>
            <a:ext cx="3689039" cy="243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9140" y="729879"/>
            <a:ext cx="3388360" cy="901700"/>
          </a:xfrm>
          <a:custGeom>
            <a:avLst/>
            <a:gdLst/>
            <a:ahLst/>
            <a:cxnLst/>
            <a:rect l="l" t="t" r="r" b="b"/>
            <a:pathLst>
              <a:path w="3388359" h="901700">
                <a:moveTo>
                  <a:pt x="0" y="901306"/>
                </a:moveTo>
                <a:lnTo>
                  <a:pt x="0" y="359994"/>
                </a:lnTo>
                <a:lnTo>
                  <a:pt x="3286" y="311145"/>
                </a:lnTo>
                <a:lnTo>
                  <a:pt x="12859" y="264293"/>
                </a:lnTo>
                <a:lnTo>
                  <a:pt x="28290" y="219868"/>
                </a:lnTo>
                <a:lnTo>
                  <a:pt x="49149" y="178298"/>
                </a:lnTo>
                <a:lnTo>
                  <a:pt x="75009" y="140012"/>
                </a:lnTo>
                <a:lnTo>
                  <a:pt x="105440" y="105440"/>
                </a:lnTo>
                <a:lnTo>
                  <a:pt x="140012" y="75009"/>
                </a:lnTo>
                <a:lnTo>
                  <a:pt x="178298" y="49149"/>
                </a:lnTo>
                <a:lnTo>
                  <a:pt x="219868" y="28290"/>
                </a:lnTo>
                <a:lnTo>
                  <a:pt x="264293" y="12859"/>
                </a:lnTo>
                <a:lnTo>
                  <a:pt x="311145" y="3286"/>
                </a:lnTo>
                <a:lnTo>
                  <a:pt x="359994" y="0"/>
                </a:lnTo>
                <a:lnTo>
                  <a:pt x="3387877" y="0"/>
                </a:lnTo>
              </a:path>
            </a:pathLst>
          </a:custGeom>
          <a:ln w="190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3753" y="1254816"/>
            <a:ext cx="2309457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2300" b="0" spc="-95" dirty="0">
                <a:solidFill>
                  <a:srgbClr val="EC706F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우리동네 </a:t>
            </a:r>
            <a:r>
              <a:rPr sz="2300" b="0" spc="-95" dirty="0" err="1">
                <a:solidFill>
                  <a:srgbClr val="EC706F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즐길거리</a:t>
            </a:r>
            <a:endParaRPr sz="23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5367" y="992755"/>
            <a:ext cx="655955" cy="205740"/>
          </a:xfrm>
          <a:custGeom>
            <a:avLst/>
            <a:gdLst/>
            <a:ahLst/>
            <a:cxnLst/>
            <a:rect l="l" t="t" r="r" b="b"/>
            <a:pathLst>
              <a:path w="655954" h="205740">
                <a:moveTo>
                  <a:pt x="569442" y="0"/>
                </a:moveTo>
                <a:lnTo>
                  <a:pt x="86398" y="0"/>
                </a:lnTo>
                <a:lnTo>
                  <a:pt x="52769" y="6789"/>
                </a:lnTo>
                <a:lnTo>
                  <a:pt x="25306" y="25306"/>
                </a:lnTo>
                <a:lnTo>
                  <a:pt x="6789" y="52769"/>
                </a:lnTo>
                <a:lnTo>
                  <a:pt x="0" y="86398"/>
                </a:lnTo>
                <a:lnTo>
                  <a:pt x="0" y="119087"/>
                </a:lnTo>
                <a:lnTo>
                  <a:pt x="6789" y="152716"/>
                </a:lnTo>
                <a:lnTo>
                  <a:pt x="25306" y="180179"/>
                </a:lnTo>
                <a:lnTo>
                  <a:pt x="52769" y="198696"/>
                </a:lnTo>
                <a:lnTo>
                  <a:pt x="86398" y="205486"/>
                </a:lnTo>
                <a:lnTo>
                  <a:pt x="569442" y="205486"/>
                </a:lnTo>
                <a:lnTo>
                  <a:pt x="603078" y="198696"/>
                </a:lnTo>
                <a:lnTo>
                  <a:pt x="630545" y="180179"/>
                </a:lnTo>
                <a:lnTo>
                  <a:pt x="649063" y="152716"/>
                </a:lnTo>
                <a:lnTo>
                  <a:pt x="655853" y="119087"/>
                </a:lnTo>
                <a:lnTo>
                  <a:pt x="655853" y="86398"/>
                </a:lnTo>
                <a:lnTo>
                  <a:pt x="649063" y="52769"/>
                </a:lnTo>
                <a:lnTo>
                  <a:pt x="630545" y="25306"/>
                </a:lnTo>
                <a:lnTo>
                  <a:pt x="603078" y="6789"/>
                </a:lnTo>
                <a:lnTo>
                  <a:pt x="569442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62474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4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8116" y="989454"/>
            <a:ext cx="138557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우리동</a:t>
            </a:r>
            <a:r>
              <a:rPr sz="1050" dirty="0">
                <a:solidFill>
                  <a:srgbClr val="EC706F"/>
                </a:solidFill>
                <a:latin typeface="BC 카드 B"/>
                <a:cs typeface="BC 카드 B"/>
              </a:rPr>
              <a:t>네</a:t>
            </a:r>
            <a:r>
              <a:rPr sz="1050" spc="-130" dirty="0">
                <a:solidFill>
                  <a:srgbClr val="EC706F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양육지</a:t>
            </a:r>
            <a:r>
              <a:rPr sz="1050" dirty="0">
                <a:solidFill>
                  <a:srgbClr val="EC706F"/>
                </a:solidFill>
                <a:latin typeface="BC 카드 B"/>
                <a:cs typeface="BC 카드 B"/>
              </a:rPr>
              <a:t>원</a:t>
            </a:r>
            <a:r>
              <a:rPr sz="1050" spc="-130" dirty="0">
                <a:solidFill>
                  <a:srgbClr val="EC706F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EC706F"/>
                </a:solidFill>
                <a:latin typeface="BC 카드 B"/>
                <a:cs typeface="BC 카드 B"/>
              </a:rPr>
              <a:t>인프라</a:t>
            </a:r>
            <a:endParaRPr sz="1050">
              <a:latin typeface="BC 카드 B"/>
              <a:cs typeface="BC 카드 B"/>
            </a:endParaRPr>
          </a:p>
        </p:txBody>
      </p:sp>
      <p:pic>
        <p:nvPicPr>
          <p:cNvPr id="15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1036" y="1092704"/>
            <a:ext cx="538639" cy="46491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xmlns="" id="{4D918514-42A7-EA23-E4E3-6F61383C78FC}"/>
              </a:ext>
            </a:extLst>
          </p:cNvPr>
          <p:cNvSpPr txBox="1"/>
          <p:nvPr/>
        </p:nvSpPr>
        <p:spPr>
          <a:xfrm>
            <a:off x="1072666" y="1831092"/>
            <a:ext cx="2322830" cy="499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경기도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과천시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광명시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광주시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군포시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김포시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부천시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성남시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수원시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시흥시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 안산시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196215" indent="-184150">
              <a:lnSpc>
                <a:spcPct val="100000"/>
              </a:lnSpc>
              <a:spcBef>
                <a:spcPts val="1720"/>
              </a:spcBef>
              <a:buAutoNum type="arabicPeriod"/>
              <a:tabLst>
                <a:tab pos="196850" algn="l"/>
              </a:tabLst>
            </a:pPr>
            <a:endParaRPr sz="14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32A424C1-C0A3-6F86-5578-767E2AF00F2F}"/>
              </a:ext>
            </a:extLst>
          </p:cNvPr>
          <p:cNvSpPr txBox="1"/>
          <p:nvPr/>
        </p:nvSpPr>
        <p:spPr>
          <a:xfrm>
            <a:off x="4127500" y="1831092"/>
            <a:ext cx="2322830" cy="499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안성시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안양시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양평군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 err="1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여주시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오산시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용인시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의왕시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이천시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평택시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하남시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r>
              <a:rPr lang="ko-KR" altLang="en-US" sz="1400" dirty="0">
                <a:solidFill>
                  <a:srgbClr val="EC706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화성시</a:t>
            </a:r>
            <a:endParaRPr lang="en-US" altLang="ko-KR" sz="1400" dirty="0">
              <a:solidFill>
                <a:srgbClr val="EC706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54965" indent="-342900">
              <a:lnSpc>
                <a:spcPct val="100000"/>
              </a:lnSpc>
              <a:spcBef>
                <a:spcPts val="1720"/>
              </a:spcBef>
              <a:buFont typeface="+mj-lt"/>
              <a:buAutoNum type="arabicPeriod" startAt="12"/>
              <a:tabLst>
                <a:tab pos="196850" algn="l"/>
              </a:tabLst>
            </a:pPr>
            <a:endParaRPr lang="en-US" altLang="ko-KR" sz="14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F06903-7F8C-0986-E0CA-1C225A819188}"/>
              </a:ext>
            </a:extLst>
          </p:cNvPr>
          <p:cNvSpPr txBox="1"/>
          <p:nvPr/>
        </p:nvSpPr>
        <p:spPr>
          <a:xfrm>
            <a:off x="4889501" y="6438340"/>
            <a:ext cx="504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본 책자는 경기도 남부지역 정보를 </a:t>
            </a:r>
            <a:r>
              <a:rPr lang="ko-KR" altLang="en-US" sz="9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안내드립니다</a:t>
            </a:r>
            <a: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.</a:t>
            </a:r>
            <a:r>
              <a:rPr lang="ko-KR" altLang="en-US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북부지역 정보는 경기도북부 </a:t>
            </a:r>
            <a: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 </a:t>
            </a:r>
            <a:r>
              <a:rPr lang="ko-KR" altLang="en-US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 </a:t>
            </a:r>
            <a:r>
              <a:rPr lang="ko-KR" altLang="en-US" sz="9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양육정보 책자를 확인해주시기 바랍니다</a:t>
            </a:r>
            <a:r>
              <a:rPr lang="en-US" altLang="ko-KR" sz="9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. </a:t>
            </a:r>
            <a:endParaRPr lang="ko-KR" altLang="en-US" sz="9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/>
          <p:nvPr/>
        </p:nvSpPr>
        <p:spPr>
          <a:xfrm>
            <a:off x="6062399" y="1526646"/>
            <a:ext cx="0" cy="179070"/>
          </a:xfrm>
          <a:custGeom>
            <a:avLst/>
            <a:gdLst/>
            <a:ahLst/>
            <a:cxnLst/>
            <a:rect l="l" t="t" r="r" b="b"/>
            <a:pathLst>
              <a:path h="179069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52000" y="4695181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652000" y="1977598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52000" y="6661421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52000" y="394383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EC70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639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sz="500" spc="-2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031-259-4700 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경기관광공사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 다양한 여행정보를 확인할 수 있습니다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-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지금경기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관광사업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평화누리 캠핑장 등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-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여행정보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관광정보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숙박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음식점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시티투어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등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-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추천여행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추천 </a:t>
            </a:r>
            <a:r>
              <a:rPr lang="ko-KR" altLang="en-US" sz="1100" spc="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가볼만한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곳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여행이야기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구석구석 명소 등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-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맞춤여행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여행지추천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추천일정 등</a:t>
            </a:r>
            <a:r>
              <a:rPr lang="en-US" altLang="ko-KR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altLang="ko-KR" sz="1100" spc="1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경기관광 홈페이지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46F70572-8744-227A-DF32-BED6571442DF}"/>
              </a:ext>
            </a:extLst>
          </p:cNvPr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7D0F4746-503C-4C06-5457-E020F2FE7903}"/>
              </a:ext>
            </a:extLst>
          </p:cNvPr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경기관광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574B76C4-F096-779E-433C-204FCCA5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931" y="1493458"/>
            <a:ext cx="413604" cy="417109"/>
          </a:xfrm>
          <a:prstGeom prst="rect">
            <a:avLst/>
          </a:prstGeom>
        </p:spPr>
      </p:pic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xmlns="" id="{D55B1866-1D90-F5D3-C42B-F6619D8CD6F0}"/>
              </a:ext>
            </a:extLst>
          </p:cNvPr>
          <p:cNvSpPr/>
          <p:nvPr/>
        </p:nvSpPr>
        <p:spPr>
          <a:xfrm>
            <a:off x="873759" y="1467421"/>
            <a:ext cx="4304007" cy="2476413"/>
          </a:xfrm>
          <a:prstGeom prst="roundRect">
            <a:avLst>
              <a:gd name="adj" fmla="val 7821"/>
            </a:avLst>
          </a:prstGeom>
          <a:solidFill>
            <a:schemeClr val="bg1"/>
          </a:solidFill>
          <a:ln w="6350" cap="rnd">
            <a:solidFill>
              <a:srgbClr val="EC706F"/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201B46F-6044-6E58-1D22-AAE3F1BA81B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경기관광 홈페이지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89E34F4-38A7-8EFA-EC99-DBCF74FE2ADA}"/>
              </a:ext>
            </a:extLst>
          </p:cNvPr>
          <p:cNvSpPr txBox="1"/>
          <p:nvPr/>
        </p:nvSpPr>
        <p:spPr>
          <a:xfrm>
            <a:off x="3411004" y="6666968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경기둘레길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1BE13C4F-73D8-C2E5-634D-1381D4BA77D4}"/>
              </a:ext>
            </a:extLst>
          </p:cNvPr>
          <p:cNvSpPr txBox="1"/>
          <p:nvPr/>
        </p:nvSpPr>
        <p:spPr>
          <a:xfrm>
            <a:off x="6117354" y="4219464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경기둘레길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DDCE62F1-6B78-CEA1-BDF6-179D29111E58}"/>
              </a:ext>
            </a:extLst>
          </p:cNvPr>
          <p:cNvSpPr/>
          <p:nvPr/>
        </p:nvSpPr>
        <p:spPr>
          <a:xfrm>
            <a:off x="9577877" y="4163985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F619E71F-F95B-05B1-F2FF-7AA37126587B}"/>
              </a:ext>
            </a:extLst>
          </p:cNvPr>
          <p:cNvSpPr/>
          <p:nvPr/>
        </p:nvSpPr>
        <p:spPr>
          <a:xfrm>
            <a:off x="8336665" y="4278283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경기둘레길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8B622190-A2D8-DA6B-BC7E-F02B14F88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083" y="4185008"/>
            <a:ext cx="414585" cy="430631"/>
          </a:xfrm>
          <a:prstGeom prst="rect">
            <a:avLst/>
          </a:prstGeom>
        </p:spPr>
      </p:pic>
      <p:sp>
        <p:nvSpPr>
          <p:cNvPr id="56" name="object 24">
            <a:extLst>
              <a:ext uri="{FF2B5EF4-FFF2-40B4-BE49-F238E27FC236}">
                <a16:creationId xmlns:a16="http://schemas.microsoft.com/office/drawing/2014/main" xmlns="" id="{9ADA4D84-53C1-78F2-8158-FABA37903504}"/>
              </a:ext>
            </a:extLst>
          </p:cNvPr>
          <p:cNvSpPr txBox="1"/>
          <p:nvPr/>
        </p:nvSpPr>
        <p:spPr>
          <a:xfrm>
            <a:off x="5651995" y="4745292"/>
            <a:ext cx="4320540" cy="17793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94640" indent="-171450">
              <a:lnSpc>
                <a:spcPct val="100000"/>
              </a:lnSpc>
              <a:spcBef>
                <a:spcPts val="880"/>
              </a:spcBef>
              <a:buSzPct val="100000"/>
              <a:buFont typeface="Noto Sans CJK KR DemiLight" panose="020B0400000000000000" pitchFamily="34" charset="-127"/>
              <a:buChar char="‧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031-259-4715 (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둘레길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콜센터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294640" indent="-171450">
              <a:lnSpc>
                <a:spcPct val="100000"/>
              </a:lnSpc>
              <a:spcBef>
                <a:spcPts val="880"/>
              </a:spcBef>
              <a:buSzPct val="100000"/>
              <a:buFont typeface="Noto Sans CJK KR DemiLight" panose="020B0400000000000000" pitchFamily="34" charset="-127"/>
              <a:buChar char="‧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경기도의 외곽을 따라 아름다운 경관과 역사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문화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생태자원을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두발로 경험할 수 있는 장거리 걷기 여행길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둘레길은 총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 코스로 이루어져 있으며 길의 특징을 담아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4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개의 권역으로 나뉨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1) DMZ </a:t>
            </a:r>
            <a:r>
              <a:rPr lang="ko-KR" altLang="en-US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외곽 걷기길을 연결한 </a:t>
            </a:r>
            <a:r>
              <a:rPr lang="ko-KR" altLang="en-US" sz="8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평화누리길</a:t>
            </a: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2) </a:t>
            </a:r>
            <a:r>
              <a:rPr lang="ko-KR" altLang="en-US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푸른 숲과 계곡이 있는 숲길</a:t>
            </a: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3) </a:t>
            </a:r>
            <a:r>
              <a:rPr lang="ko-KR" altLang="en-US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강을 따라 너른 들판과 함께 걸을 수 있는 물길</a:t>
            </a: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4) </a:t>
            </a:r>
            <a:r>
              <a:rPr lang="ko-KR" altLang="en-US" sz="8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청정 바다와 갯벌의 매력을 느낄 수 있는 </a:t>
            </a:r>
            <a:r>
              <a:rPr lang="ko-KR" altLang="en-US" sz="8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갯길</a:t>
            </a:r>
            <a:endParaRPr lang="en-US" altLang="ko-KR" sz="11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xmlns="" id="{6CA3230D-A636-57D0-0800-12AE90A1EB35}"/>
              </a:ext>
            </a:extLst>
          </p:cNvPr>
          <p:cNvSpPr txBox="1"/>
          <p:nvPr/>
        </p:nvSpPr>
        <p:spPr>
          <a:xfrm>
            <a:off x="8405333" y="5810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EC706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solidFill>
                <a:srgbClr val="EC706F"/>
              </a:solidFill>
              <a:latin typeface="Noto Sans CJK KR Bold"/>
              <a:cs typeface="Noto Sans CJK KR Bold"/>
            </a:endParaRP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90399510-6C22-0240-B5E2-28C3B08F3A0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xmlns="" id="{A83B0B6F-0FF2-4C38-7DB6-E7B70A7E4D0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109DF63-C37D-5DB4-BF8B-D91FF1C2B12F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xmlns="" id="{9914C956-C3F4-2823-185A-04524A0B423B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9EB75EE9-3D84-3D3B-F028-DC190E71C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60" y="4191823"/>
            <a:ext cx="4320540" cy="2478534"/>
          </a:xfrm>
          <a:prstGeom prst="roundRect">
            <a:avLst>
              <a:gd name="adj" fmla="val 6952"/>
            </a:avLst>
          </a:prstGeom>
          <a:ln w="6350" cap="rnd">
            <a:solidFill>
              <a:srgbClr val="EC706F"/>
            </a:solidFill>
            <a:prstDash val="solid"/>
          </a:ln>
          <a:effectLst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7255062C-2967-D4FD-FAF2-F703557FCC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16" r="14363"/>
          <a:stretch/>
        </p:blipFill>
        <p:spPr>
          <a:xfrm>
            <a:off x="931948" y="1571625"/>
            <a:ext cx="4186152" cy="22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80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51995" y="2097773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과천시 경마공원대로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107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1566-3333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장미원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포니랜드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야생화정원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어린이승마장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말박물관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말보건원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등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렛츠런파크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5623714" y="4799153"/>
            <a:ext cx="4320540" cy="17254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과천시 대공원광장로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102 /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과천시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광명로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181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02-500-7335 / 02-509-6000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동물원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아프리카관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열대조류관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해양관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식물원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어트렉션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놀이기구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7" name="object 14"/>
          <p:cNvSpPr txBox="1"/>
          <p:nvPr/>
        </p:nvSpPr>
        <p:spPr>
          <a:xfrm>
            <a:off x="6082618" y="4217111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서울대공원 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/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서울랜드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28" y="4185009"/>
            <a:ext cx="4319234" cy="2509284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92" y="1453857"/>
            <a:ext cx="4338451" cy="2482286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20704A-D378-1091-3E24-08EE8B151DD8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렛츠런파크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7FCD87-125C-669F-5EA3-E94A0A62B46B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서울대공원</a:t>
            </a: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xmlns="" id="{FCEEAED3-4061-2B4C-0D14-A10F91433EB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AC89BB1F-F452-E55F-BD4C-B38EE7F8CE35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1B31A90A-2E11-81A2-3E28-97C330AB350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3" name="object 25">
            <a:extLst>
              <a:ext uri="{FF2B5EF4-FFF2-40B4-BE49-F238E27FC236}">
                <a16:creationId xmlns:a16="http://schemas.microsoft.com/office/drawing/2014/main" xmlns="" id="{BEDE811E-99E6-B335-BE57-388AA47CF4EF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과천시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xmlns="" id="{0791D49B-5373-D482-426A-B3F7A142DA2F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8699378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51995" y="2097773"/>
            <a:ext cx="4320540" cy="17254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과천시 상하벌로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110 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02-3677-1500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곤충생태관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과학탐구관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곤충생태관 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국립과천과학관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5651995" y="4815357"/>
            <a:ext cx="4320540" cy="16716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과천시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광명로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313 </a:t>
            </a: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02-2188-6000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원형전시실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어린이미술관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전시실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동그라미 쉼터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전시실 등</a:t>
            </a:r>
            <a:endParaRPr lang="en-US" altLang="ko-KR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7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국립현대미술관 과천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6" y="4185008"/>
            <a:ext cx="4320539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97" y="1462801"/>
            <a:ext cx="4338446" cy="248103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E838BC-16FD-37CF-9920-A13C74E61DD5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국립과천과학관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239146-56C3-F0DB-2EF3-DA769BF62B55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국립현대미술관 과천</a:t>
            </a: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xmlns="" id="{C8102BD0-8CD1-5D75-6474-97663752855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xmlns="" id="{D844A46C-561D-205D-FE42-0CE8A2F3159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97C7017E-0359-7ABD-F3B2-1D53EF117D2A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1" name="object 25">
            <a:extLst>
              <a:ext uri="{FF2B5EF4-FFF2-40B4-BE49-F238E27FC236}">
                <a16:creationId xmlns:a16="http://schemas.microsoft.com/office/drawing/2014/main" xmlns="" id="{2A0404FA-DBE1-041B-5307-8BD378CACA89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과천시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xmlns="" id="{B2A84747-A144-312E-DC97-A2D6CA61B0CB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85492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254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lang="ko-KR" altLang="en-US" dirty="0"/>
          </a:p>
        </p:txBody>
      </p:sp>
      <p:sp>
        <p:nvSpPr>
          <p:cNvPr id="4" name="object 4"/>
          <p:cNvSpPr/>
          <p:nvPr/>
        </p:nvSpPr>
        <p:spPr>
          <a:xfrm>
            <a:off x="485998" y="540009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34644" y="502776"/>
            <a:ext cx="299720" cy="299720"/>
          </a:xfrm>
          <a:custGeom>
            <a:avLst/>
            <a:gdLst/>
            <a:ahLst/>
            <a:cxnLst/>
            <a:rect l="l" t="t" r="r" b="b"/>
            <a:pathLst>
              <a:path w="299720" h="299720">
                <a:moveTo>
                  <a:pt x="299186" y="0"/>
                </a:moveTo>
                <a:lnTo>
                  <a:pt x="0" y="299186"/>
                </a:lnTo>
              </a:path>
            </a:pathLst>
          </a:custGeom>
          <a:ln w="8890">
            <a:solidFill>
              <a:srgbClr val="9F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951245" y="6763275"/>
            <a:ext cx="299720" cy="299720"/>
          </a:xfrm>
          <a:custGeom>
            <a:avLst/>
            <a:gdLst/>
            <a:ahLst/>
            <a:cxnLst/>
            <a:rect l="l" t="t" r="r" b="b"/>
            <a:pathLst>
              <a:path w="299720" h="299720">
                <a:moveTo>
                  <a:pt x="299186" y="0"/>
                </a:moveTo>
                <a:lnTo>
                  <a:pt x="0" y="299186"/>
                </a:lnTo>
              </a:path>
            </a:pathLst>
          </a:custGeom>
          <a:ln w="8890">
            <a:solidFill>
              <a:srgbClr val="9F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7"/>
          <p:cNvSpPr/>
          <p:nvPr/>
        </p:nvSpPr>
        <p:spPr>
          <a:xfrm>
            <a:off x="938531" y="957443"/>
            <a:ext cx="210388" cy="254096"/>
          </a:xfrm>
          <a:custGeom>
            <a:avLst/>
            <a:gdLst/>
            <a:ahLst/>
            <a:cxnLst/>
            <a:rect l="l" t="t" r="r" b="b"/>
            <a:pathLst>
              <a:path w="450215" h="446405">
                <a:moveTo>
                  <a:pt x="222491" y="0"/>
                </a:moveTo>
                <a:lnTo>
                  <a:pt x="1778" y="158965"/>
                </a:lnTo>
                <a:lnTo>
                  <a:pt x="78" y="162267"/>
                </a:lnTo>
                <a:lnTo>
                  <a:pt x="0" y="440994"/>
                </a:lnTo>
                <a:lnTo>
                  <a:pt x="5118" y="446112"/>
                </a:lnTo>
                <a:lnTo>
                  <a:pt x="444677" y="446112"/>
                </a:lnTo>
                <a:lnTo>
                  <a:pt x="449795" y="440994"/>
                </a:lnTo>
                <a:lnTo>
                  <a:pt x="449795" y="423252"/>
                </a:lnTo>
                <a:lnTo>
                  <a:pt x="22860" y="423252"/>
                </a:lnTo>
                <a:lnTo>
                  <a:pt x="22860" y="171945"/>
                </a:lnTo>
                <a:lnTo>
                  <a:pt x="225183" y="26250"/>
                </a:lnTo>
                <a:lnTo>
                  <a:pt x="264251" y="26250"/>
                </a:lnTo>
                <a:lnTo>
                  <a:pt x="227876" y="12"/>
                </a:lnTo>
                <a:lnTo>
                  <a:pt x="222491" y="0"/>
                </a:lnTo>
                <a:close/>
              </a:path>
              <a:path w="450215" h="446405">
                <a:moveTo>
                  <a:pt x="264251" y="26250"/>
                </a:moveTo>
                <a:lnTo>
                  <a:pt x="225183" y="26250"/>
                </a:lnTo>
                <a:lnTo>
                  <a:pt x="426935" y="171792"/>
                </a:lnTo>
                <a:lnTo>
                  <a:pt x="426935" y="423252"/>
                </a:lnTo>
                <a:lnTo>
                  <a:pt x="449795" y="423252"/>
                </a:lnTo>
                <a:lnTo>
                  <a:pt x="449795" y="162267"/>
                </a:lnTo>
                <a:lnTo>
                  <a:pt x="448030" y="158813"/>
                </a:lnTo>
                <a:lnTo>
                  <a:pt x="264251" y="2625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8"/>
          <p:cNvSpPr/>
          <p:nvPr/>
        </p:nvSpPr>
        <p:spPr>
          <a:xfrm>
            <a:off x="928963" y="948325"/>
            <a:ext cx="229379" cy="122168"/>
          </a:xfrm>
          <a:custGeom>
            <a:avLst/>
            <a:gdLst/>
            <a:ahLst/>
            <a:cxnLst/>
            <a:rect l="l" t="t" r="r" b="b"/>
            <a:pathLst>
              <a:path w="490855" h="214630">
                <a:moveTo>
                  <a:pt x="245668" y="0"/>
                </a:moveTo>
                <a:lnTo>
                  <a:pt x="0" y="176923"/>
                </a:lnTo>
                <a:lnTo>
                  <a:pt x="26720" y="214020"/>
                </a:lnTo>
                <a:lnTo>
                  <a:pt x="245643" y="56362"/>
                </a:lnTo>
                <a:lnTo>
                  <a:pt x="464007" y="213867"/>
                </a:lnTo>
                <a:lnTo>
                  <a:pt x="490753" y="176796"/>
                </a:lnTo>
                <a:lnTo>
                  <a:pt x="245668" y="0"/>
                </a:lnTo>
                <a:close/>
              </a:path>
            </a:pathLst>
          </a:custGeom>
          <a:solidFill>
            <a:srgbClr val="E1D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9"/>
          <p:cNvSpPr/>
          <p:nvPr/>
        </p:nvSpPr>
        <p:spPr>
          <a:xfrm>
            <a:off x="923465" y="941407"/>
            <a:ext cx="240359" cy="136265"/>
          </a:xfrm>
          <a:custGeom>
            <a:avLst/>
            <a:gdLst/>
            <a:ahLst/>
            <a:cxnLst/>
            <a:rect l="l" t="t" r="r" b="b"/>
            <a:pathLst>
              <a:path w="514350" h="239394">
                <a:moveTo>
                  <a:pt x="296481" y="82600"/>
                </a:moveTo>
                <a:lnTo>
                  <a:pt x="257403" y="82600"/>
                </a:lnTo>
                <a:lnTo>
                  <a:pt x="474192" y="238988"/>
                </a:lnTo>
                <a:lnTo>
                  <a:pt x="481342" y="237832"/>
                </a:lnTo>
                <a:lnTo>
                  <a:pt x="501374" y="210070"/>
                </a:lnTo>
                <a:lnTo>
                  <a:pt x="473189" y="210070"/>
                </a:lnTo>
                <a:lnTo>
                  <a:pt x="296481" y="82600"/>
                </a:lnTo>
                <a:close/>
              </a:path>
              <a:path w="514350" h="239394">
                <a:moveTo>
                  <a:pt x="260121" y="0"/>
                </a:moveTo>
                <a:lnTo>
                  <a:pt x="254749" y="0"/>
                </a:lnTo>
                <a:lnTo>
                  <a:pt x="2628" y="181571"/>
                </a:lnTo>
                <a:lnTo>
                  <a:pt x="965" y="184251"/>
                </a:lnTo>
                <a:lnTo>
                  <a:pt x="0" y="190233"/>
                </a:lnTo>
                <a:lnTo>
                  <a:pt x="723" y="193294"/>
                </a:lnTo>
                <a:lnTo>
                  <a:pt x="31445" y="235953"/>
                </a:lnTo>
                <a:lnTo>
                  <a:pt x="34937" y="237604"/>
                </a:lnTo>
                <a:lnTo>
                  <a:pt x="40805" y="237604"/>
                </a:lnTo>
                <a:lnTo>
                  <a:pt x="43141" y="236905"/>
                </a:lnTo>
                <a:lnTo>
                  <a:pt x="80192" y="210223"/>
                </a:lnTo>
                <a:lnTo>
                  <a:pt x="41084" y="210223"/>
                </a:lnTo>
                <a:lnTo>
                  <a:pt x="27724" y="191668"/>
                </a:lnTo>
                <a:lnTo>
                  <a:pt x="257429" y="26238"/>
                </a:lnTo>
                <a:lnTo>
                  <a:pt x="296492" y="26238"/>
                </a:lnTo>
                <a:lnTo>
                  <a:pt x="260121" y="0"/>
                </a:lnTo>
                <a:close/>
              </a:path>
              <a:path w="514350" h="239394">
                <a:moveTo>
                  <a:pt x="260108" y="56362"/>
                </a:moveTo>
                <a:lnTo>
                  <a:pt x="254723" y="56362"/>
                </a:lnTo>
                <a:lnTo>
                  <a:pt x="41084" y="210223"/>
                </a:lnTo>
                <a:lnTo>
                  <a:pt x="80192" y="210223"/>
                </a:lnTo>
                <a:lnTo>
                  <a:pt x="257403" y="82600"/>
                </a:lnTo>
                <a:lnTo>
                  <a:pt x="296481" y="82600"/>
                </a:lnTo>
                <a:lnTo>
                  <a:pt x="260108" y="56362"/>
                </a:lnTo>
                <a:close/>
              </a:path>
              <a:path w="514350" h="239394">
                <a:moveTo>
                  <a:pt x="296492" y="26238"/>
                </a:moveTo>
                <a:lnTo>
                  <a:pt x="257429" y="26238"/>
                </a:lnTo>
                <a:lnTo>
                  <a:pt x="486562" y="191528"/>
                </a:lnTo>
                <a:lnTo>
                  <a:pt x="473189" y="210070"/>
                </a:lnTo>
                <a:lnTo>
                  <a:pt x="501374" y="210070"/>
                </a:lnTo>
                <a:lnTo>
                  <a:pt x="513562" y="193179"/>
                </a:lnTo>
                <a:lnTo>
                  <a:pt x="514286" y="190119"/>
                </a:lnTo>
                <a:lnTo>
                  <a:pt x="513321" y="184124"/>
                </a:lnTo>
                <a:lnTo>
                  <a:pt x="511657" y="181457"/>
                </a:lnTo>
                <a:lnTo>
                  <a:pt x="296492" y="26238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0"/>
          <p:cNvSpPr/>
          <p:nvPr/>
        </p:nvSpPr>
        <p:spPr>
          <a:xfrm>
            <a:off x="1011256" y="1104720"/>
            <a:ext cx="64986" cy="100120"/>
          </a:xfrm>
          <a:custGeom>
            <a:avLst/>
            <a:gdLst/>
            <a:ahLst/>
            <a:cxnLst/>
            <a:rect l="l" t="t" r="r" b="b"/>
            <a:pathLst>
              <a:path w="139065" h="175894">
                <a:moveTo>
                  <a:pt x="138544" y="0"/>
                </a:moveTo>
                <a:lnTo>
                  <a:pt x="0" y="0"/>
                </a:lnTo>
                <a:lnTo>
                  <a:pt x="0" y="175323"/>
                </a:lnTo>
                <a:lnTo>
                  <a:pt x="138544" y="175323"/>
                </a:lnTo>
                <a:lnTo>
                  <a:pt x="1385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1"/>
          <p:cNvSpPr/>
          <p:nvPr/>
        </p:nvSpPr>
        <p:spPr>
          <a:xfrm>
            <a:off x="1005915" y="1098221"/>
            <a:ext cx="75668" cy="113133"/>
          </a:xfrm>
          <a:custGeom>
            <a:avLst/>
            <a:gdLst/>
            <a:ahLst/>
            <a:cxnLst/>
            <a:rect l="l" t="t" r="r" b="b"/>
            <a:pathLst>
              <a:path w="161925" h="198755">
                <a:moveTo>
                  <a:pt x="161404" y="5118"/>
                </a:moveTo>
                <a:lnTo>
                  <a:pt x="156286" y="0"/>
                </a:lnTo>
                <a:lnTo>
                  <a:pt x="138544" y="0"/>
                </a:lnTo>
                <a:lnTo>
                  <a:pt x="138544" y="22860"/>
                </a:lnTo>
                <a:lnTo>
                  <a:pt x="138544" y="175323"/>
                </a:lnTo>
                <a:lnTo>
                  <a:pt x="92125" y="175323"/>
                </a:lnTo>
                <a:lnTo>
                  <a:pt x="92125" y="22860"/>
                </a:lnTo>
                <a:lnTo>
                  <a:pt x="138544" y="22860"/>
                </a:lnTo>
                <a:lnTo>
                  <a:pt x="138544" y="0"/>
                </a:lnTo>
                <a:lnTo>
                  <a:pt x="87007" y="0"/>
                </a:lnTo>
                <a:lnTo>
                  <a:pt x="74383" y="0"/>
                </a:lnTo>
                <a:lnTo>
                  <a:pt x="69265" y="0"/>
                </a:lnTo>
                <a:lnTo>
                  <a:pt x="69265" y="22860"/>
                </a:lnTo>
                <a:lnTo>
                  <a:pt x="69265" y="175323"/>
                </a:lnTo>
                <a:lnTo>
                  <a:pt x="22860" y="175323"/>
                </a:lnTo>
                <a:lnTo>
                  <a:pt x="22860" y="22860"/>
                </a:lnTo>
                <a:lnTo>
                  <a:pt x="69265" y="22860"/>
                </a:lnTo>
                <a:lnTo>
                  <a:pt x="69265" y="0"/>
                </a:lnTo>
                <a:lnTo>
                  <a:pt x="5118" y="0"/>
                </a:lnTo>
                <a:lnTo>
                  <a:pt x="0" y="5118"/>
                </a:lnTo>
                <a:lnTo>
                  <a:pt x="0" y="193065"/>
                </a:lnTo>
                <a:lnTo>
                  <a:pt x="5118" y="198183"/>
                </a:lnTo>
                <a:lnTo>
                  <a:pt x="74383" y="198183"/>
                </a:lnTo>
                <a:lnTo>
                  <a:pt x="80695" y="198183"/>
                </a:lnTo>
                <a:lnTo>
                  <a:pt x="87007" y="198183"/>
                </a:lnTo>
                <a:lnTo>
                  <a:pt x="156286" y="198183"/>
                </a:lnTo>
                <a:lnTo>
                  <a:pt x="161404" y="193065"/>
                </a:lnTo>
                <a:lnTo>
                  <a:pt x="161404" y="175323"/>
                </a:lnTo>
                <a:lnTo>
                  <a:pt x="161404" y="22860"/>
                </a:lnTo>
                <a:lnTo>
                  <a:pt x="161404" y="5118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2"/>
          <p:cNvSpPr/>
          <p:nvPr/>
        </p:nvSpPr>
        <p:spPr>
          <a:xfrm>
            <a:off x="1006241" y="1104727"/>
            <a:ext cx="74778" cy="24217"/>
          </a:xfrm>
          <a:custGeom>
            <a:avLst/>
            <a:gdLst/>
            <a:ahLst/>
            <a:cxnLst/>
            <a:rect l="l" t="t" r="r" b="b"/>
            <a:pathLst>
              <a:path w="160019" h="42544">
                <a:moveTo>
                  <a:pt x="160019" y="0"/>
                </a:moveTo>
                <a:lnTo>
                  <a:pt x="0" y="0"/>
                </a:lnTo>
                <a:lnTo>
                  <a:pt x="0" y="42214"/>
                </a:lnTo>
                <a:lnTo>
                  <a:pt x="160019" y="42214"/>
                </a:lnTo>
                <a:lnTo>
                  <a:pt x="160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3"/>
          <p:cNvSpPr/>
          <p:nvPr/>
        </p:nvSpPr>
        <p:spPr>
          <a:xfrm>
            <a:off x="1000899" y="1098222"/>
            <a:ext cx="85461" cy="37229"/>
          </a:xfrm>
          <a:custGeom>
            <a:avLst/>
            <a:gdLst/>
            <a:ahLst/>
            <a:cxnLst/>
            <a:rect l="l" t="t" r="r" b="b"/>
            <a:pathLst>
              <a:path w="182880" h="65405">
                <a:moveTo>
                  <a:pt x="177761" y="0"/>
                </a:moveTo>
                <a:lnTo>
                  <a:pt x="5118" y="0"/>
                </a:lnTo>
                <a:lnTo>
                  <a:pt x="0" y="5118"/>
                </a:lnTo>
                <a:lnTo>
                  <a:pt x="0" y="59956"/>
                </a:lnTo>
                <a:lnTo>
                  <a:pt x="5118" y="65074"/>
                </a:lnTo>
                <a:lnTo>
                  <a:pt x="177761" y="65074"/>
                </a:lnTo>
                <a:lnTo>
                  <a:pt x="182880" y="59956"/>
                </a:lnTo>
                <a:lnTo>
                  <a:pt x="182880" y="42214"/>
                </a:lnTo>
                <a:lnTo>
                  <a:pt x="22860" y="42214"/>
                </a:lnTo>
                <a:lnTo>
                  <a:pt x="22860" y="22860"/>
                </a:lnTo>
                <a:lnTo>
                  <a:pt x="182880" y="22860"/>
                </a:lnTo>
                <a:lnTo>
                  <a:pt x="182880" y="5118"/>
                </a:lnTo>
                <a:lnTo>
                  <a:pt x="177761" y="0"/>
                </a:lnTo>
                <a:close/>
              </a:path>
              <a:path w="182880" h="65405">
                <a:moveTo>
                  <a:pt x="182880" y="22860"/>
                </a:moveTo>
                <a:lnTo>
                  <a:pt x="160020" y="22860"/>
                </a:lnTo>
                <a:lnTo>
                  <a:pt x="160020" y="42214"/>
                </a:lnTo>
                <a:lnTo>
                  <a:pt x="182880" y="42214"/>
                </a:lnTo>
                <a:lnTo>
                  <a:pt x="182880" y="2286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4"/>
          <p:cNvSpPr/>
          <p:nvPr/>
        </p:nvSpPr>
        <p:spPr>
          <a:xfrm>
            <a:off x="1016923" y="1018155"/>
            <a:ext cx="53413" cy="6506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4491" y="79393"/>
                </a:lnTo>
                <a:lnTo>
                  <a:pt x="16740" y="97559"/>
                </a:lnTo>
                <a:lnTo>
                  <a:pt x="34906" y="109808"/>
                </a:lnTo>
                <a:lnTo>
                  <a:pt x="57150" y="114300"/>
                </a:lnTo>
                <a:lnTo>
                  <a:pt x="79393" y="109808"/>
                </a:lnTo>
                <a:lnTo>
                  <a:pt x="97559" y="97559"/>
                </a:lnTo>
                <a:lnTo>
                  <a:pt x="109808" y="79393"/>
                </a:lnTo>
                <a:lnTo>
                  <a:pt x="114300" y="57150"/>
                </a:lnTo>
                <a:lnTo>
                  <a:pt x="109808" y="34906"/>
                </a:lnTo>
                <a:lnTo>
                  <a:pt x="97559" y="16740"/>
                </a:lnTo>
                <a:lnTo>
                  <a:pt x="79393" y="4491"/>
                </a:lnTo>
                <a:lnTo>
                  <a:pt x="57150" y="0"/>
                </a:lnTo>
                <a:close/>
              </a:path>
            </a:pathLst>
          </a:custGeom>
          <a:solidFill>
            <a:srgbClr val="EDE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5"/>
          <p:cNvSpPr/>
          <p:nvPr/>
        </p:nvSpPr>
        <p:spPr>
          <a:xfrm>
            <a:off x="1011577" y="1011654"/>
            <a:ext cx="64096" cy="78072"/>
          </a:xfrm>
          <a:custGeom>
            <a:avLst/>
            <a:gdLst/>
            <a:ahLst/>
            <a:cxnLst/>
            <a:rect l="l" t="t" r="r" b="b"/>
            <a:pathLst>
              <a:path w="137159" h="137160">
                <a:moveTo>
                  <a:pt x="102501" y="67246"/>
                </a:moveTo>
                <a:lnTo>
                  <a:pt x="97383" y="62128"/>
                </a:lnTo>
                <a:lnTo>
                  <a:pt x="78625" y="62128"/>
                </a:lnTo>
                <a:lnTo>
                  <a:pt x="78625" y="36982"/>
                </a:lnTo>
                <a:lnTo>
                  <a:pt x="73507" y="31864"/>
                </a:lnTo>
                <a:lnTo>
                  <a:pt x="60883" y="31864"/>
                </a:lnTo>
                <a:lnTo>
                  <a:pt x="55765" y="36982"/>
                </a:lnTo>
                <a:lnTo>
                  <a:pt x="55765" y="79870"/>
                </a:lnTo>
                <a:lnTo>
                  <a:pt x="60883" y="84988"/>
                </a:lnTo>
                <a:lnTo>
                  <a:pt x="91071" y="84988"/>
                </a:lnTo>
                <a:lnTo>
                  <a:pt x="97383" y="84988"/>
                </a:lnTo>
                <a:lnTo>
                  <a:pt x="102501" y="79870"/>
                </a:lnTo>
                <a:lnTo>
                  <a:pt x="102501" y="67246"/>
                </a:lnTo>
                <a:close/>
              </a:path>
              <a:path w="137159" h="137160">
                <a:moveTo>
                  <a:pt x="137160" y="68580"/>
                </a:moveTo>
                <a:lnTo>
                  <a:pt x="131762" y="41910"/>
                </a:lnTo>
                <a:lnTo>
                  <a:pt x="118910" y="22860"/>
                </a:lnTo>
                <a:lnTo>
                  <a:pt x="117055" y="20104"/>
                </a:lnTo>
                <a:lnTo>
                  <a:pt x="114300" y="18249"/>
                </a:lnTo>
                <a:lnTo>
                  <a:pt x="114300" y="68580"/>
                </a:lnTo>
                <a:lnTo>
                  <a:pt x="110705" y="86360"/>
                </a:lnTo>
                <a:lnTo>
                  <a:pt x="100901" y="100888"/>
                </a:lnTo>
                <a:lnTo>
                  <a:pt x="86360" y="110693"/>
                </a:lnTo>
                <a:lnTo>
                  <a:pt x="68580" y="114300"/>
                </a:lnTo>
                <a:lnTo>
                  <a:pt x="50800" y="110693"/>
                </a:lnTo>
                <a:lnTo>
                  <a:pt x="36271" y="100888"/>
                </a:lnTo>
                <a:lnTo>
                  <a:pt x="26466" y="86360"/>
                </a:lnTo>
                <a:lnTo>
                  <a:pt x="22860" y="68580"/>
                </a:lnTo>
                <a:lnTo>
                  <a:pt x="26466" y="50800"/>
                </a:lnTo>
                <a:lnTo>
                  <a:pt x="36271" y="36258"/>
                </a:lnTo>
                <a:lnTo>
                  <a:pt x="50800" y="26454"/>
                </a:lnTo>
                <a:lnTo>
                  <a:pt x="68580" y="22860"/>
                </a:lnTo>
                <a:lnTo>
                  <a:pt x="86360" y="26454"/>
                </a:lnTo>
                <a:lnTo>
                  <a:pt x="100901" y="36258"/>
                </a:lnTo>
                <a:lnTo>
                  <a:pt x="110705" y="50800"/>
                </a:lnTo>
                <a:lnTo>
                  <a:pt x="114300" y="68580"/>
                </a:lnTo>
                <a:lnTo>
                  <a:pt x="114300" y="18249"/>
                </a:lnTo>
                <a:lnTo>
                  <a:pt x="95250" y="5397"/>
                </a:lnTo>
                <a:lnTo>
                  <a:pt x="68580" y="0"/>
                </a:lnTo>
                <a:lnTo>
                  <a:pt x="41910" y="5397"/>
                </a:lnTo>
                <a:lnTo>
                  <a:pt x="20116" y="20104"/>
                </a:lnTo>
                <a:lnTo>
                  <a:pt x="5397" y="41910"/>
                </a:lnTo>
                <a:lnTo>
                  <a:pt x="0" y="68580"/>
                </a:lnTo>
                <a:lnTo>
                  <a:pt x="5397" y="95250"/>
                </a:lnTo>
                <a:lnTo>
                  <a:pt x="20116" y="117055"/>
                </a:lnTo>
                <a:lnTo>
                  <a:pt x="41910" y="131762"/>
                </a:lnTo>
                <a:lnTo>
                  <a:pt x="68580" y="137160"/>
                </a:lnTo>
                <a:lnTo>
                  <a:pt x="95250" y="131762"/>
                </a:lnTo>
                <a:lnTo>
                  <a:pt x="117055" y="117055"/>
                </a:lnTo>
                <a:lnTo>
                  <a:pt x="118910" y="114300"/>
                </a:lnTo>
                <a:lnTo>
                  <a:pt x="131762" y="95250"/>
                </a:lnTo>
                <a:lnTo>
                  <a:pt x="137160" y="6858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127" y="1121241"/>
            <a:ext cx="100281" cy="90132"/>
          </a:xfrm>
          <a:prstGeom prst="rect">
            <a:avLst/>
          </a:prstGeom>
        </p:spPr>
      </p:pic>
      <p:sp>
        <p:nvSpPr>
          <p:cNvPr id="55" name="object 37"/>
          <p:cNvSpPr/>
          <p:nvPr/>
        </p:nvSpPr>
        <p:spPr>
          <a:xfrm>
            <a:off x="1162703" y="1160511"/>
            <a:ext cx="10683" cy="50964"/>
          </a:xfrm>
          <a:custGeom>
            <a:avLst/>
            <a:gdLst/>
            <a:ahLst/>
            <a:cxnLst/>
            <a:rect l="l" t="t" r="r" b="b"/>
            <a:pathLst>
              <a:path w="22860" h="89535">
                <a:moveTo>
                  <a:pt x="17741" y="0"/>
                </a:moveTo>
                <a:lnTo>
                  <a:pt x="5118" y="0"/>
                </a:lnTo>
                <a:lnTo>
                  <a:pt x="0" y="5118"/>
                </a:lnTo>
                <a:lnTo>
                  <a:pt x="0" y="84239"/>
                </a:lnTo>
                <a:lnTo>
                  <a:pt x="5118" y="89357"/>
                </a:lnTo>
                <a:lnTo>
                  <a:pt x="11430" y="89357"/>
                </a:lnTo>
                <a:lnTo>
                  <a:pt x="17741" y="89357"/>
                </a:lnTo>
                <a:lnTo>
                  <a:pt x="22860" y="84239"/>
                </a:lnTo>
                <a:lnTo>
                  <a:pt x="22860" y="5118"/>
                </a:lnTo>
                <a:lnTo>
                  <a:pt x="17741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8"/>
          <p:cNvSpPr/>
          <p:nvPr/>
        </p:nvSpPr>
        <p:spPr>
          <a:xfrm>
            <a:off x="1140316" y="1080419"/>
            <a:ext cx="55193" cy="100843"/>
          </a:xfrm>
          <a:custGeom>
            <a:avLst/>
            <a:gdLst/>
            <a:ahLst/>
            <a:cxnLst/>
            <a:rect l="l" t="t" r="r" b="b"/>
            <a:pathLst>
              <a:path w="118110" h="177164">
                <a:moveTo>
                  <a:pt x="58826" y="0"/>
                </a:moveTo>
                <a:lnTo>
                  <a:pt x="35929" y="9093"/>
                </a:lnTo>
                <a:lnTo>
                  <a:pt x="17230" y="32653"/>
                </a:lnTo>
                <a:lnTo>
                  <a:pt x="4623" y="65102"/>
                </a:lnTo>
                <a:lnTo>
                  <a:pt x="0" y="100863"/>
                </a:lnTo>
                <a:lnTo>
                  <a:pt x="4623" y="132712"/>
                </a:lnTo>
                <a:lnTo>
                  <a:pt x="17230" y="156557"/>
                </a:lnTo>
                <a:lnTo>
                  <a:pt x="35929" y="171513"/>
                </a:lnTo>
                <a:lnTo>
                  <a:pt x="58826" y="176695"/>
                </a:lnTo>
                <a:lnTo>
                  <a:pt x="81723" y="171513"/>
                </a:lnTo>
                <a:lnTo>
                  <a:pt x="100422" y="156557"/>
                </a:lnTo>
                <a:lnTo>
                  <a:pt x="113029" y="132712"/>
                </a:lnTo>
                <a:lnTo>
                  <a:pt x="117652" y="100863"/>
                </a:lnTo>
                <a:lnTo>
                  <a:pt x="113029" y="65102"/>
                </a:lnTo>
                <a:lnTo>
                  <a:pt x="100422" y="32653"/>
                </a:lnTo>
                <a:lnTo>
                  <a:pt x="81723" y="9093"/>
                </a:lnTo>
                <a:lnTo>
                  <a:pt x="58826" y="0"/>
                </a:lnTo>
                <a:close/>
              </a:path>
            </a:pathLst>
          </a:custGeom>
          <a:solidFill>
            <a:srgbClr val="E6DD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9"/>
          <p:cNvSpPr/>
          <p:nvPr/>
        </p:nvSpPr>
        <p:spPr>
          <a:xfrm>
            <a:off x="1118041" y="1073917"/>
            <a:ext cx="82790" cy="137711"/>
          </a:xfrm>
          <a:custGeom>
            <a:avLst/>
            <a:gdLst/>
            <a:ahLst/>
            <a:cxnLst/>
            <a:rect l="l" t="t" r="r" b="b"/>
            <a:pathLst>
              <a:path w="177164" h="241935">
                <a:moveTo>
                  <a:pt x="22860" y="152006"/>
                </a:moveTo>
                <a:lnTo>
                  <a:pt x="17741" y="146888"/>
                </a:lnTo>
                <a:lnTo>
                  <a:pt x="5118" y="146888"/>
                </a:lnTo>
                <a:lnTo>
                  <a:pt x="0" y="152006"/>
                </a:lnTo>
                <a:lnTo>
                  <a:pt x="0" y="236372"/>
                </a:lnTo>
                <a:lnTo>
                  <a:pt x="5118" y="241490"/>
                </a:lnTo>
                <a:lnTo>
                  <a:pt x="11430" y="241490"/>
                </a:lnTo>
                <a:lnTo>
                  <a:pt x="17741" y="241490"/>
                </a:lnTo>
                <a:lnTo>
                  <a:pt x="22860" y="236372"/>
                </a:lnTo>
                <a:lnTo>
                  <a:pt x="22860" y="152006"/>
                </a:lnTo>
                <a:close/>
              </a:path>
              <a:path w="177164" h="241935">
                <a:moveTo>
                  <a:pt x="176745" y="112293"/>
                </a:moveTo>
                <a:lnTo>
                  <a:pt x="171424" y="72377"/>
                </a:lnTo>
                <a:lnTo>
                  <a:pt x="156692" y="36258"/>
                </a:lnTo>
                <a:lnTo>
                  <a:pt x="153885" y="32969"/>
                </a:lnTo>
                <a:lnTo>
                  <a:pt x="153885" y="112293"/>
                </a:lnTo>
                <a:lnTo>
                  <a:pt x="150456" y="138595"/>
                </a:lnTo>
                <a:lnTo>
                  <a:pt x="140817" y="158927"/>
                </a:lnTo>
                <a:lnTo>
                  <a:pt x="125844" y="172046"/>
                </a:lnTo>
                <a:lnTo>
                  <a:pt x="106489" y="176695"/>
                </a:lnTo>
                <a:lnTo>
                  <a:pt x="87122" y="172046"/>
                </a:lnTo>
                <a:lnTo>
                  <a:pt x="72161" y="158927"/>
                </a:lnTo>
                <a:lnTo>
                  <a:pt x="62509" y="138595"/>
                </a:lnTo>
                <a:lnTo>
                  <a:pt x="59093" y="112293"/>
                </a:lnTo>
                <a:lnTo>
                  <a:pt x="63258" y="79984"/>
                </a:lnTo>
                <a:lnTo>
                  <a:pt x="74142" y="51269"/>
                </a:lnTo>
                <a:lnTo>
                  <a:pt x="89357" y="30721"/>
                </a:lnTo>
                <a:lnTo>
                  <a:pt x="106489" y="22860"/>
                </a:lnTo>
                <a:lnTo>
                  <a:pt x="123609" y="30721"/>
                </a:lnTo>
                <a:lnTo>
                  <a:pt x="138823" y="51269"/>
                </a:lnTo>
                <a:lnTo>
                  <a:pt x="149720" y="79984"/>
                </a:lnTo>
                <a:lnTo>
                  <a:pt x="153885" y="112293"/>
                </a:lnTo>
                <a:lnTo>
                  <a:pt x="153885" y="32969"/>
                </a:lnTo>
                <a:lnTo>
                  <a:pt x="145288" y="22860"/>
                </a:lnTo>
                <a:lnTo>
                  <a:pt x="134429" y="10083"/>
                </a:lnTo>
                <a:lnTo>
                  <a:pt x="106489" y="0"/>
                </a:lnTo>
                <a:lnTo>
                  <a:pt x="78549" y="10083"/>
                </a:lnTo>
                <a:lnTo>
                  <a:pt x="56273" y="36258"/>
                </a:lnTo>
                <a:lnTo>
                  <a:pt x="41554" y="72377"/>
                </a:lnTo>
                <a:lnTo>
                  <a:pt x="36233" y="112293"/>
                </a:lnTo>
                <a:lnTo>
                  <a:pt x="41389" y="147599"/>
                </a:lnTo>
                <a:lnTo>
                  <a:pt x="55841" y="175183"/>
                </a:lnTo>
                <a:lnTo>
                  <a:pt x="78054" y="193141"/>
                </a:lnTo>
                <a:lnTo>
                  <a:pt x="106489" y="199555"/>
                </a:lnTo>
                <a:lnTo>
                  <a:pt x="134912" y="193141"/>
                </a:lnTo>
                <a:lnTo>
                  <a:pt x="155270" y="176695"/>
                </a:lnTo>
                <a:lnTo>
                  <a:pt x="157124" y="175183"/>
                </a:lnTo>
                <a:lnTo>
                  <a:pt x="171577" y="147599"/>
                </a:lnTo>
                <a:lnTo>
                  <a:pt x="176745" y="112293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0"/>
          <p:cNvSpPr/>
          <p:nvPr/>
        </p:nvSpPr>
        <p:spPr>
          <a:xfrm>
            <a:off x="1093469" y="1104764"/>
            <a:ext cx="59348" cy="74458"/>
          </a:xfrm>
          <a:custGeom>
            <a:avLst/>
            <a:gdLst/>
            <a:ahLst/>
            <a:cxnLst/>
            <a:rect l="l" t="t" r="r" b="b"/>
            <a:pathLst>
              <a:path w="127000" h="130810">
                <a:moveTo>
                  <a:pt x="63461" y="0"/>
                </a:moveTo>
                <a:lnTo>
                  <a:pt x="38758" y="6721"/>
                </a:lnTo>
                <a:lnTo>
                  <a:pt x="18586" y="24136"/>
                </a:lnTo>
                <a:lnTo>
                  <a:pt x="4986" y="48123"/>
                </a:lnTo>
                <a:lnTo>
                  <a:pt x="0" y="74561"/>
                </a:lnTo>
                <a:lnTo>
                  <a:pt x="4986" y="98108"/>
                </a:lnTo>
                <a:lnTo>
                  <a:pt x="18586" y="115735"/>
                </a:lnTo>
                <a:lnTo>
                  <a:pt x="38758" y="126789"/>
                </a:lnTo>
                <a:lnTo>
                  <a:pt x="63461" y="130619"/>
                </a:lnTo>
                <a:lnTo>
                  <a:pt x="88165" y="126789"/>
                </a:lnTo>
                <a:lnTo>
                  <a:pt x="108337" y="115735"/>
                </a:lnTo>
                <a:lnTo>
                  <a:pt x="121937" y="98108"/>
                </a:lnTo>
                <a:lnTo>
                  <a:pt x="126923" y="74561"/>
                </a:lnTo>
                <a:lnTo>
                  <a:pt x="121937" y="48123"/>
                </a:lnTo>
                <a:lnTo>
                  <a:pt x="108337" y="24136"/>
                </a:lnTo>
                <a:lnTo>
                  <a:pt x="88165" y="6721"/>
                </a:lnTo>
                <a:lnTo>
                  <a:pt x="63461" y="0"/>
                </a:lnTo>
                <a:close/>
              </a:path>
            </a:pathLst>
          </a:custGeom>
          <a:solidFill>
            <a:srgbClr val="DFD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1"/>
          <p:cNvSpPr/>
          <p:nvPr/>
        </p:nvSpPr>
        <p:spPr>
          <a:xfrm>
            <a:off x="1088126" y="1098256"/>
            <a:ext cx="70030" cy="87470"/>
          </a:xfrm>
          <a:custGeom>
            <a:avLst/>
            <a:gdLst/>
            <a:ahLst/>
            <a:cxnLst/>
            <a:rect l="l" t="t" r="r" b="b"/>
            <a:pathLst>
              <a:path w="149860" h="153669">
                <a:moveTo>
                  <a:pt x="74891" y="0"/>
                </a:moveTo>
                <a:lnTo>
                  <a:pt x="45396" y="7844"/>
                </a:lnTo>
                <a:lnTo>
                  <a:pt x="21629" y="28084"/>
                </a:lnTo>
                <a:lnTo>
                  <a:pt x="5770" y="55780"/>
                </a:lnTo>
                <a:lnTo>
                  <a:pt x="0" y="85991"/>
                </a:lnTo>
                <a:lnTo>
                  <a:pt x="5599" y="113033"/>
                </a:lnTo>
                <a:lnTo>
                  <a:pt x="21172" y="134399"/>
                </a:lnTo>
                <a:lnTo>
                  <a:pt x="44882" y="148433"/>
                </a:lnTo>
                <a:lnTo>
                  <a:pt x="74891" y="153479"/>
                </a:lnTo>
                <a:lnTo>
                  <a:pt x="104901" y="148433"/>
                </a:lnTo>
                <a:lnTo>
                  <a:pt x="128611" y="134399"/>
                </a:lnTo>
                <a:lnTo>
                  <a:pt x="131366" y="130619"/>
                </a:lnTo>
                <a:lnTo>
                  <a:pt x="74891" y="130619"/>
                </a:lnTo>
                <a:lnTo>
                  <a:pt x="55837" y="127982"/>
                </a:lnTo>
                <a:lnTo>
                  <a:pt x="39165" y="119868"/>
                </a:lnTo>
                <a:lnTo>
                  <a:pt x="27348" y="105973"/>
                </a:lnTo>
                <a:lnTo>
                  <a:pt x="22860" y="85991"/>
                </a:lnTo>
                <a:lnTo>
                  <a:pt x="26937" y="64061"/>
                </a:lnTo>
                <a:lnTo>
                  <a:pt x="38069" y="43700"/>
                </a:lnTo>
                <a:lnTo>
                  <a:pt x="54605" y="28702"/>
                </a:lnTo>
                <a:lnTo>
                  <a:pt x="74891" y="22859"/>
                </a:lnTo>
                <a:lnTo>
                  <a:pt x="122019" y="22859"/>
                </a:lnTo>
                <a:lnTo>
                  <a:pt x="104387" y="7844"/>
                </a:lnTo>
                <a:lnTo>
                  <a:pt x="74891" y="0"/>
                </a:lnTo>
                <a:close/>
              </a:path>
              <a:path w="149860" h="153669">
                <a:moveTo>
                  <a:pt x="122019" y="22859"/>
                </a:moveTo>
                <a:lnTo>
                  <a:pt x="74891" y="22859"/>
                </a:lnTo>
                <a:lnTo>
                  <a:pt x="95178" y="28702"/>
                </a:lnTo>
                <a:lnTo>
                  <a:pt x="111713" y="43700"/>
                </a:lnTo>
                <a:lnTo>
                  <a:pt x="122846" y="64061"/>
                </a:lnTo>
                <a:lnTo>
                  <a:pt x="126923" y="85991"/>
                </a:lnTo>
                <a:lnTo>
                  <a:pt x="122435" y="105973"/>
                </a:lnTo>
                <a:lnTo>
                  <a:pt x="110618" y="119868"/>
                </a:lnTo>
                <a:lnTo>
                  <a:pt x="93946" y="127982"/>
                </a:lnTo>
                <a:lnTo>
                  <a:pt x="74891" y="130619"/>
                </a:lnTo>
                <a:lnTo>
                  <a:pt x="131366" y="130619"/>
                </a:lnTo>
                <a:lnTo>
                  <a:pt x="144184" y="113033"/>
                </a:lnTo>
                <a:lnTo>
                  <a:pt x="149783" y="85991"/>
                </a:lnTo>
                <a:lnTo>
                  <a:pt x="144013" y="55780"/>
                </a:lnTo>
                <a:lnTo>
                  <a:pt x="128154" y="28084"/>
                </a:lnTo>
                <a:lnTo>
                  <a:pt x="122019" y="22859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xmlns="" id="{EC0F5F9E-115F-200F-BEEF-0D4550B2CB2E}"/>
              </a:ext>
            </a:extLst>
          </p:cNvPr>
          <p:cNvSpPr/>
          <p:nvPr/>
        </p:nvSpPr>
        <p:spPr>
          <a:xfrm>
            <a:off x="1298121" y="1379666"/>
            <a:ext cx="234738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xmlns="" id="{EBA16F08-EBC3-BC06-8CC7-A9FB1AC9007B}"/>
              </a:ext>
            </a:extLst>
          </p:cNvPr>
          <p:cNvSpPr/>
          <p:nvPr/>
        </p:nvSpPr>
        <p:spPr>
          <a:xfrm>
            <a:off x="1298121" y="1343025"/>
            <a:ext cx="234738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xmlns="" id="{7AD3E251-D022-362A-C492-A55E39091782}"/>
              </a:ext>
            </a:extLst>
          </p:cNvPr>
          <p:cNvSpPr txBox="1"/>
          <p:nvPr/>
        </p:nvSpPr>
        <p:spPr>
          <a:xfrm>
            <a:off x="1740501" y="1377481"/>
            <a:ext cx="1905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시간제보육이란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?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222333F6-9BE9-14D9-B638-6533583E33B1}"/>
              </a:ext>
            </a:extLst>
          </p:cNvPr>
          <p:cNvSpPr txBox="1"/>
          <p:nvPr/>
        </p:nvSpPr>
        <p:spPr>
          <a:xfrm>
            <a:off x="1140316" y="1810831"/>
            <a:ext cx="7877629" cy="849656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641350" lvl="1" indent="-17145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제공유형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독립반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통합반</a:t>
            </a:r>
            <a:endParaRPr lang="en-US" altLang="ko-KR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641350" lvl="1" indent="-17145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제공기관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육아종합지원센터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시간제보육 제공기관으로 지정된 어린이집 등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641350" lvl="1" indent="-17145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69900" lvl="1">
              <a:lnSpc>
                <a:spcPct val="120000"/>
              </a:lnSpc>
              <a:spcBef>
                <a:spcPts val="100"/>
              </a:spcBef>
            </a:pP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4F1AF870-10BB-B8A7-BAB4-410864FFC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1238" y="950258"/>
            <a:ext cx="5343979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70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시간제보육사업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96D0F5-CF75-3EB1-F0C4-57C7D1CBA63A}"/>
              </a:ext>
            </a:extLst>
          </p:cNvPr>
          <p:cNvSpPr txBox="1"/>
          <p:nvPr/>
        </p:nvSpPr>
        <p:spPr>
          <a:xfrm>
            <a:off x="3658201" y="1262360"/>
            <a:ext cx="7155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0" dirty="0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  <a:t>가정양육 시에도 지정된 제공기관에서 시간단위로 보육서비스를 이용하고</a:t>
            </a:r>
            <a:r>
              <a:rPr lang="en-US" altLang="ko-KR" sz="1200" b="0" dirty="0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  <a:t/>
            </a:r>
            <a:br>
              <a:rPr lang="en-US" altLang="ko-KR" sz="1200" b="0" dirty="0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</a:br>
            <a:r>
              <a:rPr lang="ko-KR" altLang="en-US" sz="1200" b="0" dirty="0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  <a:t>이용한 시간만큼 </a:t>
            </a:r>
            <a:r>
              <a:rPr lang="ko-KR" altLang="en-US" sz="1200" b="0" dirty="0" err="1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  <a:t>보육료를</a:t>
            </a:r>
            <a:r>
              <a:rPr lang="ko-KR" altLang="en-US" sz="1200" b="0" dirty="0">
                <a:solidFill>
                  <a:srgbClr val="231916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Noto Sans CJK KR DemiLight"/>
              </a:rPr>
              <a:t> 지불하는 보육서비스</a:t>
            </a:r>
            <a:endParaRPr lang="ko-KR" altLang="en-US" sz="1200" dirty="0">
              <a:latin typeface="BC 카드 B" panose="02020603020101020101" pitchFamily="18" charset="-127"/>
              <a:ea typeface="BC 카드 B" panose="02020603020101020101" pitchFamily="18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xmlns="" id="{044792D6-C976-462E-2785-C904C3ACA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461173"/>
              </p:ext>
            </p:extLst>
          </p:nvPr>
        </p:nvGraphicFramePr>
        <p:xfrm>
          <a:off x="1479923" y="2265310"/>
          <a:ext cx="7600578" cy="466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151">
                  <a:extLst>
                    <a:ext uri="{9D8B030D-6E8A-4147-A177-3AD203B41FA5}">
                      <a16:colId xmlns:a16="http://schemas.microsoft.com/office/drawing/2014/main" xmlns="" val="2666056854"/>
                    </a:ext>
                  </a:extLst>
                </a:gridCol>
                <a:gridCol w="2958991">
                  <a:extLst>
                    <a:ext uri="{9D8B030D-6E8A-4147-A177-3AD203B41FA5}">
                      <a16:colId xmlns:a16="http://schemas.microsoft.com/office/drawing/2014/main" xmlns="" val="4149637653"/>
                    </a:ext>
                  </a:extLst>
                </a:gridCol>
                <a:gridCol w="2987436">
                  <a:extLst>
                    <a:ext uri="{9D8B030D-6E8A-4147-A177-3AD203B41FA5}">
                      <a16:colId xmlns:a16="http://schemas.microsoft.com/office/drawing/2014/main" xmlns="" val="1018460106"/>
                    </a:ext>
                  </a:extLst>
                </a:gridCol>
              </a:tblGrid>
              <a:tr h="24626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구분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독립반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통합반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70271"/>
                  </a:ext>
                </a:extLst>
              </a:tr>
              <a:tr h="3911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kern="0" spc="0" dirty="0">
                          <a:solidFill>
                            <a:schemeClr val="tx1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이용대상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개월 이상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~36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개월 미만 영아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개월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~2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세반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*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영아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/>
                      </a:r>
                      <a:b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(2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세반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출생일 기준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:  21.1.1.~21.12.31.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까지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155587"/>
                  </a:ext>
                </a:extLst>
              </a:tr>
              <a:tr h="2462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보육료 지원대상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부모급여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현금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또는 양육수당 수급 중인 영아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5851004"/>
                  </a:ext>
                </a:extLst>
              </a:tr>
              <a:tr h="2462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보육료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시간당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5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천원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정부지원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3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천원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부모부담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천원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9964871"/>
                  </a:ext>
                </a:extLst>
              </a:tr>
              <a:tr h="2462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지원시간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독립반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통합반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합산 월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60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 지원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4951497"/>
                  </a:ext>
                </a:extLst>
              </a:tr>
              <a:tr h="2462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운영시간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9~18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9~16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2837091"/>
                  </a:ext>
                </a:extLst>
              </a:tr>
              <a:tr h="4671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시간단위 예약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※ 12:00~13:00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단독 예약 불가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※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당일예약의 경우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 당일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12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시까지 가능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전화신청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시간대 단위 예약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최소 예약단위 없음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9:00~12:00 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오후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13:00~16:00</a:t>
                      </a:r>
                      <a:b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</a:b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종일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9:00~16:00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2060582"/>
                  </a:ext>
                </a:extLst>
              </a:tr>
              <a:tr h="405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예약기간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이용일 기준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일 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(9:00)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/>
                      </a:r>
                      <a:b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</a:b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이용일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일 전까지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이용일 기준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14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일 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(00:00)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/>
                      </a:r>
                      <a:b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</a:b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이용일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일 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(24:00)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까지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606432"/>
                  </a:ext>
                </a:extLst>
              </a:tr>
              <a:tr h="5649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예약연장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예약시간 연장은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 단위로만 가능하며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</a:t>
                      </a: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 종료시간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전까지만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대표전화를 통해 신청 가능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해당없음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15503122"/>
                  </a:ext>
                </a:extLst>
              </a:tr>
              <a:tr h="1368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예약취소 및 변경에 따른 벌점 부과 기준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05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이용당일 취소 시에만 벌점 부과</a:t>
                      </a:r>
                      <a:endParaRPr lang="en-US" altLang="ko-KR" sz="105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endParaRPr lang="en-US" altLang="ko-KR" sz="105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endParaRPr lang="en-US" altLang="ko-KR" sz="105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endParaRPr lang="en-US" altLang="ko-KR" sz="105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457200" lvl="1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※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벌점제는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독립반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통합반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합산되어 운영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457200" lvl="1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※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당월 누적 벌점이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-7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점 이상인 경우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당월 사전 예약내역 취소 및 당월 온라인 예약 불가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457200" lvl="1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 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독립반의 경우 당일 긴급신청은 전액 본인부담으로 이용 가능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</a:p>
                    <a:p>
                      <a:pPr marL="457200" lvl="1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※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벌점은 이월되지 않음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766562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xmlns="" id="{86A4CC06-7CA0-0EED-D705-EA3F8F20662C}"/>
              </a:ext>
            </a:extLst>
          </p:cNvPr>
          <p:cNvGraphicFramePr>
            <a:graphicFrameLocks noGrp="1"/>
          </p:cNvGraphicFramePr>
          <p:nvPr/>
        </p:nvGraphicFramePr>
        <p:xfrm>
          <a:off x="3594481" y="5838825"/>
          <a:ext cx="4819915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983">
                  <a:extLst>
                    <a:ext uri="{9D8B030D-6E8A-4147-A177-3AD203B41FA5}">
                      <a16:colId xmlns:a16="http://schemas.microsoft.com/office/drawing/2014/main" xmlns="" val="4141266141"/>
                    </a:ext>
                  </a:extLst>
                </a:gridCol>
                <a:gridCol w="963983">
                  <a:extLst>
                    <a:ext uri="{9D8B030D-6E8A-4147-A177-3AD203B41FA5}">
                      <a16:colId xmlns:a16="http://schemas.microsoft.com/office/drawing/2014/main" xmlns="" val="2945942853"/>
                    </a:ext>
                  </a:extLst>
                </a:gridCol>
                <a:gridCol w="963983">
                  <a:extLst>
                    <a:ext uri="{9D8B030D-6E8A-4147-A177-3AD203B41FA5}">
                      <a16:colId xmlns:a16="http://schemas.microsoft.com/office/drawing/2014/main" xmlns="" val="2294659682"/>
                    </a:ext>
                  </a:extLst>
                </a:gridCol>
                <a:gridCol w="963983">
                  <a:extLst>
                    <a:ext uri="{9D8B030D-6E8A-4147-A177-3AD203B41FA5}">
                      <a16:colId xmlns:a16="http://schemas.microsoft.com/office/drawing/2014/main" xmlns="" val="2249383019"/>
                    </a:ext>
                  </a:extLst>
                </a:gridCol>
                <a:gridCol w="963983">
                  <a:extLst>
                    <a:ext uri="{9D8B030D-6E8A-4147-A177-3AD203B41FA5}">
                      <a16:colId xmlns:a16="http://schemas.microsoft.com/office/drawing/2014/main" xmlns="" val="4045741858"/>
                    </a:ext>
                  </a:extLst>
                </a:gridCol>
              </a:tblGrid>
              <a:tr h="12297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이용당일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예약시간 전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예약시간 내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err="1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미이용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초과이용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0324135"/>
                  </a:ext>
                </a:extLst>
              </a:tr>
              <a:tr h="19706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-1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-2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-3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-4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1336602"/>
                  </a:ext>
                </a:extLst>
              </a:tr>
            </a:tbl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3DE063BC-8DAA-CBBC-E0B5-1BF519F99EC4}"/>
              </a:ext>
            </a:extLst>
          </p:cNvPr>
          <p:cNvGrpSpPr/>
          <p:nvPr/>
        </p:nvGrpSpPr>
        <p:grpSpPr>
          <a:xfrm>
            <a:off x="7560838" y="1827056"/>
            <a:ext cx="1593668" cy="401794"/>
            <a:chOff x="7528377" y="2047582"/>
            <a:chExt cx="1593668" cy="401794"/>
          </a:xfrm>
        </p:grpSpPr>
        <p:pic>
          <p:nvPicPr>
            <p:cNvPr id="16" name="그래픽 15" descr="스피커폰 단색으로 채워진">
              <a:extLst>
                <a:ext uri="{FF2B5EF4-FFF2-40B4-BE49-F238E27FC236}">
                  <a16:creationId xmlns:a16="http://schemas.microsoft.com/office/drawing/2014/main" xmlns="" id="{5023D2C9-50AC-A5DF-7480-A8042925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528377" y="2047582"/>
              <a:ext cx="401794" cy="401794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xmlns="" id="{BEFB6082-A541-ACA8-FF58-8CFBEF718017}"/>
                </a:ext>
              </a:extLst>
            </p:cNvPr>
            <p:cNvSpPr txBox="1">
              <a:spLocks/>
            </p:cNvSpPr>
            <p:nvPr/>
          </p:nvSpPr>
          <p:spPr>
            <a:xfrm>
              <a:off x="7954422" y="2174942"/>
              <a:ext cx="1049878" cy="2744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200" b="0" i="0">
                  <a:solidFill>
                    <a:srgbClr val="B9DDE5"/>
                  </a:solidFill>
                  <a:latin typeface="Noto Sans CJK KR DemiLight"/>
                  <a:ea typeface="+mj-ea"/>
                  <a:cs typeface="Noto Sans CJK KR DemiLight"/>
                </a:defRPr>
              </a:lvl1pPr>
            </a:lstStyle>
            <a:p>
              <a:pPr marL="12700" latinLnBrk="0">
                <a:spcBef>
                  <a:spcPts val="100"/>
                </a:spcBef>
              </a:pPr>
              <a:r>
                <a:rPr lang="en-US" altLang="ko-KR" sz="1700" kern="0" spc="-70" dirty="0">
                  <a:solidFill>
                    <a:srgbClr val="895089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1661-9361</a:t>
              </a:r>
              <a:endParaRPr lang="ko-KR" altLang="en-US" sz="1700" kern="0" dirty="0">
                <a:latin typeface="BC 카드 B" pitchFamily="18" charset="-127"/>
                <a:ea typeface="BC 카드 B" pitchFamily="18" charset="-127"/>
                <a:cs typeface="BC 카드 L"/>
              </a:endParaRPr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xmlns="" id="{2B73FEFC-4ACD-5955-B128-43A1703DBF55}"/>
                </a:ext>
              </a:extLst>
            </p:cNvPr>
            <p:cNvSpPr txBox="1">
              <a:spLocks/>
            </p:cNvSpPr>
            <p:nvPr/>
          </p:nvSpPr>
          <p:spPr>
            <a:xfrm>
              <a:off x="7967403" y="2065081"/>
              <a:ext cx="1154642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200" b="0" i="0">
                  <a:solidFill>
                    <a:srgbClr val="B9DDE5"/>
                  </a:solidFill>
                  <a:latin typeface="Noto Sans CJK KR DemiLight"/>
                  <a:ea typeface="+mj-ea"/>
                  <a:cs typeface="Noto Sans CJK KR DemiLight"/>
                </a:defRPr>
              </a:lvl1pPr>
            </a:lstStyle>
            <a:p>
              <a:pPr marL="12700" latinLnBrk="0">
                <a:spcBef>
                  <a:spcPts val="100"/>
                </a:spcBef>
              </a:pPr>
              <a:r>
                <a:rPr lang="ko-KR" altLang="en-US" sz="1000" kern="0" spc="-70" dirty="0">
                  <a:solidFill>
                    <a:srgbClr val="895089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시간제보육 대표번호</a:t>
              </a:r>
              <a:endParaRPr lang="ko-KR" altLang="en-US" sz="1000" kern="0" dirty="0">
                <a:latin typeface="BC 카드 B" pitchFamily="18" charset="-127"/>
                <a:ea typeface="BC 카드 B" pitchFamily="18" charset="-127"/>
                <a:cs typeface="BC 카드 L"/>
              </a:endParaRPr>
            </a:p>
          </p:txBody>
        </p:sp>
      </p:grp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51FF7CD3-21AC-C815-D93A-DBF3A1012CAC}"/>
              </a:ext>
            </a:extLst>
          </p:cNvPr>
          <p:cNvSpPr txBox="1"/>
          <p:nvPr/>
        </p:nvSpPr>
        <p:spPr>
          <a:xfrm>
            <a:off x="8414396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 err="1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14BE846F-F867-D027-5A99-CE318BA0B8FA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A07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xmlns="" id="{8557525E-2C8F-397A-74B6-6FC38B0CC1C4}"/>
              </a:ext>
            </a:extLst>
          </p:cNvPr>
          <p:cNvSpPr txBox="1"/>
          <p:nvPr/>
        </p:nvSpPr>
        <p:spPr>
          <a:xfrm>
            <a:off x="8399491" y="8096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우리동네 육아종합지원센터</a:t>
            </a:r>
            <a:endParaRPr lang="ko-KR" altLang="en-US" sz="1000" dirty="0">
              <a:solidFill>
                <a:srgbClr val="A072A0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xmlns="" id="{38AB61E6-D671-1156-BC0C-BC29F35C0FCC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</a:t>
            </a:r>
            <a:r>
              <a:rPr lang="ko-KR" altLang="en-US" sz="1000" b="0" spc="25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 err="1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</a:t>
            </a:r>
            <a:endParaRPr lang="ko-KR" altLang="en-US" sz="10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7846099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 dirty="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4541"/>
            <a:ext cx="4320540" cy="17100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광명시 오리로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703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시민체육관 부지 내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02-2680-2086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endParaRPr lang="en-US" altLang="ko-KR" sz="11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spcBef>
                <a:spcPts val="1215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이용시간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10:00~18:00 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이용요금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무료                       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정규체험 프로그램은 이용금액 별도</a:t>
            </a:r>
            <a:endParaRPr lang="en-US" altLang="ko-KR" sz="11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spcBef>
                <a:spcPts val="1215"/>
              </a:spcBef>
              <a:tabLst>
                <a:tab pos="227965" algn="l"/>
              </a:tabLst>
            </a:pPr>
            <a:endParaRPr lang="en-US" altLang="ko-KR" sz="4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55209"/>
            <a:ext cx="4320540" cy="18024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광명시 </a:t>
            </a:r>
            <a:r>
              <a:rPr lang="ko-KR" altLang="en-US" sz="1100" spc="-3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가학로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85</a:t>
            </a:r>
            <a:r>
              <a:rPr lang="ko-KR" altLang="en-US" sz="1100" spc="-3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142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070-4277-8902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이용시간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9:00~18:00 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마지막 입장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17:00)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화요일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일요일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매주 월요일 휴관</a:t>
            </a: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이용요금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6,000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청소년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3,500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2,000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     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광명시민 별도 할인 적용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en-US" altLang="ko-KR" sz="9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9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각종 프로그램에 따른 이용금액 별도</a:t>
            </a:r>
            <a:endParaRPr lang="ko-KR" alt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광명업사이클아트센터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광명동굴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광명시청 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광명업사이클아트센터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광명시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광명동굴 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386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광명업사이클아트센터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8" name="Picture 4" descr="대한민국 최고의 동굴테마파크, 광명동굴 사진">
            <a:extLst>
              <a:ext uri="{FF2B5EF4-FFF2-40B4-BE49-F238E27FC236}">
                <a16:creationId xmlns:a16="http://schemas.microsoft.com/office/drawing/2014/main" xmlns="" id="{EA648270-DA35-EE1B-0705-43A51B8E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59" y="1477318"/>
            <a:ext cx="4310684" cy="247641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5B38616-9775-754D-0369-8AA4BD430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0" y="4201551"/>
            <a:ext cx="4320540" cy="247324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8B9471A7-71AD-9021-E86A-03A1F2D2E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9442" r="8515" b="9440"/>
          <a:stretch/>
        </p:blipFill>
        <p:spPr bwMode="auto">
          <a:xfrm>
            <a:off x="9538533" y="1495923"/>
            <a:ext cx="418111" cy="4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1C79C6D7-9474-047D-CEED-4259165F4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0168" y="4192261"/>
            <a:ext cx="427539" cy="4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197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광주시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청석로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73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031-798-7942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수영장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(8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레인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강사실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의무실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매점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용품점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유아풀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남녀 샤워 및  탈의실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실내용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28825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광주시 문형산길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031-719-7397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저연령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(3~4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: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주방놀이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미끄럼틀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트램폴린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디지털볼풀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패널놀이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           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편백놀이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낚시놀이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육각짐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(5~13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세미만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: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어드벤처짚라인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키즈정글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퀵점프도전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                      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로프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로우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액션클라이밍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트램폴린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공용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아크릴라이트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미디어런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유아모험쿠션</a:t>
            </a: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광주시워터파크</a:t>
            </a:r>
            <a:endParaRPr lang="ko-KR" altLang="en-US"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광주어린이체육센터</a:t>
            </a:r>
            <a:r>
              <a:rPr lang="en-US" altLang="ko-KR" sz="105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(</a:t>
            </a:r>
            <a:r>
              <a:rPr lang="ko-KR" altLang="en-US" sz="105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너른놀이터</a:t>
            </a:r>
            <a:r>
              <a:rPr lang="en-US" altLang="ko-KR" sz="105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)</a:t>
            </a:r>
            <a:endParaRPr lang="ko-KR" altLang="en-US" sz="105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광주시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광주어린이체육센터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96832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광주시워터파크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3BE19E8-08BF-D4D1-B5FE-0AFB033F118C}"/>
              </a:ext>
            </a:extLst>
          </p:cNvPr>
          <p:cNvSpPr txBox="1"/>
          <p:nvPr/>
        </p:nvSpPr>
        <p:spPr>
          <a:xfrm>
            <a:off x="2908300" y="3931593"/>
            <a:ext cx="2136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광주어린이체육센터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8925748-4B02-A818-B0DC-C0E4476F256E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광주시워터파크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5C45B56E-CE69-DB94-F0FC-26EE23B42D2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6182"/>
          <a:stretch/>
        </p:blipFill>
        <p:spPr>
          <a:xfrm>
            <a:off x="873016" y="4201550"/>
            <a:ext cx="4319800" cy="24732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811B8514-5A2B-0271-10A7-70FEC6FAE0E4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73754" y="1464250"/>
            <a:ext cx="4319801" cy="2489480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48" name="Picture 2" descr="QR">
            <a:extLst>
              <a:ext uri="{FF2B5EF4-FFF2-40B4-BE49-F238E27FC236}">
                <a16:creationId xmlns:a16="http://schemas.microsoft.com/office/drawing/2014/main" xmlns="" id="{A8105BDA-E9CC-94A6-700B-D92E73304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t="11533" r="15772" b="13117"/>
          <a:stretch/>
        </p:blipFill>
        <p:spPr bwMode="auto">
          <a:xfrm>
            <a:off x="9532120" y="1474437"/>
            <a:ext cx="414188" cy="4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QR">
            <a:extLst>
              <a:ext uri="{FF2B5EF4-FFF2-40B4-BE49-F238E27FC236}">
                <a16:creationId xmlns:a16="http://schemas.microsoft.com/office/drawing/2014/main" xmlns="" id="{95B32773-07B9-6EAA-4CDD-907573EFB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15502" r="16647" b="14628"/>
          <a:stretch/>
        </p:blipFill>
        <p:spPr bwMode="auto">
          <a:xfrm>
            <a:off x="9532120" y="4201550"/>
            <a:ext cx="414188" cy="4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588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2908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광주시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남종면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귀여리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596</a:t>
            </a:r>
          </a:p>
          <a:p>
            <a:pPr marL="227329" indent="-104139"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연꽃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갈대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물억새들판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노을언덕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중앙광장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허브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야생화들판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희망의숲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다목적광장 등</a:t>
            </a: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lnSpc>
                <a:spcPct val="15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9483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광주시 남한산성면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산성리일원</a:t>
            </a: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수어장대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북문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남한산성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행궁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팔당물안개공원</a:t>
            </a:r>
            <a:endParaRPr lang="ko-KR" altLang="en-US"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남한산성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 광주시 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 광주시 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광주시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ADAF5F7-5C6D-A429-AEDC-7B6250EB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4201550"/>
            <a:ext cx="4320536" cy="24732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F9A2F-1201-7B9A-82DF-55CDCC040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1467419"/>
            <a:ext cx="4320537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7173958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5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 군포시 </a:t>
            </a: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산본동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840-145</a:t>
            </a:r>
            <a:endParaRPr lang="en-US" sz="1100" b="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031-387-7111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b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우리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29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만 군포시민은 물론이고 안양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 시민들에게 마음의 안식처로 사랑받고 있는 수리산은 군포시를 병풍처럼 둘러싸고 있는 군포시의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진산으로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2009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년에 경기도의 세번째 도립공원으로 지정되었으며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수리산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산림욕장에서 다양한 숲체험을 즐길 수 있음</a:t>
            </a:r>
            <a:endParaRPr lang="en-US" sz="1100" b="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군포시 </a:t>
            </a:r>
            <a:r>
              <a:rPr lang="ko-KR" altLang="en-US" sz="1100" spc="-3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초막골길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216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031-390-4041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수리산이 가지고 있는 자연적인 환경과 조선시대 역사유적 등의 문화적 유산을 겸비한 생태문화공간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 </a:t>
            </a: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수리산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도립공원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철쭉공원과 연결되어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군포시의 대표 </a:t>
            </a: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생태녹지축을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이루고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있음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.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초막골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유아 숲체험프로그램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생태문화 체험기회 제공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초막골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생태전시관 체험이 이루어짐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endParaRPr lang="en-US" altLang="ko-KR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초막골생태공원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수리산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산림욕장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수리산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산림욕장 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초막골생태공원</a:t>
            </a:r>
            <a:endParaRPr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C67E930B-FF19-B736-174A-993FFC2F182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1466134"/>
            <a:ext cx="4319375" cy="2480827"/>
          </a:xfrm>
          <a:prstGeom prst="roundRect">
            <a:avLst>
              <a:gd name="adj" fmla="val 6952"/>
            </a:avLst>
          </a:prstGeom>
          <a:solidFill>
            <a:schemeClr val="bg1"/>
          </a:solidFill>
          <a:ln w="6350" cap="rnd">
            <a:solidFill>
              <a:srgbClr val="EC706F"/>
            </a:solidFill>
            <a:prstDash val="solid"/>
          </a:ln>
          <a:effectLst/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3B993FAC-E933-A10B-9F98-49F83D50AFB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9576" y="4205622"/>
            <a:ext cx="4303560" cy="2467885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A1646533-706B-EC08-10A0-0FB68E9024F8}"/>
              </a:ext>
            </a:extLst>
          </p:cNvPr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57F5331A-227C-13E4-FD3E-5B5950C1822D}"/>
              </a:ext>
            </a:extLst>
          </p:cNvPr>
          <p:cNvSpPr/>
          <p:nvPr/>
        </p:nvSpPr>
        <p:spPr>
          <a:xfrm>
            <a:off x="9536519" y="4155056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187A95-A356-D1F5-EF3A-E740DA4EF19A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초막골생태공원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60604B6-FD7E-DDEF-8060-7B4DBA0184A0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수리산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산림욕장</a:t>
            </a:r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xmlns="" id="{1BAE71CB-E2DB-36F8-CA0C-641AC104297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xmlns="" id="{A90E1C52-431C-3622-AC9F-3B906850624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766DA69F-598B-F097-821B-B40CA66B9D8E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xmlns="" id="{DA47B584-4959-808A-42B4-67C84D5F53C1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군포시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xmlns="" id="{4CCE58AC-7A7A-C14D-3825-8E69A7CF3A51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DDA4AF6F-9108-47C1-AE22-BC1112B84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513" y="1509256"/>
            <a:ext cx="375001" cy="37684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191CBB6E-2985-D4F9-1525-47CB046C3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118" y="4187741"/>
            <a:ext cx="398444" cy="3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716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08942" y="1499525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772025"/>
            <a:ext cx="4320540" cy="17793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군포시 </a:t>
            </a:r>
            <a:r>
              <a:rPr lang="ko-KR" altLang="en-US" sz="1100" b="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수리산로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151</a:t>
            </a:r>
            <a:endParaRPr lang="en-US" sz="1100" b="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031-390-3212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군포시 수도녹지사업소에서 운영하는 유아체험놀이터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!</a:t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"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놀이가 최고의 배움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"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이라는 개정된 누리과정에 맞춰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유아가 즐겁게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놀면서 성장할 수 있는 안전한 놀이체험 공간이며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수리샘에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사는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물방울 요정의 여행을 따라가는 테마 공간에서 유아들은 자신의 관심과 흥미에 맞게 체험시설을 이용하며 자유롭게 놀 수 있음</a:t>
            </a:r>
            <a:endParaRPr lang="en-US" sz="1050" b="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28825"/>
            <a:ext cx="4320540" cy="18178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군포시 호수로 </a:t>
            </a:r>
            <a:r>
              <a:rPr lang="en-US" altLang="ko-KR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170-85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031-390-8688, 8689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우리 생활 속 하수가 처리되는 과정에 대하여 알리고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어린이들을 비롯한 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시민들이 물의 소중함을 놀이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체험을 통해 배울 수 있는 교육의 장이며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자연 친화적인 환경속에 위치한 대야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물누리체험관은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다양한 전시물과 놀이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체험시설이 배치되어 어린이를 비롯한 시민들이 물의 소중함을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배울 수 있음</a:t>
            </a:r>
            <a:endParaRPr lang="en-US" altLang="ko-KR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물누리체험관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퐁당퐁당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수리샘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퐁당퐁당수리샘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525987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물누리체험관</a:t>
            </a:r>
            <a:endParaRPr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6D75C1E6-6211-B7EE-90C1-6B03089367D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5" y="1467421"/>
            <a:ext cx="4304723" cy="2467628"/>
          </a:xfrm>
          <a:prstGeom prst="roundRect">
            <a:avLst>
              <a:gd name="adj" fmla="val 6952"/>
            </a:avLst>
          </a:prstGeom>
          <a:ln w="6350" cap="rnd">
            <a:solidFill>
              <a:srgbClr val="EC706F"/>
            </a:solidFill>
            <a:prstDash val="solid"/>
          </a:ln>
          <a:effectLst/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BD1916DF-5FC9-59FA-C094-FFBFE287A8C3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9576" y="4212081"/>
            <a:ext cx="4304724" cy="2462712"/>
          </a:xfrm>
          <a:prstGeom prst="roundRect">
            <a:avLst>
              <a:gd name="adj" fmla="val 6952"/>
            </a:avLst>
          </a:prstGeom>
          <a:ln w="6350" cap="rnd">
            <a:solidFill>
              <a:srgbClr val="EC706F"/>
            </a:solidFill>
            <a:prstDash val="solid"/>
          </a:ln>
          <a:effectLst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A70D361-EA77-3E17-4B66-40F60656AEDF}"/>
              </a:ext>
            </a:extLst>
          </p:cNvPr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23F7BD69-0AB2-5600-E16B-1B55433F0030}"/>
              </a:ext>
            </a:extLst>
          </p:cNvPr>
          <p:cNvSpPr/>
          <p:nvPr/>
        </p:nvSpPr>
        <p:spPr>
          <a:xfrm>
            <a:off x="9536519" y="4155056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7DCCF5-5D34-014D-90F5-FFC1FE93FDAE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물누리체험관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09D08D2-C3E2-F100-8EBB-84ABE27F7EFA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퐁당퐁당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수리샘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xmlns="" id="{F692D309-27CD-40C1-118F-C801D9EBE03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xmlns="" id="{9AE679DC-A713-5226-4E09-7036A602C117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3C0B08CD-2731-114C-CF2D-C0C508137314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CF3DC90-814D-3B0E-C5B3-46E1FE4DD8FB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군포시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xmlns="" id="{D345C7FB-89BA-10DF-1F45-AE015E8E74F1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0373A941-1E15-4E0C-9E78-E4DBCF758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801" y="1497092"/>
            <a:ext cx="407843" cy="41587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4781E26F-B58F-4FC8-A258-07FE66BDB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801" y="4178409"/>
            <a:ext cx="408541" cy="4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4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233030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OO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OO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~~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031-OOOO-OOOO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내용 자율 기재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233030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OO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OO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~~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031-OOOO-OOOO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내용 자율 기재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한강야생조류생태공원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김포국제조각공원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김포시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김포문화관광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96832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김포국제조각공원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722A2E3-4129-B8F5-45FA-3B459691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6" y="1477318"/>
            <a:ext cx="4304724" cy="2476413"/>
          </a:xfrm>
          <a:prstGeom prst="roundRect">
            <a:avLst>
              <a:gd name="adj" fmla="val 8143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7E39729-C90C-9471-00C7-CC75C5861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76" y="4211449"/>
            <a:ext cx="4294868" cy="2463344"/>
          </a:xfrm>
          <a:prstGeom prst="roundRect">
            <a:avLst>
              <a:gd name="adj" fmla="val 8549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48" name="object 23">
            <a:extLst>
              <a:ext uri="{FF2B5EF4-FFF2-40B4-BE49-F238E27FC236}">
                <a16:creationId xmlns:a16="http://schemas.microsoft.com/office/drawing/2014/main" xmlns="" id="{34359B5C-B6F2-8988-95FB-1BC07BD97B91}"/>
              </a:ext>
            </a:extLst>
          </p:cNvPr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경기도 김포시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월곶면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고막리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435-14</a:t>
            </a:r>
            <a:r>
              <a:rPr lang="en-US" altLang="ko-KR" sz="110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.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031-984-5167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b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평화통일 조각상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산책로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청소년수련원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눈썰매장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야외수영장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휴게시설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주차장 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xmlns="" id="{BBA13414-2E22-42D4-C599-FF223084B1F2}"/>
              </a:ext>
            </a:extLst>
          </p:cNvPr>
          <p:cNvSpPr txBox="1"/>
          <p:nvPr/>
        </p:nvSpPr>
        <p:spPr>
          <a:xfrm>
            <a:off x="5651995" y="2097773"/>
            <a:ext cx="4320540" cy="17485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spc="-30" dirty="0">
                <a:solidFill>
                  <a:srgbClr val="231916"/>
                </a:solidFill>
                <a:latin typeface="Noto Sans CJK KR DemiLight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김포시 김포한강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11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로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455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031-5186-4643 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산책로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철새 관찰</a:t>
            </a:r>
            <a:endParaRPr lang="en-US" sz="11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0" name="object 8">
            <a:extLst>
              <a:ext uri="{FF2B5EF4-FFF2-40B4-BE49-F238E27FC236}">
                <a16:creationId xmlns:a16="http://schemas.microsoft.com/office/drawing/2014/main" xmlns="" id="{E0DC2318-B4C2-62FC-4691-1A9E577226E5}"/>
              </a:ext>
            </a:extLst>
          </p:cNvPr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김포국제조각공원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51" name="object 14">
            <a:extLst>
              <a:ext uri="{FF2B5EF4-FFF2-40B4-BE49-F238E27FC236}">
                <a16:creationId xmlns:a16="http://schemas.microsoft.com/office/drawing/2014/main" xmlns="" id="{E120D030-C836-AB0A-9D14-2BBB887CEDE4}"/>
              </a:ext>
            </a:extLst>
          </p:cNvPr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한강야생조류생태공원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643E885C-24C5-A9F3-4E2F-8EA0EA765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163" y="4211449"/>
            <a:ext cx="419030" cy="42273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40291005-044F-B969-3D4B-DA980488B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213" y="1487516"/>
            <a:ext cx="427203" cy="4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913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애기봉평화생태공원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김포아트빌리지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&amp;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한옥마을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김포시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애기봉평화생태공원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0D029C28-0EA5-1300-6136-F771CA2D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5" y="4221648"/>
            <a:ext cx="4294868" cy="2439773"/>
          </a:xfrm>
          <a:prstGeom prst="roundRect">
            <a:avLst>
              <a:gd name="adj" fmla="val 8564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C9D8C420-61E7-93E2-0027-B06C2A808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8"/>
          <a:stretch/>
        </p:blipFill>
        <p:spPr>
          <a:xfrm>
            <a:off x="889575" y="1478891"/>
            <a:ext cx="4304725" cy="2439634"/>
          </a:xfrm>
          <a:prstGeom prst="roundRect">
            <a:avLst>
              <a:gd name="adj" fmla="val 8564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36" name="object 24">
            <a:extLst>
              <a:ext uri="{FF2B5EF4-FFF2-40B4-BE49-F238E27FC236}">
                <a16:creationId xmlns:a16="http://schemas.microsoft.com/office/drawing/2014/main" xmlns="" id="{A346DA4B-88A2-A336-086E-8272FC098AE8}"/>
              </a:ext>
            </a:extLst>
          </p:cNvPr>
          <p:cNvSpPr txBox="1"/>
          <p:nvPr/>
        </p:nvSpPr>
        <p:spPr>
          <a:xfrm>
            <a:off x="5651995" y="2097773"/>
            <a:ext cx="4320540" cy="125611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김포시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월곶면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평화공원로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289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031-988-6128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전시관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영상관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VR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전망대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흔들다리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</a:t>
            </a: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xmlns="" id="{B3EB1EAB-E8A4-06EA-A06F-F5D17E0A50F5}"/>
              </a:ext>
            </a:extLst>
          </p:cNvPr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김포아트빌리지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&amp;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한옥마을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56FE7E40-DA15-8B29-9657-116CDF1B447D}"/>
              </a:ext>
            </a:extLst>
          </p:cNvPr>
          <p:cNvSpPr txBox="1"/>
          <p:nvPr/>
        </p:nvSpPr>
        <p:spPr>
          <a:xfrm>
            <a:off x="6110899" y="1499644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애기봉평화생태공원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xmlns="" id="{47A17CD3-79EA-4F9E-E092-66C148F5F47B}"/>
              </a:ext>
            </a:extLst>
          </p:cNvPr>
          <p:cNvSpPr txBox="1"/>
          <p:nvPr/>
        </p:nvSpPr>
        <p:spPr>
          <a:xfrm>
            <a:off x="5677139" y="4940406"/>
            <a:ext cx="4320540" cy="15408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김포시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모담공원로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170 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031-996-748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아트센터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031-996-6836(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한옥마을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한옥동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VR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체험관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야외공연장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전통놀이마당 등</a:t>
            </a: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47D18C78-82CF-9B7B-EF0B-01DB11A0E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41" y="1478891"/>
            <a:ext cx="427304" cy="4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20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51995" y="2097773"/>
            <a:ext cx="4320540" cy="17023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b="0" spc="-15" dirty="0" err="1"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sz="1100" b="0" spc="-2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spc="-35" dirty="0">
                <a:latin typeface="Noto Sans CJK KR DemiLight"/>
                <a:ea typeface="Noto Sans CJK KR DemiLight"/>
                <a:cs typeface="Noto Sans CJK KR DemiLight"/>
              </a:rPr>
              <a:t>부천시내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b="0" spc="-25" dirty="0" err="1">
                <a:latin typeface="Noto Sans CJK KR DemiLight"/>
                <a:ea typeface="Noto Sans CJK KR DemiLight"/>
                <a:cs typeface="Noto Sans CJK KR DemiLight"/>
              </a:rPr>
              <a:t>전화번</a:t>
            </a:r>
            <a:r>
              <a:rPr sz="1100" b="0" dirty="0" err="1">
                <a:latin typeface="Noto Sans CJK KR DemiLight"/>
                <a:ea typeface="Noto Sans CJK KR DemiLight"/>
                <a:cs typeface="Noto Sans CJK KR DemiLight"/>
              </a:rPr>
              <a:t>호</a:t>
            </a:r>
            <a:r>
              <a:rPr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032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-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320-3000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- 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시 승격 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50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주년을 맞아 부천시의 아름다운 명소 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14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곳 중에 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   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시민들의 투표로 선정된 부천 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8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경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 - 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백만송이 장미원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부천자연생태공원 등 </a:t>
            </a: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100" dirty="0">
                <a:latin typeface="Noto Sans CJK KR DemiLight"/>
                <a:ea typeface="Noto Sans CJK KR DemiLight"/>
                <a:cs typeface="Noto Sans CJK KR DemiLight"/>
              </a:rPr>
              <a:t>   </a:t>
            </a:r>
            <a:r>
              <a:rPr lang="ko-KR" altLang="en-US" sz="1100" dirty="0">
                <a:latin typeface="Noto Sans CJK KR DemiLight"/>
                <a:ea typeface="Noto Sans CJK KR DemiLight"/>
                <a:cs typeface="Noto Sans CJK KR DemiLight"/>
              </a:rPr>
              <a:t>부천시민들이 좋아하는 관광명소 가보기</a:t>
            </a: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00" dirty="0">
                <a:latin typeface="Noto Sans CJK KR DemiLight"/>
                <a:ea typeface="Noto Sans CJK KR DemiLight"/>
                <a:cs typeface="Noto Sans CJK KR DemiLight"/>
              </a:rPr>
            </a:br>
            <a:endParaRPr lang="en-US" altLang="ko-KR" sz="100" dirty="0">
              <a:latin typeface="Noto Sans CJK KR DemiLight"/>
              <a:ea typeface="Noto Sans CJK KR DemiLight"/>
              <a:cs typeface="Noto Sans CJK KR DemiLigh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부천 </a:t>
            </a:r>
            <a:r>
              <a:rPr lang="en-US" altLang="ko-KR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8</a:t>
            </a: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경 안내</a:t>
            </a:r>
          </a:p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부천시립박물관</a:t>
            </a:r>
            <a:endParaRPr lang="ko-KR" altLang="en-US" sz="1400">
              <a:solidFill>
                <a:schemeClr val="bg1"/>
              </a:solidFill>
              <a:latin typeface="BC 카드 B"/>
              <a:ea typeface="BC 카드 B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부천 </a:t>
            </a:r>
            <a:r>
              <a:rPr lang="en-US" altLang="ko-KR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8</a:t>
            </a: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경</a:t>
            </a:r>
            <a:endParaRPr sz="1400">
              <a:latin typeface="BC 카드 B"/>
              <a:ea typeface="BC 카드 B"/>
              <a:cs typeface="BC 카드 B"/>
            </a:endParaRPr>
          </a:p>
        </p:txBody>
      </p:sp>
      <p:pic>
        <p:nvPicPr>
          <p:cNvPr id="8" name="그림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72083" y="1466482"/>
            <a:ext cx="4309847" cy="247735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8" name="그림 37"/>
          <p:cNvPicPr/>
          <p:nvPr/>
        </p:nvPicPr>
        <p:blipFill rotWithShape="1">
          <a:blip r:embed="rId5"/>
          <a:srcRect l="20350" t="19370" r="20510" b="20880"/>
          <a:stretch>
            <a:fillRect/>
          </a:stretch>
        </p:blipFill>
        <p:spPr>
          <a:xfrm>
            <a:off x="9565234" y="1508565"/>
            <a:ext cx="390728" cy="380931"/>
          </a:xfrm>
          <a:prstGeom prst="rect">
            <a:avLst/>
          </a:prstGeom>
        </p:spPr>
      </p:pic>
      <p:sp>
        <p:nvSpPr>
          <p:cNvPr id="40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700" spc="-7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우리동</a:t>
            </a:r>
            <a:r>
              <a:rPr sz="170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네</a:t>
            </a:r>
            <a:r>
              <a:rPr lang="ko-KR" altLang="en-US" sz="1700" spc="-14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 즐길거리</a:t>
            </a:r>
            <a:endParaRPr sz="1700">
              <a:latin typeface="BC 카드 B"/>
              <a:ea typeface="BC 카드 B"/>
              <a:cs typeface="BC 카드 L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부천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8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9300" y="6674793"/>
            <a:ext cx="1755533" cy="21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부천시립박물관</a:t>
            </a:r>
          </a:p>
        </p:txBody>
      </p:sp>
      <p:sp>
        <p:nvSpPr>
          <p:cNvPr id="36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/>
          <a:lstStyle/>
          <a:p>
            <a:pPr lvl="0">
              <a:defRPr/>
            </a:pPr>
            <a:endParaRPr>
              <a:ln w="9525"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7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/>
          <a:lstStyle/>
          <a:p>
            <a:pPr lvl="0">
              <a:defRPr/>
            </a:pPr>
            <a:endParaRPr>
              <a:ln w="9525"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3" name="object 25"/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3"/>
              </a:spcBef>
              <a:defRPr/>
            </a:pPr>
            <a:endParaRPr lang="en-US" altLang="en-US" sz="1000" b="1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3"/>
              </a:spcBef>
              <a:defRPr/>
            </a:pPr>
            <a:r>
              <a:rPr lang="ko-KR" altLang="en-US" sz="1000" b="1">
                <a:solidFill>
                  <a:srgbClr val="EC706F"/>
                </a:solidFill>
                <a:latin typeface="Noto Sans CJK KR Bold"/>
                <a:ea typeface="Noto Sans CJK KR Bold"/>
                <a:cs typeface="Noto Sans CJK KR Bold"/>
              </a:rPr>
              <a:t>부천시</a:t>
            </a:r>
            <a:endParaRPr lang="ko-KR" altLang="en-US" sz="1000">
              <a:solidFill>
                <a:srgbClr val="EC706F"/>
              </a:solidFill>
              <a:latin typeface="Noto Sans CJK KR Bold"/>
              <a:ea typeface="Noto Sans CJK KR Bold"/>
              <a:cs typeface="Noto Sans CJK KR Bold"/>
            </a:endParaRPr>
          </a:p>
        </p:txBody>
      </p:sp>
      <p:sp>
        <p:nvSpPr>
          <p:cNvPr id="41" name="object 25"/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/>
            </a:pP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44" name="그림 13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72083" y="4185008"/>
            <a:ext cx="4322217" cy="2489785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45" name="object 24"/>
          <p:cNvSpPr txBox="1"/>
          <p:nvPr/>
        </p:nvSpPr>
        <p:spPr>
          <a:xfrm>
            <a:off x="5651500" y="4838369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b="0" spc="-15" dirty="0" err="1"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sz="1100" b="0" spc="-2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경기도 </a:t>
            </a:r>
            <a:r>
              <a:rPr lang="ko-KR" altLang="en-US" sz="1100" spc="-35" dirty="0">
                <a:latin typeface="Noto Sans CJK KR DemiLight"/>
                <a:ea typeface="Noto Sans CJK KR DemiLight"/>
                <a:cs typeface="Noto Sans CJK KR DemiLight"/>
              </a:rPr>
              <a:t>부천시 오정구 소사로 </a:t>
            </a:r>
            <a:r>
              <a:rPr lang="en-US" altLang="ko-KR" sz="1100" spc="-35" dirty="0">
                <a:latin typeface="Noto Sans CJK KR DemiLight"/>
                <a:ea typeface="Noto Sans CJK KR DemiLight"/>
                <a:cs typeface="Noto Sans CJK KR DemiLight"/>
              </a:rPr>
              <a:t>638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b="0" spc="-25" dirty="0" err="1">
                <a:latin typeface="Noto Sans CJK KR DemiLight"/>
                <a:ea typeface="Noto Sans CJK KR DemiLight"/>
                <a:cs typeface="Noto Sans CJK KR DemiLight"/>
              </a:rPr>
              <a:t>전화번</a:t>
            </a:r>
            <a:r>
              <a:rPr sz="1100" b="0" dirty="0" err="1">
                <a:latin typeface="Noto Sans CJK KR DemiLight"/>
                <a:ea typeface="Noto Sans CJK KR DemiLight"/>
                <a:cs typeface="Noto Sans CJK KR DemiLight"/>
              </a:rPr>
              <a:t>호</a:t>
            </a:r>
            <a:r>
              <a:rPr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032-684-9057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b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근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>·</a:t>
            </a: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현대 교육자료를 통해 부모와 자녀가 소통할 수 있는 교육박물관으로 유럽자기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>, </a:t>
            </a: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수석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>, </a:t>
            </a: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옹기박물관으로 구성</a:t>
            </a:r>
            <a:r>
              <a:rPr lang="en-US" altLang="ko-KR" sz="1100" dirty="0">
                <a:latin typeface="맑은 고딕"/>
                <a:ea typeface="맑은 고딕"/>
              </a:rPr>
              <a:t/>
            </a:r>
            <a:br>
              <a:rPr lang="en-US" altLang="ko-KR" sz="1100" dirty="0">
                <a:latin typeface="맑은 고딕"/>
                <a:ea typeface="맑은 고딕"/>
              </a:rPr>
            </a:br>
            <a:r>
              <a:rPr lang="en-US" altLang="ko-KR" sz="1100" dirty="0">
                <a:latin typeface="맑은 고딕"/>
                <a:ea typeface="맑은 고딕"/>
              </a:rPr>
              <a:t/>
            </a:r>
            <a:br>
              <a:rPr lang="en-US" altLang="ko-KR" sz="1100" dirty="0">
                <a:latin typeface="맑은 고딕"/>
                <a:ea typeface="맑은 고딕"/>
              </a:rPr>
            </a:br>
            <a:endParaRPr lang="en-US" altLang="ko-KR" sz="1100" b="0" i="0" dirty="0">
              <a:effectLst/>
              <a:latin typeface="Noto Sans CJK KR DemiLight"/>
              <a:ea typeface="Noto Sans CJK KR DemiLight"/>
            </a:endParaRPr>
          </a:p>
        </p:txBody>
      </p:sp>
      <p:sp>
        <p:nvSpPr>
          <p:cNvPr id="46" name="직사각형 31"/>
          <p:cNvSpPr/>
          <p:nvPr/>
        </p:nvSpPr>
        <p:spPr>
          <a:xfrm>
            <a:off x="8294812" y="432231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부천시립박물관</a:t>
            </a:r>
          </a:p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접속해보세요 </a:t>
            </a:r>
          </a:p>
        </p:txBody>
      </p:sp>
      <p:pic>
        <p:nvPicPr>
          <p:cNvPr id="48" name="그림 35"/>
          <p:cNvPicPr/>
          <p:nvPr/>
        </p:nvPicPr>
        <p:blipFill rotWithShape="1">
          <a:blip r:embed="rId7"/>
          <a:srcRect l="19760" t="19400" r="21040" b="19860"/>
          <a:stretch>
            <a:fillRect/>
          </a:stretch>
        </p:blipFill>
        <p:spPr>
          <a:xfrm>
            <a:off x="9544025" y="4192544"/>
            <a:ext cx="411937" cy="420393"/>
          </a:xfrm>
          <a:prstGeom prst="rect">
            <a:avLst/>
          </a:prstGeom>
        </p:spPr>
      </p:pic>
      <p:sp>
        <p:nvSpPr>
          <p:cNvPr id="49" name="직사각형 24"/>
          <p:cNvSpPr/>
          <p:nvPr/>
        </p:nvSpPr>
        <p:spPr>
          <a:xfrm>
            <a:off x="9536024" y="416797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  <a:defRPr/>
            </a:pPr>
            <a:r>
              <a:rPr sz="1100" b="0" spc="-9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  <a:defRPr/>
            </a:pPr>
            <a:r>
              <a:rPr sz="1100" b="0" spc="-15" dirty="0" err="1"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sz="1100" b="0" spc="-2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경기도 부천시 원미구 </a:t>
            </a:r>
            <a:r>
              <a:rPr lang="ko-KR" altLang="en-US" sz="1100" b="0" dirty="0" err="1">
                <a:latin typeface="Noto Sans CJK KR DemiLight"/>
                <a:ea typeface="Noto Sans CJK KR DemiLight"/>
                <a:cs typeface="Noto Sans CJK KR DemiLight"/>
              </a:rPr>
              <a:t>부천로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264</a:t>
            </a:r>
            <a:r>
              <a:rPr lang="ko-KR" altLang="en-US" sz="1100" b="0" dirty="0" err="1">
                <a:latin typeface="Noto Sans CJK KR DemiLight"/>
                <a:ea typeface="Noto Sans CJK KR DemiLight"/>
                <a:cs typeface="Noto Sans CJK KR DemiLight"/>
              </a:rPr>
              <a:t>번길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117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  <a:defRPr/>
            </a:pPr>
            <a:r>
              <a:rPr sz="1100" b="0" spc="-25" dirty="0" err="1">
                <a:latin typeface="Noto Sans CJK KR DemiLight"/>
                <a:ea typeface="Noto Sans CJK KR DemiLight"/>
                <a:cs typeface="Noto Sans CJK KR DemiLight"/>
              </a:rPr>
              <a:t>전화번</a:t>
            </a:r>
            <a:r>
              <a:rPr sz="1100" b="0" dirty="0" err="1">
                <a:latin typeface="Noto Sans CJK KR DemiLight"/>
                <a:ea typeface="Noto Sans CJK KR DemiLight"/>
                <a:cs typeface="Noto Sans CJK KR DemiLight"/>
              </a:rPr>
              <a:t>호</a:t>
            </a:r>
            <a:r>
              <a:rPr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 032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-</a:t>
            </a:r>
            <a:r>
              <a:rPr lang="en-US" sz="1100" b="0" dirty="0">
                <a:latin typeface="Noto Sans CJK KR DemiLight"/>
                <a:ea typeface="Noto Sans CJK KR DemiLight"/>
                <a:cs typeface="Noto Sans CJK KR DemiLight"/>
              </a:rPr>
              <a:t>674-7057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spc="-25" dirty="0"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en-US" sz="110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br>
              <a:rPr lang="en-US" sz="110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사계절 밤하늘의 또렷이 빛나는 별들과 행성을 관측</a:t>
            </a:r>
            <a:r>
              <a:rPr lang="en-US" altLang="ko-KR" sz="1100" dirty="0">
                <a:latin typeface="Noto Sans CJK KR DemiLight"/>
                <a:ea typeface="Noto Sans CJK KR DemiLight"/>
              </a:rPr>
              <a:t>,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/>
            </a:r>
            <a:br>
              <a:rPr lang="en-US" altLang="ko-KR" sz="1100" b="0" i="0" dirty="0">
                <a:effectLst/>
                <a:latin typeface="Noto Sans CJK KR DemiLight"/>
                <a:ea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도심에서 별과 우주의 세계로 떠나기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/>
            </a:r>
            <a:br>
              <a:rPr lang="en-US" altLang="ko-KR" sz="1100" b="0" i="0" dirty="0">
                <a:effectLst/>
                <a:latin typeface="Noto Sans CJK KR DemiLight"/>
                <a:ea typeface="Noto Sans CJK KR DemiLight"/>
              </a:rPr>
            </a:b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/>
            </a:r>
            <a:br>
              <a:rPr lang="en-US" altLang="ko-KR" sz="1100" b="0" i="0" dirty="0">
                <a:effectLst/>
                <a:latin typeface="Noto Sans CJK KR DemiLight"/>
                <a:ea typeface="Noto Sans CJK KR DemiLight"/>
              </a:rPr>
            </a:br>
            <a:endParaRPr lang="en-US" altLang="ko-KR" sz="1100" b="0" i="0" dirty="0">
              <a:effectLst/>
              <a:latin typeface="Noto Sans CJK KR DemiLight"/>
              <a:ea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b="0" spc="-15" dirty="0"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lang="ko-KR" altLang="en-US" sz="1100" b="0" spc="-2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 경기도 </a:t>
            </a:r>
            <a:r>
              <a:rPr lang="ko-KR" altLang="en-US" sz="1100" spc="-35" dirty="0">
                <a:latin typeface="Noto Sans CJK KR DemiLight"/>
                <a:ea typeface="Noto Sans CJK KR DemiLight"/>
                <a:cs typeface="Noto Sans CJK KR DemiLight"/>
              </a:rPr>
              <a:t>부천시 원미구 </a:t>
            </a:r>
            <a:r>
              <a:rPr lang="ko-KR" altLang="en-US" sz="1100" spc="-35" dirty="0" err="1">
                <a:latin typeface="Noto Sans CJK KR DemiLight"/>
                <a:ea typeface="Noto Sans CJK KR DemiLight"/>
                <a:cs typeface="Noto Sans CJK KR DemiLight"/>
              </a:rPr>
              <a:t>평천로</a:t>
            </a:r>
            <a:r>
              <a:rPr lang="ko-KR" altLang="en-US" sz="1100" spc="-3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spc="-35" dirty="0">
                <a:latin typeface="Noto Sans CJK KR DemiLight"/>
                <a:ea typeface="Noto Sans CJK KR DemiLight"/>
                <a:cs typeface="Noto Sans CJK KR DemiLight"/>
              </a:rPr>
              <a:t>655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b="0" spc="-25" dirty="0">
                <a:latin typeface="Noto Sans CJK KR DemiLight"/>
                <a:ea typeface="Noto Sans CJK KR DemiLight"/>
                <a:cs typeface="Noto Sans CJK KR DemiLight"/>
              </a:rPr>
              <a:t>전화번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호</a:t>
            </a:r>
            <a:r>
              <a:rPr lang="ko-KR" altLang="en-US"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032-716-6442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ko-KR" altLang="en-US" sz="1100" b="0" spc="15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100" b="0" dirty="0"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부천 로봇산업연구단지에서 연구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>·</a:t>
            </a: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개발한 로봇이 전시</a:t>
            </a:r>
            <a:r>
              <a:rPr lang="en-US" altLang="ko-KR" sz="1100" dirty="0">
                <a:latin typeface="Noto Sans CJK KR DemiLight"/>
                <a:ea typeface="Noto Sans CJK KR DemiLight"/>
              </a:rPr>
              <a:t/>
            </a:r>
            <a:br>
              <a:rPr lang="en-US" altLang="ko-KR" sz="1100" dirty="0">
                <a:latin typeface="Noto Sans CJK KR DemiLight"/>
                <a:ea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미래를 향한 꿈이 실현되는 곳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>,</a:t>
            </a:r>
            <a:br>
              <a:rPr lang="en-US" altLang="ko-KR" sz="1100" b="0" i="0" dirty="0">
                <a:effectLst/>
                <a:latin typeface="Noto Sans CJK KR DemiLight"/>
                <a:ea typeface="Noto Sans CJK KR DemiLight"/>
              </a:rPr>
            </a:b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어린이들이 맘껏 즐기고 꿈꾸는 </a:t>
            </a:r>
            <a:r>
              <a:rPr lang="ko-KR" altLang="en-US" sz="1100" b="0" i="0" dirty="0" err="1">
                <a:effectLst/>
                <a:latin typeface="Noto Sans CJK KR DemiLight"/>
                <a:ea typeface="Noto Sans CJK KR DemiLight"/>
              </a:rPr>
              <a:t>로보파크</a:t>
            </a:r>
            <a:r>
              <a:rPr lang="ko-KR" altLang="en-US" sz="1100" b="0" i="0" dirty="0">
                <a:effectLst/>
                <a:latin typeface="Noto Sans CJK KR DemiLight"/>
                <a:ea typeface="Noto Sans CJK KR DemiLight"/>
              </a:rPr>
              <a:t> 추천</a:t>
            </a:r>
            <a:r>
              <a:rPr lang="en-US" altLang="ko-KR" sz="1100" b="0" i="0" dirty="0">
                <a:effectLst/>
                <a:latin typeface="Noto Sans CJK KR DemiLight"/>
                <a:ea typeface="Noto Sans CJK KR DemiLight"/>
              </a:rPr>
              <a:t/>
            </a:r>
            <a:br>
              <a:rPr lang="en-US" altLang="ko-KR" sz="1100" b="0" i="0" dirty="0">
                <a:effectLst/>
                <a:latin typeface="Noto Sans CJK KR DemiLight"/>
                <a:ea typeface="Noto Sans CJK KR DemiLight"/>
              </a:rPr>
            </a:br>
            <a:endParaRPr lang="en-US" altLang="ko-KR" sz="1100" b="0" i="0" dirty="0">
              <a:effectLst/>
              <a:latin typeface="Noto Sans CJK KR DemiLight"/>
              <a:ea typeface="Noto Sans CJK KR DemiLigh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부천로보파크</a:t>
            </a:r>
          </a:p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부천천문과학관</a:t>
            </a:r>
          </a:p>
          <a:p>
            <a:pPr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부천천문과학관</a:t>
            </a:r>
            <a:endParaRPr lang="ko-KR" altLang="en-US" sz="1400">
              <a:latin typeface="BC 카드 B"/>
              <a:ea typeface="BC 카드 B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부천로보파크</a:t>
            </a:r>
            <a:endParaRPr sz="1400">
              <a:latin typeface="BC 카드 B"/>
              <a:ea typeface="BC 카드 B"/>
              <a:cs typeface="BC 카드 B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89575" y="1478891"/>
            <a:ext cx="4302193" cy="2464935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89575" y="4201551"/>
            <a:ext cx="4302193" cy="247324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9" name="그림 38"/>
          <p:cNvPicPr/>
          <p:nvPr/>
        </p:nvPicPr>
        <p:blipFill rotWithShape="1">
          <a:blip r:embed="rId6"/>
          <a:srcRect l="19530" t="20340" r="21770" b="21190"/>
          <a:stretch>
            <a:fillRect/>
          </a:stretch>
        </p:blipFill>
        <p:spPr>
          <a:xfrm>
            <a:off x="9541695" y="4170775"/>
            <a:ext cx="414949" cy="418416"/>
          </a:xfrm>
          <a:prstGeom prst="rect">
            <a:avLst/>
          </a:prstGeom>
        </p:spPr>
      </p:pic>
      <p:sp>
        <p:nvSpPr>
          <p:cNvPr id="8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700" spc="-7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우리동</a:t>
            </a:r>
            <a:r>
              <a:rPr sz="170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네</a:t>
            </a:r>
            <a:r>
              <a:rPr lang="ko-KR" altLang="en-US" sz="1700" spc="-14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 즐길거리</a:t>
            </a:r>
            <a:endParaRPr sz="1700">
              <a:latin typeface="BC 카드 B"/>
              <a:ea typeface="BC 카드 B"/>
              <a:cs typeface="BC 카드 L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9536519" y="4155056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부천로보파크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부천천문과학관</a:t>
            </a:r>
          </a:p>
        </p:txBody>
      </p:sp>
      <p:sp>
        <p:nvSpPr>
          <p:cNvPr id="40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/>
          <a:lstStyle/>
          <a:p>
            <a:pPr lvl="0">
              <a:defRPr/>
            </a:pPr>
            <a:endParaRPr>
              <a:ln w="9525"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1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/>
          <a:lstStyle/>
          <a:p>
            <a:pPr lvl="0">
              <a:defRPr/>
            </a:pPr>
            <a:endParaRPr>
              <a:ln w="9525"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3" name="object 25"/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3"/>
              </a:spcBef>
              <a:defRPr/>
            </a:pPr>
            <a:endParaRPr lang="en-US" altLang="en-US" sz="1000" b="1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3"/>
              </a:spcBef>
              <a:defRPr/>
            </a:pPr>
            <a:r>
              <a:rPr lang="ko-KR" altLang="en-US" sz="1000" b="1">
                <a:solidFill>
                  <a:srgbClr val="EC706F"/>
                </a:solidFill>
                <a:latin typeface="Noto Sans CJK KR Bold"/>
                <a:ea typeface="Noto Sans CJK KR Bold"/>
                <a:cs typeface="Noto Sans CJK KR Bold"/>
              </a:rPr>
              <a:t>부천시</a:t>
            </a:r>
            <a:endParaRPr lang="ko-KR" altLang="en-US" sz="1000">
              <a:solidFill>
                <a:srgbClr val="EC706F"/>
              </a:solidFill>
              <a:latin typeface="Noto Sans CJK KR Bold"/>
              <a:ea typeface="Noto Sans CJK KR Bold"/>
              <a:cs typeface="Noto Sans CJK KR Bold"/>
            </a:endParaRPr>
          </a:p>
        </p:txBody>
      </p:sp>
      <p:sp>
        <p:nvSpPr>
          <p:cNvPr id="30" name="object 25"/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/>
            </a:pP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7"/>
          <a:srcRect l="21240" t="21240" r="21240" b="21240"/>
          <a:stretch>
            <a:fillRect/>
          </a:stretch>
        </p:blipFill>
        <p:spPr>
          <a:xfrm>
            <a:off x="9561750" y="1505553"/>
            <a:ext cx="374837" cy="38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성남시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분당구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문정로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031-702-871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자연의 아름다움과 멋을 최대한 살리면서도 다양한 놀이시설을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적절히 배합한 현대적 개념의 시민 휴식공간이며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시민들을 위해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대규모 잔디광장 개방과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번지점프대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책 테마파크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수변착핵로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다양한 관광요소를 제공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성남시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분당구 성남대로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55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031-729-490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기존 지형과 수림을 그대로 살리고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야생수목을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활용하여 향토적인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정취를 가득 담은 공원으로 다양한 공원시설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문화재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친수공간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시민들에게 다양한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즐길거리를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제공하고 전통양식의 건축물과 교량을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배치하여 전통미를 계승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율동공원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중앙공원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성남시청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성남시청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성남시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8" name="object 18">
            <a:extLst>
              <a:ext uri="{FF2B5EF4-FFF2-40B4-BE49-F238E27FC236}">
                <a16:creationId xmlns:a16="http://schemas.microsoft.com/office/drawing/2014/main" xmlns="" id="{3B093361-48D0-DDE5-D175-E6EA85B244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760" y="1462244"/>
            <a:ext cx="4319014" cy="2489976"/>
          </a:xfrm>
          <a:prstGeom prst="rect">
            <a:avLst/>
          </a:prstGeom>
        </p:spPr>
      </p:pic>
      <p:pic>
        <p:nvPicPr>
          <p:cNvPr id="10" name="object 17">
            <a:extLst>
              <a:ext uri="{FF2B5EF4-FFF2-40B4-BE49-F238E27FC236}">
                <a16:creationId xmlns:a16="http://schemas.microsoft.com/office/drawing/2014/main" xmlns="" id="{6BDC9065-D733-B8E6-619E-04C812E69D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759" y="4209938"/>
            <a:ext cx="4319015" cy="246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5679" y="5872483"/>
            <a:ext cx="123380" cy="123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4300" y="5891540"/>
            <a:ext cx="100154" cy="9181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860871" y="5854119"/>
            <a:ext cx="5181600" cy="1081405"/>
            <a:chOff x="4860871" y="5854119"/>
            <a:chExt cx="5181600" cy="108140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1678" y="6080296"/>
              <a:ext cx="171107" cy="1462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871" y="5854119"/>
              <a:ext cx="5181160" cy="10807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676270" y="1972932"/>
            <a:ext cx="2911475" cy="248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35" dirty="0">
                <a:solidFill>
                  <a:srgbClr val="FFFFFF"/>
                </a:solidFill>
                <a:latin typeface="BC 카드 L"/>
                <a:cs typeface="BC 카드 L"/>
              </a:rPr>
              <a:t>생</a:t>
            </a:r>
            <a:r>
              <a:rPr lang="ko-KR" altLang="en-US" sz="3600" spc="-135" dirty="0">
                <a:solidFill>
                  <a:srgbClr val="FFFFFF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3600" spc="-135" dirty="0" err="1">
                <a:solidFill>
                  <a:srgbClr val="FFFFFF"/>
                </a:solidFill>
                <a:latin typeface="BC 카드 L"/>
                <a:cs typeface="BC 카드 L"/>
              </a:rPr>
              <a:t>주기별</a:t>
            </a:r>
            <a:endParaRPr lang="en-US" sz="3600" spc="-135" dirty="0">
              <a:solidFill>
                <a:srgbClr val="FFFFFF"/>
              </a:solidFill>
              <a:latin typeface="BC 카드 L"/>
              <a:cs typeface="BC 카드 L"/>
            </a:endParaRPr>
          </a:p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양육지원서비스</a:t>
            </a:r>
            <a:endParaRPr sz="3600" dirty="0">
              <a:latin typeface="BC 카드 L"/>
              <a:cs typeface="BC 카드 L"/>
            </a:endParaRPr>
          </a:p>
          <a:p>
            <a:pPr marL="168910" indent="-104139">
              <a:lnSpc>
                <a:spcPct val="100000"/>
              </a:lnSpc>
              <a:spcBef>
                <a:spcPts val="300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06843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임신에서</a:t>
            </a:r>
            <a:r>
              <a:rPr sz="1300" spc="20" dirty="0">
                <a:solidFill>
                  <a:srgbClr val="006843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006843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출산까지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06843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영유아기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06843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아동기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4660" y="746560"/>
            <a:ext cx="2307590" cy="4914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50" spc="15" dirty="0">
                <a:solidFill>
                  <a:srgbClr val="FFFFFF"/>
                </a:solidFill>
                <a:latin typeface="BC 카드 B"/>
                <a:cs typeface="BC 카드 B"/>
              </a:rPr>
              <a:t>2</a:t>
            </a:r>
            <a:endParaRPr sz="32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2302" y="2016098"/>
            <a:ext cx="950594" cy="462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50" b="1" spc="-155" dirty="0">
                <a:solidFill>
                  <a:srgbClr val="FFFFFF"/>
                </a:solidFill>
                <a:latin typeface="Noto Sans CJK KR Bold"/>
                <a:cs typeface="Noto Sans CJK KR Bold"/>
              </a:rPr>
              <a:t>P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A</a:t>
            </a:r>
            <a:r>
              <a:rPr sz="2850" b="1" spc="-45" dirty="0">
                <a:solidFill>
                  <a:srgbClr val="FFFFFF"/>
                </a:solidFill>
                <a:latin typeface="Noto Sans CJK KR Bold"/>
                <a:cs typeface="Noto Sans CJK KR Bold"/>
              </a:rPr>
              <a:t>R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T</a:t>
            </a:r>
            <a:endParaRPr sz="2850">
              <a:latin typeface="Noto Sans CJK KR Bold"/>
              <a:cs typeface="Noto Sans CJK KR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352001" y="720006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1619999" y="1511998"/>
                </a:moveTo>
                <a:lnTo>
                  <a:pt x="1619999" y="359994"/>
                </a:lnTo>
                <a:lnTo>
                  <a:pt x="1616712" y="311145"/>
                </a:lnTo>
                <a:lnTo>
                  <a:pt x="1607139" y="264293"/>
                </a:lnTo>
                <a:lnTo>
                  <a:pt x="1591709" y="219868"/>
                </a:lnTo>
                <a:lnTo>
                  <a:pt x="1570849" y="178298"/>
                </a:lnTo>
                <a:lnTo>
                  <a:pt x="1544989" y="140012"/>
                </a:lnTo>
                <a:lnTo>
                  <a:pt x="1514559" y="105440"/>
                </a:lnTo>
                <a:lnTo>
                  <a:pt x="1479986" y="75009"/>
                </a:lnTo>
                <a:lnTo>
                  <a:pt x="1441700" y="49149"/>
                </a:lnTo>
                <a:lnTo>
                  <a:pt x="1400130" y="28290"/>
                </a:lnTo>
                <a:lnTo>
                  <a:pt x="1355705" y="12859"/>
                </a:lnTo>
                <a:lnTo>
                  <a:pt x="1308854" y="3286"/>
                </a:lnTo>
                <a:lnTo>
                  <a:pt x="1260005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4762" y="5323243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0" y="0"/>
                </a:moveTo>
                <a:lnTo>
                  <a:pt x="0" y="1152004"/>
                </a:lnTo>
                <a:lnTo>
                  <a:pt x="3286" y="1200853"/>
                </a:lnTo>
                <a:lnTo>
                  <a:pt x="12859" y="1247704"/>
                </a:lnTo>
                <a:lnTo>
                  <a:pt x="28290" y="1292129"/>
                </a:lnTo>
                <a:lnTo>
                  <a:pt x="49149" y="1333699"/>
                </a:lnTo>
                <a:lnTo>
                  <a:pt x="75009" y="1371985"/>
                </a:lnTo>
                <a:lnTo>
                  <a:pt x="105440" y="1406558"/>
                </a:lnTo>
                <a:lnTo>
                  <a:pt x="140012" y="1436988"/>
                </a:lnTo>
                <a:lnTo>
                  <a:pt x="178298" y="1462848"/>
                </a:lnTo>
                <a:lnTo>
                  <a:pt x="219868" y="1483708"/>
                </a:lnTo>
                <a:lnTo>
                  <a:pt x="264293" y="1499139"/>
                </a:lnTo>
                <a:lnTo>
                  <a:pt x="311145" y="1508712"/>
                </a:lnTo>
                <a:lnTo>
                  <a:pt x="359994" y="1511998"/>
                </a:lnTo>
                <a:lnTo>
                  <a:pt x="1619999" y="15119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62953" y="958465"/>
            <a:ext cx="10769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1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15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똑똑</a:t>
            </a:r>
            <a:endParaRPr sz="1000" dirty="0">
              <a:latin typeface="Noto Sans CJK KR DemiLight"/>
              <a:cs typeface="Noto Sans CJK KR Demi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46641" y="1160242"/>
            <a:ext cx="49275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4867985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2920" y="563583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 권선구 서수원로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577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255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031-295-4545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생태나들이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동화 속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자연콕콕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등 자연체험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 팔달구  정조로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825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031-290-4545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b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화성이와 함께하는 수원화성여행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영상시청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무예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 공연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               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화성어차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타기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국궁체험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38957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칠보 생태환경체험교육관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수원화성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55A6AB69-25F3-9489-F38B-D54F2E7E4EC2}"/>
              </a:ext>
            </a:extLst>
          </p:cNvPr>
          <p:cNvSpPr/>
          <p:nvPr/>
        </p:nvSpPr>
        <p:spPr>
          <a:xfrm>
            <a:off x="797560" y="1467421"/>
            <a:ext cx="4320540" cy="5197475"/>
          </a:xfrm>
          <a:custGeom>
            <a:avLst/>
            <a:gdLst/>
            <a:ahLst/>
            <a:cxnLst/>
            <a:rect l="l" t="t" r="r" b="b"/>
            <a:pathLst>
              <a:path w="4320540" h="5197475">
                <a:moveTo>
                  <a:pt x="4319994" y="2897581"/>
                </a:moveTo>
                <a:lnTo>
                  <a:pt x="4313567" y="2849740"/>
                </a:lnTo>
                <a:lnTo>
                  <a:pt x="4295419" y="2806738"/>
                </a:lnTo>
                <a:lnTo>
                  <a:pt x="4267276" y="2770301"/>
                </a:lnTo>
                <a:lnTo>
                  <a:pt x="4230840" y="2742158"/>
                </a:lnTo>
                <a:lnTo>
                  <a:pt x="4187850" y="2724023"/>
                </a:lnTo>
                <a:lnTo>
                  <a:pt x="4139996" y="2717584"/>
                </a:lnTo>
                <a:lnTo>
                  <a:pt x="179997" y="2717584"/>
                </a:lnTo>
                <a:lnTo>
                  <a:pt x="132143" y="2724023"/>
                </a:lnTo>
                <a:lnTo>
                  <a:pt x="89141" y="2742158"/>
                </a:lnTo>
                <a:lnTo>
                  <a:pt x="52717" y="2770301"/>
                </a:lnTo>
                <a:lnTo>
                  <a:pt x="24574" y="2806738"/>
                </a:lnTo>
                <a:lnTo>
                  <a:pt x="6426" y="2849740"/>
                </a:lnTo>
                <a:lnTo>
                  <a:pt x="0" y="2897581"/>
                </a:lnTo>
                <a:lnTo>
                  <a:pt x="0" y="5017173"/>
                </a:lnTo>
                <a:lnTo>
                  <a:pt x="6426" y="5065026"/>
                </a:lnTo>
                <a:lnTo>
                  <a:pt x="24574" y="5108029"/>
                </a:lnTo>
                <a:lnTo>
                  <a:pt x="52717" y="5144452"/>
                </a:lnTo>
                <a:lnTo>
                  <a:pt x="89141" y="5172595"/>
                </a:lnTo>
                <a:lnTo>
                  <a:pt x="132143" y="5190744"/>
                </a:lnTo>
                <a:lnTo>
                  <a:pt x="179997" y="5197170"/>
                </a:lnTo>
                <a:lnTo>
                  <a:pt x="4139996" y="5197170"/>
                </a:lnTo>
                <a:lnTo>
                  <a:pt x="4187850" y="5190744"/>
                </a:lnTo>
                <a:lnTo>
                  <a:pt x="4230840" y="5172595"/>
                </a:lnTo>
                <a:lnTo>
                  <a:pt x="4267276" y="5144452"/>
                </a:lnTo>
                <a:lnTo>
                  <a:pt x="4295419" y="5108029"/>
                </a:lnTo>
                <a:lnTo>
                  <a:pt x="4313567" y="5065026"/>
                </a:lnTo>
                <a:lnTo>
                  <a:pt x="4319994" y="5017173"/>
                </a:lnTo>
                <a:lnTo>
                  <a:pt x="4319994" y="2897581"/>
                </a:lnTo>
                <a:close/>
              </a:path>
              <a:path w="4320540" h="5197475">
                <a:moveTo>
                  <a:pt x="4319994" y="179997"/>
                </a:moveTo>
                <a:lnTo>
                  <a:pt x="4313567" y="132156"/>
                </a:lnTo>
                <a:lnTo>
                  <a:pt x="4295419" y="89154"/>
                </a:lnTo>
                <a:lnTo>
                  <a:pt x="4267276" y="52717"/>
                </a:lnTo>
                <a:lnTo>
                  <a:pt x="4230840" y="24574"/>
                </a:lnTo>
                <a:lnTo>
                  <a:pt x="4187850" y="6438"/>
                </a:lnTo>
                <a:lnTo>
                  <a:pt x="4139996" y="0"/>
                </a:lnTo>
                <a:lnTo>
                  <a:pt x="179997" y="0"/>
                </a:lnTo>
                <a:lnTo>
                  <a:pt x="132143" y="6438"/>
                </a:lnTo>
                <a:lnTo>
                  <a:pt x="89141" y="24574"/>
                </a:lnTo>
                <a:lnTo>
                  <a:pt x="52717" y="52717"/>
                </a:lnTo>
                <a:lnTo>
                  <a:pt x="24574" y="89154"/>
                </a:lnTo>
                <a:lnTo>
                  <a:pt x="6426" y="132156"/>
                </a:lnTo>
                <a:lnTo>
                  <a:pt x="0" y="179997"/>
                </a:lnTo>
                <a:lnTo>
                  <a:pt x="0" y="2299589"/>
                </a:lnTo>
                <a:lnTo>
                  <a:pt x="6426" y="2347442"/>
                </a:lnTo>
                <a:lnTo>
                  <a:pt x="24574" y="2390444"/>
                </a:lnTo>
                <a:lnTo>
                  <a:pt x="52717" y="2426868"/>
                </a:lnTo>
                <a:lnTo>
                  <a:pt x="89141" y="2455011"/>
                </a:lnTo>
                <a:lnTo>
                  <a:pt x="132143" y="2473160"/>
                </a:lnTo>
                <a:lnTo>
                  <a:pt x="179997" y="2479586"/>
                </a:lnTo>
                <a:lnTo>
                  <a:pt x="4139996" y="2479586"/>
                </a:lnTo>
                <a:lnTo>
                  <a:pt x="4187850" y="2473160"/>
                </a:lnTo>
                <a:lnTo>
                  <a:pt x="4230840" y="2455011"/>
                </a:lnTo>
                <a:lnTo>
                  <a:pt x="4267276" y="2426868"/>
                </a:lnTo>
                <a:lnTo>
                  <a:pt x="4295419" y="2390444"/>
                </a:lnTo>
                <a:lnTo>
                  <a:pt x="4313567" y="2347442"/>
                </a:lnTo>
                <a:lnTo>
                  <a:pt x="4319994" y="2299589"/>
                </a:lnTo>
                <a:lnTo>
                  <a:pt x="4319994" y="179997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C4967DA8-7992-EA92-A542-FDE80BF9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6" y="4208582"/>
            <a:ext cx="4304724" cy="2466210"/>
          </a:xfrm>
          <a:prstGeom prst="roundRect">
            <a:avLst>
              <a:gd name="adj" fmla="val 6952"/>
            </a:avLst>
          </a:prstGeom>
          <a:ln w="6350" cap="rnd">
            <a:solidFill>
              <a:srgbClr val="EC706F"/>
            </a:solidFill>
            <a:prstDash val="solid"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8E96CE-D640-795D-403D-E2DDD5585479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수원문화재단 홈페이지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1C3F75-D48B-400F-7BC9-E5A4EA58B176}"/>
              </a:ext>
            </a:extLst>
          </p:cNvPr>
          <p:cNvSpPr txBox="1"/>
          <p:nvPr/>
        </p:nvSpPr>
        <p:spPr>
          <a:xfrm>
            <a:off x="2603500" y="6674793"/>
            <a:ext cx="2438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칠보 생태환경체험교육관 홈페이지</a:t>
            </a: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FDB1C180-F2EE-E1E5-63ED-64FB5A3E8B5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C8500FA7-C252-1E6A-6138-AC7145B5837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20430449-114D-97A8-C7A8-D02380593971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3" name="object 25">
            <a:extLst>
              <a:ext uri="{FF2B5EF4-FFF2-40B4-BE49-F238E27FC236}">
                <a16:creationId xmlns:a16="http://schemas.microsoft.com/office/drawing/2014/main" xmlns="" id="{6D5C404D-8BF1-AC9F-85E7-E4205FC3724E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수원시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1AC55A4C-67B4-7CEF-E39C-2729C75F45A8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수원화성 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96F25291-5C88-B7F5-5DFF-E665A9F18E9C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E4B43839-2EDA-CC3C-16D4-07502688810B}"/>
              </a:ext>
            </a:extLst>
          </p:cNvPr>
          <p:cNvSpPr/>
          <p:nvPr/>
        </p:nvSpPr>
        <p:spPr>
          <a:xfrm>
            <a:off x="7842388" y="4334191"/>
            <a:ext cx="1678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칠보생태환경체험교육관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> 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219D1D0A-5769-DFB2-69A0-C6BBFE84B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3" y="1465382"/>
            <a:ext cx="4320397" cy="2466209"/>
          </a:xfrm>
          <a:prstGeom prst="roundRect">
            <a:avLst>
              <a:gd name="adj" fmla="val 6952"/>
            </a:avLst>
          </a:prstGeom>
          <a:ln w="6350" cap="rnd">
            <a:noFill/>
            <a:prstDash val="solid"/>
          </a:ln>
          <a:effectLst/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003" y="4204227"/>
            <a:ext cx="408175" cy="408175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355" y="1490109"/>
            <a:ext cx="402298" cy="403719"/>
          </a:xfrm>
          <a:prstGeom prst="rect">
            <a:avLst/>
          </a:prstGeom>
        </p:spPr>
      </p:pic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E294A336-94D5-B317-5F97-1BB009EAAA88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3B038704-5CD2-D07F-BFCB-03E145E07E9E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15BA88-01E9-34B4-128C-43EEA4502BAA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8817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998" y="540009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652005" y="4221647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2005" y="4185008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  영통구 창룡대로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265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031-228-4150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수원의 역사를 새롭고 깊은 관점으로 바라볼 수 있는 공간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수원역사박물관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한국서예박물관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다양한 주제의 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체험실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가상현실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(VR)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체험존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8" y="950258"/>
            <a:ext cx="4059261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en-US" altLang="ko-KR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수원박물관</a:t>
            </a:r>
            <a:endParaRPr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F9DB7CC-07BC-A946-D455-C787B6B9FF58}"/>
              </a:ext>
            </a:extLst>
          </p:cNvPr>
          <p:cNvSpPr/>
          <p:nvPr/>
        </p:nvSpPr>
        <p:spPr>
          <a:xfrm>
            <a:off x="797560" y="1467421"/>
            <a:ext cx="4320540" cy="5197475"/>
          </a:xfrm>
          <a:custGeom>
            <a:avLst/>
            <a:gdLst/>
            <a:ahLst/>
            <a:cxnLst/>
            <a:rect l="l" t="t" r="r" b="b"/>
            <a:pathLst>
              <a:path w="4320540" h="5197475">
                <a:moveTo>
                  <a:pt x="4319994" y="2897581"/>
                </a:moveTo>
                <a:lnTo>
                  <a:pt x="4313567" y="2849740"/>
                </a:lnTo>
                <a:lnTo>
                  <a:pt x="4295419" y="2806738"/>
                </a:lnTo>
                <a:lnTo>
                  <a:pt x="4267276" y="2770301"/>
                </a:lnTo>
                <a:lnTo>
                  <a:pt x="4230840" y="2742158"/>
                </a:lnTo>
                <a:lnTo>
                  <a:pt x="4187850" y="2724023"/>
                </a:lnTo>
                <a:lnTo>
                  <a:pt x="4139996" y="2717584"/>
                </a:lnTo>
                <a:lnTo>
                  <a:pt x="179997" y="2717584"/>
                </a:lnTo>
                <a:lnTo>
                  <a:pt x="132143" y="2724023"/>
                </a:lnTo>
                <a:lnTo>
                  <a:pt x="89141" y="2742158"/>
                </a:lnTo>
                <a:lnTo>
                  <a:pt x="52717" y="2770301"/>
                </a:lnTo>
                <a:lnTo>
                  <a:pt x="24574" y="2806738"/>
                </a:lnTo>
                <a:lnTo>
                  <a:pt x="6426" y="2849740"/>
                </a:lnTo>
                <a:lnTo>
                  <a:pt x="0" y="2897581"/>
                </a:lnTo>
                <a:lnTo>
                  <a:pt x="0" y="5017173"/>
                </a:lnTo>
                <a:lnTo>
                  <a:pt x="6426" y="5065026"/>
                </a:lnTo>
                <a:lnTo>
                  <a:pt x="24574" y="5108029"/>
                </a:lnTo>
                <a:lnTo>
                  <a:pt x="52717" y="5144452"/>
                </a:lnTo>
                <a:lnTo>
                  <a:pt x="89141" y="5172595"/>
                </a:lnTo>
                <a:lnTo>
                  <a:pt x="132143" y="5190744"/>
                </a:lnTo>
                <a:lnTo>
                  <a:pt x="179997" y="5197170"/>
                </a:lnTo>
                <a:lnTo>
                  <a:pt x="4139996" y="5197170"/>
                </a:lnTo>
                <a:lnTo>
                  <a:pt x="4187850" y="5190744"/>
                </a:lnTo>
                <a:lnTo>
                  <a:pt x="4230840" y="5172595"/>
                </a:lnTo>
                <a:lnTo>
                  <a:pt x="4267276" y="5144452"/>
                </a:lnTo>
                <a:lnTo>
                  <a:pt x="4295419" y="5108029"/>
                </a:lnTo>
                <a:lnTo>
                  <a:pt x="4313567" y="5065026"/>
                </a:lnTo>
                <a:lnTo>
                  <a:pt x="4319994" y="5017173"/>
                </a:lnTo>
                <a:lnTo>
                  <a:pt x="4319994" y="2897581"/>
                </a:lnTo>
                <a:close/>
              </a:path>
              <a:path w="4320540" h="5197475">
                <a:moveTo>
                  <a:pt x="4319994" y="179997"/>
                </a:moveTo>
                <a:lnTo>
                  <a:pt x="4313567" y="132156"/>
                </a:lnTo>
                <a:lnTo>
                  <a:pt x="4295419" y="89154"/>
                </a:lnTo>
                <a:lnTo>
                  <a:pt x="4267276" y="52717"/>
                </a:lnTo>
                <a:lnTo>
                  <a:pt x="4230840" y="24574"/>
                </a:lnTo>
                <a:lnTo>
                  <a:pt x="4187850" y="6438"/>
                </a:lnTo>
                <a:lnTo>
                  <a:pt x="4139996" y="0"/>
                </a:lnTo>
                <a:lnTo>
                  <a:pt x="179997" y="0"/>
                </a:lnTo>
                <a:lnTo>
                  <a:pt x="132143" y="6438"/>
                </a:lnTo>
                <a:lnTo>
                  <a:pt x="89141" y="24574"/>
                </a:lnTo>
                <a:lnTo>
                  <a:pt x="52717" y="52717"/>
                </a:lnTo>
                <a:lnTo>
                  <a:pt x="24574" y="89154"/>
                </a:lnTo>
                <a:lnTo>
                  <a:pt x="6426" y="132156"/>
                </a:lnTo>
                <a:lnTo>
                  <a:pt x="0" y="179997"/>
                </a:lnTo>
                <a:lnTo>
                  <a:pt x="0" y="2299589"/>
                </a:lnTo>
                <a:lnTo>
                  <a:pt x="6426" y="2347442"/>
                </a:lnTo>
                <a:lnTo>
                  <a:pt x="24574" y="2390444"/>
                </a:lnTo>
                <a:lnTo>
                  <a:pt x="52717" y="2426868"/>
                </a:lnTo>
                <a:lnTo>
                  <a:pt x="89141" y="2455011"/>
                </a:lnTo>
                <a:lnTo>
                  <a:pt x="132143" y="2473160"/>
                </a:lnTo>
                <a:lnTo>
                  <a:pt x="179997" y="2479586"/>
                </a:lnTo>
                <a:lnTo>
                  <a:pt x="4139996" y="2479586"/>
                </a:lnTo>
                <a:lnTo>
                  <a:pt x="4187850" y="2473160"/>
                </a:lnTo>
                <a:lnTo>
                  <a:pt x="4230840" y="2455011"/>
                </a:lnTo>
                <a:lnTo>
                  <a:pt x="4267276" y="2426868"/>
                </a:lnTo>
                <a:lnTo>
                  <a:pt x="4295419" y="2390444"/>
                </a:lnTo>
                <a:lnTo>
                  <a:pt x="4313567" y="2347442"/>
                </a:lnTo>
                <a:lnTo>
                  <a:pt x="4319994" y="2299589"/>
                </a:lnTo>
                <a:lnTo>
                  <a:pt x="4319994" y="179997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9FDB3F-0547-955E-FF4C-DA36F1D11E2E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수원박물관 홈페이지</a:t>
            </a: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xmlns="" id="{194EB217-C5D8-D16F-80A1-DF1DAB79A09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964E3613-E68F-DAB9-1B98-C0C7B62A874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342051B1-D452-A566-6894-E8CEA644F60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xmlns="" id="{7552D792-5CBC-33C5-0900-CECD2E230696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수원시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E0F0301-1511-E946-7CF4-D206233202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1" y="1477467"/>
            <a:ext cx="4320540" cy="2466366"/>
          </a:xfrm>
          <a:prstGeom prst="roundRect">
            <a:avLst>
              <a:gd name="adj" fmla="val 6626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</p:pic>
      <p:sp>
        <p:nvSpPr>
          <p:cNvPr id="40" name="object 24">
            <a:extLst>
              <a:ext uri="{FF2B5EF4-FFF2-40B4-BE49-F238E27FC236}">
                <a16:creationId xmlns:a16="http://schemas.microsoft.com/office/drawing/2014/main" xmlns="" id="{7B7F33DD-F69A-DCB5-48E8-48FDC5A8AA4F}"/>
              </a:ext>
            </a:extLst>
          </p:cNvPr>
          <p:cNvSpPr txBox="1"/>
          <p:nvPr/>
        </p:nvSpPr>
        <p:spPr>
          <a:xfrm>
            <a:off x="5552935" y="4840973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 장안구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장안로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458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9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031-271-9777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세상에서 단 하나뿐인 변기모양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화장실 문화전시관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어린이체험관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똥도서관 등 실내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외 다양한 전시</a:t>
            </a:r>
            <a:endParaRPr lang="en-US" altLang="ko-KR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9A6170C2-E9C0-DF53-FE0F-AD03C5EEA219}"/>
              </a:ext>
            </a:extLst>
          </p:cNvPr>
          <p:cNvSpPr txBox="1"/>
          <p:nvPr/>
        </p:nvSpPr>
        <p:spPr>
          <a:xfrm>
            <a:off x="6110899" y="4238957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해우재</a:t>
            </a:r>
            <a:endParaRPr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13408F6-4F7C-BCAF-E4DD-7AC04F859351}"/>
              </a:ext>
            </a:extLst>
          </p:cNvPr>
          <p:cNvSpPr txBox="1"/>
          <p:nvPr/>
        </p:nvSpPr>
        <p:spPr>
          <a:xfrm>
            <a:off x="319024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해우재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E24A4B8A-2C14-9336-0D3E-F3C92FACF746}"/>
              </a:ext>
            </a:extLst>
          </p:cNvPr>
          <p:cNvSpPr/>
          <p:nvPr/>
        </p:nvSpPr>
        <p:spPr>
          <a:xfrm>
            <a:off x="9493072" y="140921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92D1CA14-4849-A4A0-40BC-8250DA068C53}"/>
              </a:ext>
            </a:extLst>
          </p:cNvPr>
          <p:cNvSpPr/>
          <p:nvPr/>
        </p:nvSpPr>
        <p:spPr>
          <a:xfrm>
            <a:off x="9461500" y="416797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xmlns="" id="{550E99A3-DC0D-1477-190A-BD02C6E6877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수원박물관 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C029E7D9-2A4B-F743-0912-17BD33020B73}"/>
              </a:ext>
            </a:extLst>
          </p:cNvPr>
          <p:cNvSpPr/>
          <p:nvPr/>
        </p:nvSpPr>
        <p:spPr>
          <a:xfrm>
            <a:off x="8220288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해우재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xmlns="" id="{B394E8E5-6783-8CD3-B758-6ED07099E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4" y="4164451"/>
            <a:ext cx="4319585" cy="2496970"/>
          </a:xfrm>
          <a:prstGeom prst="roundRect">
            <a:avLst>
              <a:gd name="adj" fmla="val 6952"/>
            </a:avLst>
          </a:prstGeom>
          <a:ln w="6350" cap="rnd">
            <a:solidFill>
              <a:srgbClr val="EC706F"/>
            </a:solidFill>
            <a:prstDash val="solid"/>
          </a:ln>
          <a:effectLst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12743" y="1432703"/>
            <a:ext cx="407476" cy="40747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640" y="4191301"/>
            <a:ext cx="420002" cy="420002"/>
          </a:xfrm>
          <a:prstGeom prst="rect">
            <a:avLst/>
          </a:prstGeom>
        </p:spPr>
      </p:pic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68C3D9DA-8D8B-8BF1-5C95-A1E1B6CD6120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8793527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8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233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시흥시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거북섬둘레길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1544-9662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서프존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미오코스타존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다이빙존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카라반존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푸드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샵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운영시간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목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10:00~17:00 /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10:00~18:00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4023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시흥시 동서로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287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031-488-6900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해수체험장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다인승자전거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수상자전거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갯골캠핑장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전기차 투어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염전체험 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10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거북섬</a:t>
            </a:r>
            <a:r>
              <a:rPr lang="ko-KR" altLang="en-US" sz="1400" dirty="0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웨이브파크</a:t>
            </a:r>
            <a:endParaRPr lang="ko-KR" altLang="en-US"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갯골생태공원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갯골생태공원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웨이브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파크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시흥시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087DE447-19A2-0FC0-BADC-679A3EBE3936}"/>
              </a:ext>
            </a:extLst>
          </p:cNvPr>
          <p:cNvSpPr/>
          <p:nvPr/>
        </p:nvSpPr>
        <p:spPr>
          <a:xfrm>
            <a:off x="873760" y="1467420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3" cstate="print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xmlns="" id="{178155BE-2867-E71D-E2AD-A1A3145AEEBC}"/>
              </a:ext>
            </a:extLst>
          </p:cNvPr>
          <p:cNvSpPr/>
          <p:nvPr/>
        </p:nvSpPr>
        <p:spPr>
          <a:xfrm>
            <a:off x="873760" y="4201551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4" cstate="print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10053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거북섬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웨이브파크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33122" y="4189271"/>
            <a:ext cx="423522" cy="43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75385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772025"/>
            <a:ext cx="4320540" cy="18178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시흥시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관곡지로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139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031-310-6224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 </a:t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장소 정보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연꽃테마시범포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연근생산단지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3.36㏊,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20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종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                     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수련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58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종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수생식물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12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종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백연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식용연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-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시설 및 운영프로그램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빅토리아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재배포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자생화식물원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곤충우체국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                                           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그늘막쉼터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포토존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꽃호박터널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족욕체험장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                                            생태학습장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얼음썰매장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4" y="2097773"/>
            <a:ext cx="4537407" cy="14792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경기도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시흥시 </a:t>
            </a:r>
            <a:r>
              <a:rPr lang="ko-KR" altLang="en-US" sz="1100" dirty="0" err="1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서해안로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113-27</a:t>
            </a:r>
            <a:endParaRPr lang="ko-KR" altLang="en-US" sz="11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031-488-6909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광장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수변스탠드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야외무대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수변데크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연출분수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잔디마당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 err="1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전망데크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등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-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운영시간 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09:00~18:00(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패총전시관 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10:00~17:00)</a:t>
            </a:r>
            <a:b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  </a:t>
            </a:r>
            <a:r>
              <a:rPr lang="ko-KR" altLang="en-US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정기 해설시간 </a:t>
            </a:r>
            <a:r>
              <a:rPr lang="en-US" altLang="ko-KR" sz="1100" dirty="0">
                <a:solidFill>
                  <a:srgbClr val="222222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10:30/13:30/15:30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연꽃테마파크</a:t>
            </a:r>
            <a:endParaRPr lang="ko-KR" altLang="en-US"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오이도 선사유적공원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오이도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선사유적공원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연꽃테마파크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시흥시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087DE447-19A2-0FC0-BADC-679A3EBE3936}"/>
              </a:ext>
            </a:extLst>
          </p:cNvPr>
          <p:cNvSpPr/>
          <p:nvPr/>
        </p:nvSpPr>
        <p:spPr>
          <a:xfrm>
            <a:off x="873760" y="1467420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3" cstate="print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xmlns="" id="{178155BE-2867-E71D-E2AD-A1A3145AEEBC}"/>
              </a:ext>
            </a:extLst>
          </p:cNvPr>
          <p:cNvSpPr/>
          <p:nvPr/>
        </p:nvSpPr>
        <p:spPr>
          <a:xfrm>
            <a:off x="873760" y="4201551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4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8095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안산시 단원구 </a:t>
            </a:r>
            <a:r>
              <a:rPr lang="ko-KR" altLang="en-US" sz="1100" b="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화랑로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259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031-487-7780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안산시에 위치한 도심 유원지로 경기도 미술관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화랑호수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b="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화랑오토캠핑장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갈대습지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인라인스케이트장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족구장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농구장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게이트볼장 등 다양한 체육시설이 있고 </a:t>
            </a:r>
            <a: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화랑호수에는 수생 식물 관찰이 가능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254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안산시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상록구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성포동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699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031-481-3179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인공폭포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장미원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나리길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산등성이 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야외체력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단련장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배드민턴장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종구장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보호수 소나무숲으로 연결되는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둘레길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인근의 단원미술관 관람도 가능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화랑유원지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노적봉폭포공원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안산시 제공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안산시 제공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안산시 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386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화랑유원지 내 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오토캠핑장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</a:t>
            </a:r>
          </a:p>
        </p:txBody>
      </p:sp>
      <p:pic>
        <p:nvPicPr>
          <p:cNvPr id="8" name="그림 7" descr="식물, 야외, 분수, 나무이(가) 표시된 사진&#10;&#10;자동 생성된 설명">
            <a:extLst>
              <a:ext uri="{FF2B5EF4-FFF2-40B4-BE49-F238E27FC236}">
                <a16:creationId xmlns:a16="http://schemas.microsoft.com/office/drawing/2014/main" xmlns="" id="{FB947FC3-298F-020F-752C-DFAD86D66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0" y="1469162"/>
            <a:ext cx="4308589" cy="2484400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F1A0417-C6D0-F7B4-FC7C-3AED7FE5D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0" y="4201551"/>
            <a:ext cx="4315116" cy="2466684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13A56A5A-E244-D5A3-F9EF-81573234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586" y="4204127"/>
            <a:ext cx="415498" cy="4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안산시 </a:t>
            </a:r>
            <a:r>
              <a:rPr lang="ko-KR" altLang="en-US" sz="1100" spc="-3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상록구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석호공원로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031-502-2572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 교통사고 예방과 교통안전에 대한 중요성을 인식하기 위한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영상교육실과 </a:t>
            </a:r>
            <a:r>
              <a:rPr lang="en-US" altLang="ko-KR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개의 </a:t>
            </a:r>
            <a:r>
              <a:rPr lang="ko-KR" altLang="en-US" sz="1100" b="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테마별</a:t>
            </a:r>
            <a:r>
              <a:rPr lang="ko-KR" altLang="en-US" sz="1100" b="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체험부스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자연체험학습 제공</a:t>
            </a:r>
            <a:r>
              <a:rPr lang="en-US" altLang="ko-KR" sz="8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8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793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안산시 단원구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화랑로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265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031-369-1694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대한민국 산업화에 지대한 영향을 끼쳤던 안산의 산업사와 변천사를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 눈에 살펴볼 수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있는 복합문화공간으로 상설전시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기획전시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 제공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안산어린이교통안전체험장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안산산업역사박물관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안산시 제공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2835033" y="6673937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안산어린이교통안전체험장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제공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안산시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안산산업역사박물관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</a:t>
            </a:r>
            <a:endParaRPr lang="en-US" altLang="ko-KR" sz="700" dirty="0">
              <a:latin typeface="Noto Sans CJK KR DemiLight" pitchFamily="34" charset="-127"/>
              <a:ea typeface="Noto Sans CJK KR DemiLight" pitchFamily="34" charset="-127"/>
            </a:endParaRPr>
          </a:p>
          <a:p>
            <a:pPr algn="r"/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0412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안산어린이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교통안전체험장 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9B675D5-C511-DF48-C432-E191B6078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9"/>
          <a:stretch/>
        </p:blipFill>
        <p:spPr>
          <a:xfrm>
            <a:off x="873760" y="1462794"/>
            <a:ext cx="4320540" cy="247641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9" name="그림 38" descr="패턴, 사각형, 그래픽, 예술이(가) 표시된 사진&#10;&#10;자동 생성된 설명">
            <a:extLst>
              <a:ext uri="{FF2B5EF4-FFF2-40B4-BE49-F238E27FC236}">
                <a16:creationId xmlns:a16="http://schemas.microsoft.com/office/drawing/2014/main" xmlns="" id="{4B760BC5-8415-0F66-E0DD-5EED57933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5914" r="6592" b="6132"/>
          <a:stretch/>
        </p:blipFill>
        <p:spPr>
          <a:xfrm>
            <a:off x="9530009" y="1482132"/>
            <a:ext cx="417254" cy="420258"/>
          </a:xfrm>
          <a:prstGeom prst="rect">
            <a:avLst/>
          </a:prstGeom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xmlns="" id="{CDDA1FAD-90ED-E9EE-E72D-6FE688E2FC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073" t="37687" r="27446" b="20986"/>
          <a:stretch>
            <a:fillRect/>
          </a:stretch>
        </p:blipFill>
        <p:spPr>
          <a:xfrm>
            <a:off x="873759" y="4201552"/>
            <a:ext cx="4320539" cy="246797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41" name="그림 40" descr="패턴, 사각형, 그래픽, 픽셀이(가) 표시된 사진&#10;&#10;자동 생성된 설명">
            <a:extLst>
              <a:ext uri="{FF2B5EF4-FFF2-40B4-BE49-F238E27FC236}">
                <a16:creationId xmlns:a16="http://schemas.microsoft.com/office/drawing/2014/main" xmlns="" id="{E5F1E175-42AE-D3A1-4B81-3C8C275CF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5958" r="7213" b="5726"/>
          <a:stretch/>
        </p:blipFill>
        <p:spPr>
          <a:xfrm>
            <a:off x="9530009" y="4196764"/>
            <a:ext cx="418696" cy="4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18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안성시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금광면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배티로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185-39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031-678-2913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야영장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캠핑장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잔디 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 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목재 문화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다목적 구장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산책 및 등산로를 운영 및 조성한 자연 휴양림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안성시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보개면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너리굴길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031-675-2171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가죽공방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과학 교실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금속 공방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도자기 공방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천연 비누 공예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향기 양초 공예 등 다양한 공방 및 아동 수영장을 조성한 문화 마을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서운산 자연휴양림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너리굴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문화마을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2984500" y="3931593"/>
            <a:ext cx="206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너리굴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문화마을 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서운산 자연휴양림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dirty="0"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안성시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087DE447-19A2-0FC0-BADC-679A3EBE3936}"/>
              </a:ext>
            </a:extLst>
          </p:cNvPr>
          <p:cNvSpPr/>
          <p:nvPr/>
        </p:nvSpPr>
        <p:spPr>
          <a:xfrm>
            <a:off x="873760" y="1467420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brightnessContrast bright="-5000" contrast="-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너리굴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문화마을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0412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서운산 자연휴양림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</a:t>
            </a:r>
          </a:p>
        </p:txBody>
      </p:sp>
      <p:pic>
        <p:nvPicPr>
          <p:cNvPr id="41" name="Picture 2" descr="QR">
            <a:extLst>
              <a:ext uri="{FF2B5EF4-FFF2-40B4-BE49-F238E27FC236}">
                <a16:creationId xmlns:a16="http://schemas.microsoft.com/office/drawing/2014/main" xmlns="" id="{50629B1A-ED77-4FF9-8EC8-83FFC3724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8939" r="20601" b="19916"/>
          <a:stretch/>
        </p:blipFill>
        <p:spPr bwMode="auto">
          <a:xfrm>
            <a:off x="9537821" y="4202546"/>
            <a:ext cx="414401" cy="41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xmlns="" id="{4A5E53A3-5FB7-4CB9-B930-837BFCFA15FF}"/>
              </a:ext>
            </a:extLst>
          </p:cNvPr>
          <p:cNvSpPr/>
          <p:nvPr/>
        </p:nvSpPr>
        <p:spPr>
          <a:xfrm>
            <a:off x="881426" y="4208046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6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67FA932-913A-4767-AE8E-33D2A9476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647" y="1473119"/>
            <a:ext cx="410293" cy="4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9380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233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안성시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공도읍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대신두길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28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031-8053-7979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승마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키즈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영상관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 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 목장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언덕 및 가로수길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조류정원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애견 파크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중앙광장 등을 조성한 문화체험시설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5715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안성시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보개면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남사당로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198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031-678-2672∼3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남사당 공연장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천문 과학관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공예문화센터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안성맞춤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캠핑장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사계절 썰매 등의 시설 운영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잔디 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수변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공원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야생화 단지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분수 광장 등을 조성한 시민 공원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안성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팜랜드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안성맞춤랜드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안성맞춤랜드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안성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팜랜드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안성시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087DE447-19A2-0FC0-BADC-679A3EBE3936}"/>
              </a:ext>
            </a:extLst>
          </p:cNvPr>
          <p:cNvSpPr/>
          <p:nvPr/>
        </p:nvSpPr>
        <p:spPr>
          <a:xfrm>
            <a:off x="873760" y="1467420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brightnessContrast bright="10000" contrast="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xmlns="" id="{178155BE-2867-E71D-E2AD-A1A3145AEEBC}"/>
              </a:ext>
            </a:extLst>
          </p:cNvPr>
          <p:cNvSpPr/>
          <p:nvPr/>
        </p:nvSpPr>
        <p:spPr>
          <a:xfrm>
            <a:off x="873760" y="4201551"/>
            <a:ext cx="4320540" cy="2476413"/>
          </a:xfrm>
          <a:prstGeom prst="roundRect">
            <a:avLst>
              <a:gd name="adj" fmla="val 7821"/>
            </a:avLst>
          </a:prstGeom>
          <a:blipFill>
            <a:blip r:embed="rId6"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안성맞춤랜드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386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안성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팜랜드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</a:t>
            </a:r>
          </a:p>
        </p:txBody>
      </p:sp>
      <p:pic>
        <p:nvPicPr>
          <p:cNvPr id="44" name="Picture 2" descr="QR">
            <a:extLst>
              <a:ext uri="{FF2B5EF4-FFF2-40B4-BE49-F238E27FC236}">
                <a16:creationId xmlns:a16="http://schemas.microsoft.com/office/drawing/2014/main" xmlns="" id="{B17FA700-C3B7-4181-9243-F502D2C98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8836" r="18730" b="18881"/>
          <a:stretch/>
        </p:blipFill>
        <p:spPr bwMode="auto">
          <a:xfrm>
            <a:off x="9530818" y="1484739"/>
            <a:ext cx="418426" cy="41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QR">
            <a:extLst>
              <a:ext uri="{FF2B5EF4-FFF2-40B4-BE49-F238E27FC236}">
                <a16:creationId xmlns:a16="http://schemas.microsoft.com/office/drawing/2014/main" xmlns="" id="{756D4CD2-BE04-45F7-8B15-D2EC61B74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8836" r="18729" b="19915"/>
          <a:stretch/>
        </p:blipFill>
        <p:spPr bwMode="auto">
          <a:xfrm>
            <a:off x="9530817" y="4201551"/>
            <a:ext cx="418426" cy="4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432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안양시 만안구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병목안로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215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031-8045-3128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일제강점기부터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1980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년대까지 철도용 자갈 채취를 위한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채석장 부지를 친환경적 휴식공간으로 탄생시킨 곳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인공폭포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사계절 정원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잔디광장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어린이놀이터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캠핑장 등의 시설을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갖춘 공원으로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수리산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트레킹 코스가 연계된 가족 나들이 장소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ko-KR" alt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병목안시민공원놀이터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안양시 공식 블로그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안양시청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안양시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96832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안양시청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56" name="object 24">
            <a:extLst>
              <a:ext uri="{FF2B5EF4-FFF2-40B4-BE49-F238E27FC236}">
                <a16:creationId xmlns:a16="http://schemas.microsoft.com/office/drawing/2014/main" xmlns="" id="{48F77FB0-D076-CA89-09D8-EFF0BF68C79D}"/>
              </a:ext>
            </a:extLst>
          </p:cNvPr>
          <p:cNvSpPr txBox="1"/>
          <p:nvPr/>
        </p:nvSpPr>
        <p:spPr>
          <a:xfrm>
            <a:off x="5709574" y="4806765"/>
            <a:ext cx="4320540" cy="17254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만안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안양시 만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안구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안양로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595</a:t>
            </a:r>
            <a:br>
              <a:rPr lang="en-US" altLang="ko-KR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</a:br>
            <a:r>
              <a:rPr lang="en-US" altLang="ko-KR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          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/>
                <a:ea typeface="Noto Sans CJK KR DemiLight" panose="020B0400000000000000" pitchFamily="34" charset="-127"/>
                <a:cs typeface="Noto Sans CJK KR DemiLight"/>
              </a:rPr>
              <a:t>동안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/>
                <a:ea typeface="Noto Sans CJK KR DemiLight" panose="020B0400000000000000" pitchFamily="34" charset="-127"/>
                <a:cs typeface="Noto Sans CJK KR DemiLight"/>
              </a:rPr>
              <a:t>-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안양시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동안구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관양동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1776-5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일원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031-8045-5489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이상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미취학 아동을 대상으로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사계절 맞춤형 유아 숲 놀이 프로그램 운영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ko-KR" alt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60AB245C-309F-D4D8-86B5-B328E5CB1D51}"/>
              </a:ext>
            </a:extLst>
          </p:cNvPr>
          <p:cNvSpPr txBox="1"/>
          <p:nvPr/>
        </p:nvSpPr>
        <p:spPr>
          <a:xfrm>
            <a:off x="6168478" y="4208517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만안</a:t>
            </a:r>
            <a:r>
              <a:rPr lang="en-US" altLang="ko-KR" sz="1400" spc="-60" dirty="0">
                <a:solidFill>
                  <a:srgbClr val="FFFFFF"/>
                </a:solidFill>
                <a:latin typeface="돋움" panose="020B0600000101010101" pitchFamily="50" charset="-127"/>
                <a:ea typeface="돋움" panose="020B0600000101010101" pitchFamily="50" charset="-127"/>
                <a:cs typeface="BC 카드 B"/>
              </a:rPr>
              <a:t>·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동안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유아숲체험원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xmlns="" id="{B19F6DCD-0E91-58AA-AB1D-4B0DC4B18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4201551"/>
            <a:ext cx="4320539" cy="249274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xmlns="" id="{6F19FFF5-A303-8E25-4159-F5F290E3B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19970" r="19752" b="20284"/>
          <a:stretch/>
        </p:blipFill>
        <p:spPr>
          <a:xfrm>
            <a:off x="9537700" y="4208516"/>
            <a:ext cx="412893" cy="41054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8445B63-B0CF-97DC-7A8B-3CA343719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0"/>
          <a:stretch/>
        </p:blipFill>
        <p:spPr>
          <a:xfrm>
            <a:off x="873760" y="1473884"/>
            <a:ext cx="4320540" cy="2469949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19980048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705331"/>
            <a:ext cx="4320540" cy="16485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안양시 만안구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석수로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320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전화번호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031-8045-5210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-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안양천에 대한 이해와 관심 증진 및 효율적인 환경교육을 위한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체험관과 전시실 운영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- </a:t>
            </a:r>
            <a:r>
              <a:rPr lang="ko-KR" altLang="en-US" sz="110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우리가족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생태교실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꼬마 파브르교실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야간 곤충탐험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창작교실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만들기교실 등 체험 프로그램 운영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안양천생태이야기관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안양시청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안양시 공식 블로그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안양시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안양시청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0412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안양천생태이야기관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CF81E53-33A3-9ADB-5F38-20F21CEF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6" y="4191821"/>
            <a:ext cx="4304724" cy="2502467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53" name="object 23">
            <a:extLst>
              <a:ext uri="{FF2B5EF4-FFF2-40B4-BE49-F238E27FC236}">
                <a16:creationId xmlns:a16="http://schemas.microsoft.com/office/drawing/2014/main" xmlns="" id="{119FEE29-BB0A-B4CD-5A32-1595CC274FA4}"/>
              </a:ext>
            </a:extLst>
          </p:cNvPr>
          <p:cNvSpPr txBox="1"/>
          <p:nvPr/>
        </p:nvSpPr>
        <p:spPr>
          <a:xfrm>
            <a:off x="5705669" y="2028825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안양시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화창로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031-8045-5390, 5399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탄소중립 실현을 목표로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기후변화 대응에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자발적인 참여 유도를 위한 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 교육 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내친구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양말 인형 만들기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세상을 바꾸는 따뜻한 기술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그린워싱을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잡아라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커피로 만든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키링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 체험 프로그램 운영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4" name="object 8">
            <a:extLst>
              <a:ext uri="{FF2B5EF4-FFF2-40B4-BE49-F238E27FC236}">
                <a16:creationId xmlns:a16="http://schemas.microsoft.com/office/drawing/2014/main" xmlns="" id="{D13925E6-B96A-171D-7434-EAC4137C9A51}"/>
              </a:ext>
            </a:extLst>
          </p:cNvPr>
          <p:cNvSpPr txBox="1"/>
          <p:nvPr/>
        </p:nvSpPr>
        <p:spPr>
          <a:xfrm>
            <a:off x="6164573" y="1489573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안양그린마루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07293CBE-C9FA-C1BB-1EC0-3D0E001B5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76" y="1478890"/>
            <a:ext cx="4302289" cy="24649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591CE8F8-3C1B-54EB-4DDE-886C04F50A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21046" r="20551" b="20761"/>
          <a:stretch/>
        </p:blipFill>
        <p:spPr>
          <a:xfrm>
            <a:off x="9545956" y="1504305"/>
            <a:ext cx="385359" cy="374644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C9A9E8E1-8229-BE3B-30C1-C7207CA3F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9580" r="20318" b="20109"/>
          <a:stretch/>
        </p:blipFill>
        <p:spPr>
          <a:xfrm>
            <a:off x="9543484" y="4212218"/>
            <a:ext cx="391790" cy="3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6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29524" y="729879"/>
            <a:ext cx="3388360" cy="901700"/>
            <a:chOff x="729524" y="729879"/>
            <a:chExt cx="3388360" cy="901700"/>
          </a:xfrm>
        </p:grpSpPr>
        <p:sp>
          <p:nvSpPr>
            <p:cNvPr id="6" name="object 6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7648" y="1254816"/>
            <a:ext cx="4309052" cy="5334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 marL="16383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64465" algn="l"/>
              </a:tabLst>
            </a:pPr>
            <a:r>
              <a:rPr sz="11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21615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국민행복카드</a:t>
            </a:r>
            <a:endParaRPr lang="en-US" altLang="ko-KR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행복 출산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원스톱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서비스</a:t>
            </a:r>
            <a:endParaRPr lang="en-US" altLang="ko-KR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임신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,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출산 진료비 지원</a:t>
            </a:r>
            <a:endParaRPr sz="1300" dirty="0">
              <a:solidFill>
                <a:srgbClr val="FF0000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spcBef>
                <a:spcPts val="1440"/>
              </a:spcBef>
              <a:buFontTx/>
              <a:buAutoNum type="arabicPeriod"/>
              <a:tabLst>
                <a:tab pos="222250" algn="l"/>
              </a:tabLst>
            </a:pPr>
            <a:r>
              <a:rPr 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Mom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편한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spc="-1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KTX</a:t>
            </a:r>
            <a:r>
              <a:rPr lang="en-US" sz="1300" spc="-1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lang="ko-KR" altLang="en-US" sz="1300" spc="-1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서비스</a:t>
            </a:r>
            <a:endParaRPr lang="en-US" altLang="ko-KR" sz="1300" spc="-15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spcBef>
                <a:spcPts val="1440"/>
              </a:spcBef>
              <a:buFontTx/>
              <a:buAutoNum type="arabicPeriod"/>
              <a:tabLst>
                <a:tab pos="222250" algn="l"/>
              </a:tabLst>
            </a:pPr>
            <a:r>
              <a:rPr lang="en-US" altLang="ko-KR" sz="1300" spc="-1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SRT </a:t>
            </a:r>
            <a:r>
              <a:rPr lang="ko-KR" altLang="en-US" sz="1300" spc="-1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임산부 할인 서비스</a:t>
            </a:r>
            <a:endParaRPr lang="en-US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임산부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엽산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,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철분제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고위험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임산부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의료비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lang="en-US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출산가구 전기요금 할인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긴급복지</a:t>
            </a:r>
            <a:r>
              <a:rPr sz="1300" spc="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해산비</a:t>
            </a:r>
            <a:r>
              <a:rPr sz="1300" spc="4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첫</a:t>
            </a:r>
            <a:r>
              <a:rPr sz="1300" spc="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만남</a:t>
            </a:r>
            <a:r>
              <a:rPr sz="1300" spc="4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lang="ko-KR" altLang="en-US" sz="1300" spc="4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이</a:t>
            </a:r>
            <a:r>
              <a:rPr sz="1300" spc="-35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용권</a:t>
            </a:r>
            <a:endParaRPr lang="en-US" sz="1300" spc="-35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lang="ko-KR" altLang="en-US" sz="1300" spc="-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표준모자보건수첩</a:t>
            </a:r>
          </a:p>
          <a:p>
            <a:pPr marL="221615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2225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미숙아 및 선천성이상아 의료비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17751" y="729879"/>
            <a:ext cx="3397881" cy="901700"/>
            <a:chOff x="5917751" y="729879"/>
            <a:chExt cx="3397881" cy="901700"/>
          </a:xfrm>
        </p:grpSpPr>
        <p:sp>
          <p:nvSpPr>
            <p:cNvPr id="13" name="object 13"/>
            <p:cNvSpPr/>
            <p:nvPr/>
          </p:nvSpPr>
          <p:spPr>
            <a:xfrm>
              <a:off x="5927272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9650" y="1254816"/>
            <a:ext cx="3810450" cy="48449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spc="5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lang="ko-KR" altLang="en-US" sz="11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lang="ko-KR" altLang="en-US"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1.</a:t>
            </a:r>
            <a:r>
              <a:rPr lang="ko-KR" altLang="en-US" sz="1300" spc="35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난임부부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시술비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지원</a:t>
            </a: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2.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경기도 한방 난임 지원</a:t>
            </a: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3.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출산지원금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4.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산모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·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신생아 건강관리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5.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경기도 산후조리비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6.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공공산후조리원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7.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청소년 산모 임신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·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출산 의료비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8.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위기 임산부 안심상담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9.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입양 숙려기간 모자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3810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10.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내 생애 첫 도서관 서비스</a:t>
            </a:r>
            <a:endParaRPr lang="en-US" sz="1300" dirty="0">
              <a:solidFill>
                <a:srgbClr val="3CB695"/>
              </a:solidFill>
              <a:latin typeface="Noto Sans CJK KR Regular"/>
              <a:cs typeface="Noto Sans CJK KR Regular"/>
            </a:endParaRPr>
          </a:p>
        </p:txBody>
      </p:sp>
      <p:pic>
        <p:nvPicPr>
          <p:cNvPr id="18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1192" y="944985"/>
            <a:ext cx="686692" cy="686594"/>
          </a:xfrm>
          <a:prstGeom prst="rect">
            <a:avLst/>
          </a:prstGeom>
        </p:spPr>
      </p:pic>
      <p:pic>
        <p:nvPicPr>
          <p:cNvPr id="19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7608" y="944985"/>
            <a:ext cx="686692" cy="6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84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5715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5429" indent="-103268">
              <a:spcBef>
                <a:spcPts val="1207"/>
              </a:spcBef>
              <a:buChar char="·"/>
              <a:tabLst>
                <a:tab pos="226058" algn="l"/>
              </a:tabLst>
            </a:pPr>
            <a:r>
              <a:rPr lang="ko-KR" altLang="en-US" sz="1100" spc="-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양평군 </a:t>
            </a:r>
            <a:r>
              <a:rPr lang="ko-KR" altLang="en-US" sz="11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양평읍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종합운동장로 </a:t>
            </a:r>
            <a:r>
              <a:rPr lang="en-US" altLang="ko-KR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 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spc="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031-773-2315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spc="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정글짐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모험놀이터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회전놀이터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낚시놀이터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모래놀이터 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물품보관함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수유실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주차가능</a:t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ko-KR" alt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5429" indent="-103268">
              <a:spcBef>
                <a:spcPts val="1207"/>
              </a:spcBef>
              <a:buFontTx/>
              <a:buChar char="·"/>
              <a:tabLst>
                <a:tab pos="226058" algn="l"/>
              </a:tabLst>
            </a:pPr>
            <a:r>
              <a:rPr lang="ko-KR" altLang="en-US" sz="1100" spc="-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양평군 </a:t>
            </a:r>
            <a:r>
              <a:rPr lang="ko-KR" altLang="en-US" sz="1100" spc="-26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양평읍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6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쉬자파크길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193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spc="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031-770-1009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spc="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치유센터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치유의집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초가원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유아숲체험원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산림교육센터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주차가능</a:t>
            </a:r>
          </a:p>
          <a:p>
            <a:pPr marL="122161">
              <a:spcBef>
                <a:spcPts val="874"/>
              </a:spcBef>
              <a:tabLst>
                <a:tab pos="226058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94">
              <a:spcBef>
                <a:spcPts val="99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양평 어린이건강놀이터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94">
              <a:spcBef>
                <a:spcPts val="99"/>
              </a:spcBef>
            </a:pPr>
            <a:r>
              <a:rPr lang="ko-KR" altLang="en-US" sz="1400" dirty="0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양평 </a:t>
            </a: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쉬자파크공원</a:t>
            </a:r>
            <a:endParaRPr lang="ko-KR" altLang="en-US" sz="1400" dirty="0">
              <a:solidFill>
                <a:schemeClr val="bg1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양평쉬자파크공원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양평어린이건강놀이터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양평군</a:t>
            </a: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쉬자파크공원</a:t>
            </a:r>
            <a: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/>
            </a:r>
            <a:br>
              <a:rPr kumimoji="0" lang="en-US" altLang="ko-KR" sz="7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</a:b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홈페이지</a:t>
            </a:r>
            <a:r>
              <a:rPr kumimoji="0" lang="ko-KR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KR DemiLight" pitchFamily="34" charset="-127"/>
                <a:ea typeface="Noto Sans CJK KR DemiLight" pitchFamily="34" charset="-127"/>
                <a:cs typeface="+mn-cs"/>
              </a:rPr>
              <a:t>에 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96832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어린이건강놀이터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07F9DA6-6A2C-C3A6-EF47-760C4D56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36" y="1464250"/>
            <a:ext cx="4320540" cy="2474601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874BFF4-A42B-D874-BED2-285996BD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6" y="4200191"/>
            <a:ext cx="4304723" cy="247460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4247229E-75F1-85EF-A39B-E4B84964B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568" y="1487271"/>
            <a:ext cx="398191" cy="40156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5EEA4895-D3D7-45B3-9CAE-010C63840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568" y="4220102"/>
            <a:ext cx="392436" cy="3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27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331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5429" indent="-103268">
              <a:spcBef>
                <a:spcPts val="1207"/>
              </a:spcBef>
              <a:buChar char="·"/>
              <a:tabLst>
                <a:tab pos="226058" algn="l"/>
              </a:tabLst>
            </a:pPr>
            <a:r>
              <a:rPr lang="ko-KR" altLang="en-US" sz="1100" spc="-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경기도 양평군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용문면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용문산로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120-7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spc="1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031-771-1809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b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미니정원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spc="-26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소원풍차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spc="-26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허브샵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토이전시관</a:t>
            </a:r>
            <a:r>
              <a:rPr lang="en-US" altLang="ko-KR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spc="-26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주차가능</a:t>
            </a:r>
            <a:endParaRPr lang="ko-KR" alt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endParaRPr lang="ko-KR" alt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5429" indent="-103268">
              <a:spcBef>
                <a:spcPts val="1207"/>
              </a:spcBef>
              <a:buChar char="·"/>
              <a:tabLst>
                <a:tab pos="226058" algn="l"/>
              </a:tabLst>
            </a:pPr>
            <a:r>
              <a:rPr lang="ko-KR" altLang="en-US" sz="1100" spc="-1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양평군 </a:t>
            </a:r>
            <a:r>
              <a:rPr lang="ko-KR" altLang="en-US" sz="1100" spc="-3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용문면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은고갯길</a:t>
            </a:r>
            <a:r>
              <a:rPr lang="ko-KR" altLang="en-US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112</a:t>
            </a:r>
          </a:p>
          <a:p>
            <a:pPr marL="225429" indent="-103268">
              <a:spcBef>
                <a:spcPts val="1207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spc="1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031-774-4512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5429" indent="-103268">
              <a:spcBef>
                <a:spcPts val="874"/>
              </a:spcBef>
              <a:buChar char="·"/>
              <a:tabLst>
                <a:tab pos="226058" algn="l"/>
              </a:tabLst>
            </a:pPr>
            <a:r>
              <a:rPr lang="ko-KR" altLang="en-US" sz="1100" spc="-2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spc="16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건초먹이기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체험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아기동물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놀이터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산책로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수국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핑크뮬리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얼음썰매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94">
              <a:spcBef>
                <a:spcPts val="99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풀향기허브나라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&amp;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토이전시관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94">
              <a:spcBef>
                <a:spcPts val="99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양평 양떼목장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양평양떼목장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풀향기허브나라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양평군</a:t>
            </a: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81060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양평 양떼목장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38625"/>
            <a:ext cx="1241212" cy="41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94" b="0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풀향기허브나라</a:t>
            </a:r>
            <a:r>
              <a:rPr kumimoji="0" lang="en-US" altLang="ko-KR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&amp;</a:t>
            </a:r>
            <a:br>
              <a:rPr kumimoji="0" lang="en-US" altLang="ko-KR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</a:br>
            <a:r>
              <a:rPr kumimoji="0" lang="ko-KR" altLang="en-US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토이전시관</a:t>
            </a:r>
            <a:r>
              <a:rPr kumimoji="0" lang="en-US" altLang="ko-KR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/>
            </a:r>
            <a:br>
              <a:rPr kumimoji="0" lang="en-US" altLang="ko-KR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</a:br>
            <a:r>
              <a:rPr kumimoji="0" lang="ko-KR" altLang="en-US" sz="694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Noto Sans CJK KR Medium" pitchFamily="34" charset="-127"/>
                <a:ea typeface="Noto Sans CJK KR Medium" pitchFamily="34" charset="-127"/>
                <a:cs typeface="+mn-cs"/>
              </a:rPr>
              <a:t>홈페이지</a:t>
            </a:r>
            <a:r>
              <a:rPr kumimoji="0" lang="ko-KR" altLang="en-US" sz="6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KR DemiLight" pitchFamily="34" charset="-127"/>
                <a:ea typeface="Noto Sans CJK KR DemiLight" pitchFamily="34" charset="-127"/>
                <a:cs typeface="+mn-cs"/>
              </a:rPr>
              <a:t>에 접속해보세요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DD6BF9D3-9ADE-00D3-0C0E-676C56A8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1466762"/>
            <a:ext cx="4320540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풀향기허브나라&amp;토이전시관 이미지 1">
            <a:extLst>
              <a:ext uri="{FF2B5EF4-FFF2-40B4-BE49-F238E27FC236}">
                <a16:creationId xmlns:a16="http://schemas.microsoft.com/office/drawing/2014/main" xmlns="" id="{6F1B083F-EEED-4CC2-F810-A1BA1DD9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4200893"/>
            <a:ext cx="4320540" cy="2493399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그림 35" descr="패턴이(가) 표시된 사진&#10;&#10;자동 생성된 설명">
            <a:extLst>
              <a:ext uri="{FF2B5EF4-FFF2-40B4-BE49-F238E27FC236}">
                <a16:creationId xmlns:a16="http://schemas.microsoft.com/office/drawing/2014/main" xmlns="" id="{8F23A520-FC0F-7D85-C35D-21F3D91061A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1" t="28223" r="28842" b="28035"/>
          <a:stretch/>
        </p:blipFill>
        <p:spPr>
          <a:xfrm>
            <a:off x="9538266" y="1478995"/>
            <a:ext cx="400739" cy="43963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BAE649F3-46B8-9D80-B05B-61980B5DB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310" y="4201958"/>
            <a:ext cx="416334" cy="41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032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3269" y="538667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91276" y="1466079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88271" y="5054959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88096" y="1522129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91266" y="4814015"/>
            <a:ext cx="4320540" cy="17870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여주시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신륵사길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73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031-887-2086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91266" y="2096431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황학산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수목원길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73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031-887-2741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방문객센터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매룡지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관리사무소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연구생산시설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연구용 온실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재배용 하우스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묘포장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수집전시시설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양화소록원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전시정원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산야초원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산림체험시설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유아숲체험원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야외학습장 등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0510" y="948916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83870" y="504825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334578" y="1580377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황학산수목원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334578" y="4313483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신륵사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관광지 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5" name="object 14"/>
          <p:cNvSpPr txBox="1"/>
          <p:nvPr/>
        </p:nvSpPr>
        <p:spPr>
          <a:xfrm>
            <a:off x="6150170" y="1498183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황학산수목원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6150169" y="4214100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신륵사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관광지  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7963" r="8944" b="9047"/>
          <a:stretch/>
        </p:blipFill>
        <p:spPr>
          <a:xfrm>
            <a:off x="9587242" y="1492324"/>
            <a:ext cx="402272" cy="39575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6261" r="7326" b="7955"/>
          <a:stretch/>
        </p:blipFill>
        <p:spPr>
          <a:xfrm>
            <a:off x="9592036" y="4178556"/>
            <a:ext cx="419770" cy="41849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2" y="4183541"/>
            <a:ext cx="4320540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2" y="1466079"/>
            <a:ext cx="4320540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4636BDBB-AA85-28F8-498D-516B87564343}"/>
              </a:ext>
            </a:extLst>
          </p:cNvPr>
          <p:cNvSpPr/>
          <p:nvPr/>
        </p:nvSpPr>
        <p:spPr>
          <a:xfrm>
            <a:off x="9575790" y="1466079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87C0DD6C-9C92-DF6B-E05D-1F972B0D8BA5}"/>
              </a:ext>
            </a:extLst>
          </p:cNvPr>
          <p:cNvSpPr/>
          <p:nvPr/>
        </p:nvSpPr>
        <p:spPr>
          <a:xfrm>
            <a:off x="9575790" y="415371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F2B2C5-18CB-E2C9-B30D-D8C1CCC33F66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황학산수목원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592AB7B-9344-7F19-9D31-820B4968C5D1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신륵사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xmlns="" id="{9B94E24A-47B6-9835-0884-0A6B2FCD213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xmlns="" id="{F01B0C6A-813D-4F44-A6FE-C96DFF7BAB9E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9C02BCAA-8CD0-809C-49FA-3E33D0B6624C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xmlns="" id="{C65CEFCE-246A-916F-4452-EA95DC11B356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 err="1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여주시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xmlns="" id="{0D0C9C18-DDC7-26BF-5843-75ECC796A100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373914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3269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91276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88271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88096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91266" y="4815357"/>
            <a:ext cx="4320540" cy="16100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강천면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강천리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627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번지 일원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(※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주차장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강천리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572-14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도로를 따라 천변으로 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200m </a:t>
            </a:r>
            <a:r>
              <a:rPr lang="ko-KR" altLang="en-US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이동</a:t>
            </a:r>
            <a:r>
              <a:rPr lang="en-US" altLang="ko-KR" sz="11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031-887-3104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잔디광장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은행나무길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야생화 군락지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관찰데크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화장실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개소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91266" y="2097773"/>
            <a:ext cx="4320540" cy="16331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강변유원지길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164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031-887-2603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아이누리 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수변관찰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데크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및 야외광장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강변공원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야외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캠핑장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endParaRPr 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0510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83870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50170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금은모래강변공원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6150169" y="4215442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강천섬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 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8" y="1467421"/>
            <a:ext cx="4320540" cy="247641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8" y="4185007"/>
            <a:ext cx="4320540" cy="247640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4C8C66-4A7D-0FE8-B196-4615ADF47735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금은모래강변공원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B79BD7-083F-4675-4965-7AD10FA849B0}"/>
              </a:ext>
            </a:extLst>
          </p:cNvPr>
          <p:cNvSpPr txBox="1"/>
          <p:nvPr/>
        </p:nvSpPr>
        <p:spPr>
          <a:xfrm>
            <a:off x="3289300" y="66747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강천섬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B56450FF-6462-1AD5-FC8E-094CE8FF013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xmlns="" id="{628F3B70-8B88-F3D7-6CB4-79F0DE342E3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B7D0551F-6F9F-2728-69D5-B67DA1FAC782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6134CA82-5584-B595-EF75-0CE29E296E3A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 err="1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여주시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xmlns="" id="{BC7FD72A-8E1E-EFDC-5F1D-D08B2CF2463A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3527308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71611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강천면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이호리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65-6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031-886-1119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숙박시설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펜션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&amp;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카라반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캠핑시설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(1-6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캠핑장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부대시설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세미나실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 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숯가마 찜질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실내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&amp;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실외 수영장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양궁장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식당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매점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sz="1100" dirty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217641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강변유원지길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45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031-880-3877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스파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&amp;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워터파크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호텔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&amp;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리조트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골프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sz="1100" dirty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 smtClean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온천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썬밸리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6110898" y="4215442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참숯마을  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87" y="1398825"/>
            <a:ext cx="507653" cy="507653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</a:t>
            </a:r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썬밸리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04" y="1761460"/>
            <a:ext cx="3099996" cy="2182375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1" y="4541311"/>
            <a:ext cx="3158159" cy="2120110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8166100" y="428457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참숯마을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87" y="4119473"/>
            <a:ext cx="530013" cy="507135"/>
          </a:xfrm>
          <a:prstGeom prst="rect">
            <a:avLst/>
          </a:prstGeom>
        </p:spPr>
      </p:pic>
      <p:sp>
        <p:nvSpPr>
          <p:cNvPr id="41" name="object 25">
            <a:extLst>
              <a:ext uri="{FF2B5EF4-FFF2-40B4-BE49-F238E27FC236}">
                <a16:creationId xmlns:a16="http://schemas.microsoft.com/office/drawing/2014/main" xmlns="" id="{BC7FD72A-8E1E-EFDC-5F1D-D08B2CF2463A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B7D0551F-6F9F-2728-69D5-B67DA1FAC782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xmlns="" id="{6134CA82-5584-B595-EF75-0CE29E296E3A}"/>
              </a:ext>
            </a:extLst>
          </p:cNvPr>
          <p:cNvSpPr txBox="1"/>
          <p:nvPr/>
        </p:nvSpPr>
        <p:spPr>
          <a:xfrm>
            <a:off x="8389698" y="538832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 err="1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여주시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0620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386918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흥</a:t>
            </a:r>
            <a:r>
              <a:rPr lang="ko-KR" altLang="en-US" sz="1100" spc="-3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천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면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금대울로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en-US" altLang="ko-KR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204-10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010-5161-0480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딸기체험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딸기 아이스크림 만들기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딸기 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미니보틀케이크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만들기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     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에어바운스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모래놀이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대형 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방방장</a:t>
            </a:r>
            <a:endParaRPr sz="1100" dirty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386918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산북면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금품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177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0507-1359-1025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기차갤러리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앤티크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갤러리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장난감 자동차 갤러리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아트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&amp;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토이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갤러리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아날로그 스튜디오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err="1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트램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스튜디오 </a:t>
            </a:r>
            <a:r>
              <a:rPr lang="en-US" altLang="ko-KR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재봉틀 스튜디오</a:t>
            </a:r>
            <a:endParaRPr sz="1100" dirty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 smtClean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루덴시아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6110898" y="4215442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피크니코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 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87" y="1398825"/>
            <a:ext cx="507653" cy="507653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</a:t>
            </a:r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루덴시아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166100" y="428457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</a:t>
            </a:r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피크니코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39" y="1732838"/>
            <a:ext cx="3373461" cy="214875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76" y="4626608"/>
            <a:ext cx="3423223" cy="2152047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9" y="4086225"/>
            <a:ext cx="571345" cy="575426"/>
          </a:xfrm>
          <a:prstGeom prst="rect">
            <a:avLst/>
          </a:prstGeom>
        </p:spPr>
      </p:pic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BC7FD72A-8E1E-EFDC-5F1D-D08B2CF2463A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B7D0551F-6F9F-2728-69D5-B67DA1FAC782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xmlns="" id="{6134CA82-5584-B595-EF75-0CE29E296E3A}"/>
              </a:ext>
            </a:extLst>
          </p:cNvPr>
          <p:cNvSpPr txBox="1"/>
          <p:nvPr/>
        </p:nvSpPr>
        <p:spPr>
          <a:xfrm>
            <a:off x="8389698" y="538832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 err="1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여주시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0306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spcBef>
                <a:spcPts val="885"/>
              </a:spcBef>
            </a:pPr>
            <a:r>
              <a:rPr sz="110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386918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3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가남읍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금당</a:t>
            </a:r>
            <a:r>
              <a:rPr lang="en-US" altLang="ko-KR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5</a:t>
            </a:r>
            <a:r>
              <a:rPr lang="ko-KR" altLang="en-US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길 </a:t>
            </a:r>
            <a:r>
              <a:rPr lang="en-US" altLang="ko-KR" sz="1100" spc="-3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139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031-882-5868 / 010-3157-7840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spc="-2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은아카페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체험프로그램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낙농체험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피자만들기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치즈만들기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요거트푸딩만들기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밀크버터 이용한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쿠키만들기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소시지만들기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/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은아공방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217641"/>
          </a:xfrm>
          <a:prstGeom prst="rect">
            <a:avLst/>
          </a:prstGeom>
          <a:solidFill>
            <a:srgbClr val="FDEDEA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여주시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점동면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가남로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1126-1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010-3308-7646</a:t>
            </a:r>
            <a:endParaRPr sz="1100" dirty="0" smtClean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sz="1100" spc="15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동물 교감 체험 농장  </a:t>
            </a:r>
            <a:endParaRPr sz="1100" dirty="0">
              <a:solidFill>
                <a:prstClr val="black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 smtClean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주주팜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6" name="object 14"/>
          <p:cNvSpPr txBox="1"/>
          <p:nvPr/>
        </p:nvSpPr>
        <p:spPr>
          <a:xfrm>
            <a:off x="6110898" y="4215442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 </a:t>
            </a: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은아목장</a:t>
            </a: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 </a:t>
            </a: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</a:t>
            </a:r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주주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팜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166100" y="428457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여주 </a:t>
            </a:r>
            <a:r>
              <a:rPr lang="ko-KR" altLang="en-US" sz="700" dirty="0" err="1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은아목장</a:t>
            </a:r>
            <a:r>
              <a:rPr lang="ko-KR" altLang="en-US" sz="700" dirty="0" smtClean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solidFill>
                  <a:prstClr val="black"/>
                </a:solidFill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1379787"/>
            <a:ext cx="506042" cy="509709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30" y="1560417"/>
            <a:ext cx="3152270" cy="2383417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30" y="4284575"/>
            <a:ext cx="3152270" cy="2376846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312" y="4086225"/>
            <a:ext cx="549331" cy="557469"/>
          </a:xfrm>
          <a:prstGeom prst="rect">
            <a:avLst/>
          </a:prstGeom>
        </p:spPr>
      </p:pic>
      <p:sp>
        <p:nvSpPr>
          <p:cNvPr id="38" name="object 25">
            <a:extLst>
              <a:ext uri="{FF2B5EF4-FFF2-40B4-BE49-F238E27FC236}">
                <a16:creationId xmlns:a16="http://schemas.microsoft.com/office/drawing/2014/main" xmlns="" id="{6134CA82-5584-B595-EF75-0CE29E296E3A}"/>
              </a:ext>
            </a:extLst>
          </p:cNvPr>
          <p:cNvSpPr txBox="1"/>
          <p:nvPr/>
        </p:nvSpPr>
        <p:spPr>
          <a:xfrm>
            <a:off x="8389698" y="538832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dirty="0" err="1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여주시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BC7FD72A-8E1E-EFDC-5F1D-D08B2CF2463A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B7D0551F-6F9F-2728-69D5-B67DA1FAC782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538162"/>
            <a:ext cx="15795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85775" y="509937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60797" y="420259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62679" y="4776814"/>
            <a:ext cx="4320540" cy="16716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시청광장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자이언트트리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물놀이시설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성호대로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141),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죽미공원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물놀이시설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세교동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620),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맑음터공원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물놀이시설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누읍동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115-1)</a:t>
            </a:r>
            <a:endParaRPr lang="ko-KR" altLang="en-US" sz="11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오산시청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회계과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031-8036-7253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시청광장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자이언트트리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놀이시설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죽미공원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물놀이시설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맑음터공원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물놀이시설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5" name="object 14"/>
          <p:cNvSpPr txBox="1"/>
          <p:nvPr/>
        </p:nvSpPr>
        <p:spPr>
          <a:xfrm>
            <a:off x="6095613" y="4210841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오산시 어린이 물놀이시설 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4242F73A-A1CF-C72B-76FC-71F60E583307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xmlns="" id="{38090D0D-34B0-FB5F-6566-CE9E66BC347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B081A61E-FF44-A008-47A4-A675103A3E4E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1" name="object 25">
            <a:extLst>
              <a:ext uri="{FF2B5EF4-FFF2-40B4-BE49-F238E27FC236}">
                <a16:creationId xmlns:a16="http://schemas.microsoft.com/office/drawing/2014/main" xmlns="" id="{8B3B1B57-88F7-1A3C-E6F9-00C0AA888A07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오산시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674863-A3F5-CC05-81D7-A85D2D064DAD}"/>
              </a:ext>
            </a:extLst>
          </p:cNvPr>
          <p:cNvSpPr txBox="1"/>
          <p:nvPr/>
        </p:nvSpPr>
        <p:spPr>
          <a:xfrm>
            <a:off x="2934927" y="3906470"/>
            <a:ext cx="221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오산아이드림센터</a:t>
            </a:r>
          </a:p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5A50130-D5F9-0580-5B02-29337B45B3DE}"/>
              </a:ext>
            </a:extLst>
          </p:cNvPr>
          <p:cNvSpPr txBox="1"/>
          <p:nvPr/>
        </p:nvSpPr>
        <p:spPr>
          <a:xfrm>
            <a:off x="2899463" y="6674793"/>
            <a:ext cx="2278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오산시청광장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자이언트트리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놀이시설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B66D9442-8274-7C0D-9056-AC39C07C8D78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7" y="4214411"/>
            <a:ext cx="4320540" cy="24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4214055C-5A67-A7C1-46EA-56DB89447B04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0" y="1490125"/>
            <a:ext cx="4292959" cy="241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9" name="object 14"/>
          <p:cNvSpPr txBox="1"/>
          <p:nvPr/>
        </p:nvSpPr>
        <p:spPr>
          <a:xfrm>
            <a:off x="6079637" y="1501877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오산아이드림센터 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42" name="object 24"/>
          <p:cNvSpPr txBox="1"/>
          <p:nvPr/>
        </p:nvSpPr>
        <p:spPr>
          <a:xfrm>
            <a:off x="5633782" y="2257425"/>
            <a:ext cx="4320540" cy="13869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오산시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양산로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410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</a:t>
            </a: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031-374-5540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롤링아트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롤링레스토랑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자전거안전교실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방송댄스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아이드림 극장 등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ko-KR" alt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AC305CB-7ECC-843D-2BEA-311BA60A0828}"/>
              </a:ext>
            </a:extLst>
          </p:cNvPr>
          <p:cNvSpPr/>
          <p:nvPr/>
        </p:nvSpPr>
        <p:spPr>
          <a:xfrm>
            <a:off x="8355854" y="1468214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오산아이드림센터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53857" y="1356330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8357" r="8499" b="9400"/>
          <a:stretch/>
        </p:blipFill>
        <p:spPr>
          <a:xfrm>
            <a:off x="9579680" y="1384063"/>
            <a:ext cx="384370" cy="3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19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73465" y="4771085"/>
            <a:ext cx="4320540" cy="18024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청학로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211</a:t>
            </a:r>
          </a:p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전화번호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031-378-1261</a:t>
            </a:r>
          </a:p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 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b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만원경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미로원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토피어리원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향토 예술의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나무원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수생식물원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단풍나무원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중부지역자생원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물방울 온실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기능성 식물원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수국원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습지생태 식물원</a:t>
            </a:r>
            <a:r>
              <a:rPr lang="en-US" altLang="ko-KR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무궁화원 등</a:t>
            </a:r>
          </a:p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endParaRPr lang="ko-KR" altLang="en-US" sz="1100" b="0" spc="-1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8422A-4B81-2DB3-25E5-E52D45DB3844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고인돌유아숲체험원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F5BFC4-E5DE-C18B-1BEC-BEF0DBA17879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물향기수목원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7191D77C-0309-609A-0855-F7C3C6C124E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77B7F0A0-90CE-543A-2DE8-84AC8613011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18F73493-59B9-F470-9682-EB2483288C31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3" name="object 25">
            <a:extLst>
              <a:ext uri="{FF2B5EF4-FFF2-40B4-BE49-F238E27FC236}">
                <a16:creationId xmlns:a16="http://schemas.microsoft.com/office/drawing/2014/main" xmlns="" id="{38BD5895-82E6-0FDC-D158-CBF34A4E7A2A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오산시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1ED5EFE5-7DDA-2D71-02F7-06F14D60EA17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3" y="4201357"/>
            <a:ext cx="4320000" cy="24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9868DEFD-A0D4-6031-D62B-1612C0E04F7B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38" name="object 14"/>
          <p:cNvSpPr txBox="1"/>
          <p:nvPr/>
        </p:nvSpPr>
        <p:spPr>
          <a:xfrm>
            <a:off x="6062399" y="4211251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오산시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물향기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수목원</a:t>
            </a:r>
          </a:p>
        </p:txBody>
      </p:sp>
      <p:sp>
        <p:nvSpPr>
          <p:cNvPr id="40" name="object 8"/>
          <p:cNvSpPr txBox="1"/>
          <p:nvPr/>
        </p:nvSpPr>
        <p:spPr>
          <a:xfrm>
            <a:off x="6074881" y="1493662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유아숲체험원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41" name="object 23"/>
          <p:cNvSpPr txBox="1"/>
          <p:nvPr/>
        </p:nvSpPr>
        <p:spPr>
          <a:xfrm>
            <a:off x="5636104" y="213422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sz="1100" b="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고인돌유아숲체험원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금암동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520),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밤톨이유아숲체험원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세교동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620),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문헌공원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유아숲체험원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오산시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내삼미동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879)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sz="1100" b="0" spc="-2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031-8036-6488</a:t>
            </a:r>
            <a:endParaRPr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br>
              <a:rPr 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고인돌유아숲체험원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밬톨이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유아숲체험원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문헌공원숲체험원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719" r="912" b="719"/>
          <a:stretch/>
        </p:blipFill>
        <p:spPr bwMode="auto">
          <a:xfrm>
            <a:off x="885373" y="1449115"/>
            <a:ext cx="4320540" cy="24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780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경기도 용인시 처인구 </a:t>
            </a:r>
            <a:r>
              <a:rPr lang="ko-KR" altLang="en-US" sz="1100" dirty="0" err="1">
                <a:solidFill>
                  <a:srgbClr val="000000"/>
                </a:solidFill>
                <a:latin typeface="Noto Sans CJK KR DemiLight"/>
                <a:ea typeface="Noto Sans CJK KR DemiLight"/>
              </a:rPr>
              <a:t>원삼면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 </a:t>
            </a:r>
            <a:r>
              <a:rPr lang="ko-KR" altLang="en-US" sz="1100" dirty="0" err="1">
                <a:solidFill>
                  <a:srgbClr val="000000"/>
                </a:solidFill>
                <a:latin typeface="Noto Sans CJK KR DemiLight"/>
                <a:ea typeface="Noto Sans CJK KR DemiLight"/>
              </a:rPr>
              <a:t>농촌파크로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80-1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031-324-4081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</a:t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도시민들에게 농촌의 추억과 향기를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아이들에게 농촌 체험을 선사하는 곳으로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테마화된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휴식 공간과 곤충전시관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농경문화전시관 등 체험공간이 구성되어 있다</a:t>
            </a:r>
            <a:endParaRPr lang="en-US" altLang="ko-KR" sz="1100" b="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endParaRPr lang="ko-KR" altLang="en-US" sz="1100" b="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경기도 용인시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처인구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포곡읍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에버랜드로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199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031-320-5000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계절별 다채롭게 펼쳐지는 축제와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어트랙션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동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·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식물 등 다양한 시설로 즐거운 휴식과 기쁨을 선사하는 테마파크이다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.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다양한 무대공연과 멀티미디어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불꽃쇼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등 초대형 엔터테인먼트 및 사파리월드와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로스트밸리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등 동물 생태 전시를 경험할 수 있다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용인농촌테마파크</a:t>
            </a:r>
            <a:endParaRPr lang="ko-KR" altLang="en-US" sz="1400" spc="-60" dirty="0">
              <a:solidFill>
                <a:srgbClr val="FFFFFF"/>
              </a:solidFill>
              <a:latin typeface="BC 카드 B"/>
              <a:ea typeface="BC 카드 B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 dirty="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용인 에버랜드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용인 에버랜드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용인농촌테마파크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용인시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용인 에버랜드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AF284F6-448D-A488-07FF-3FA7F63AA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73760" y="4208936"/>
            <a:ext cx="4320540" cy="2465858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84E4F5A-7A5B-692A-7933-24EF49DFEAFC}"/>
              </a:ext>
            </a:extLst>
          </p:cNvPr>
          <p:cNvPicPr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84201" y="1477975"/>
            <a:ext cx="4310099" cy="2465858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EB8687D-739E-5189-92D9-377FCBCF10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1" t="20694" r="20429" b="20483"/>
          <a:stretch/>
        </p:blipFill>
        <p:spPr>
          <a:xfrm>
            <a:off x="9540611" y="1484409"/>
            <a:ext cx="413027" cy="4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2239" y="652933"/>
            <a:ext cx="270573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 err="1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</a:p>
          <a:p>
            <a:pPr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41570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490053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5397" y="596584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1" y="2284740"/>
            <a:ext cx="182016" cy="18202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1" y="2284740"/>
            <a:ext cx="182016" cy="18202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1023045" y="1587300"/>
            <a:ext cx="136191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국민행복카드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8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6" name="object 16"/>
          <p:cNvSpPr txBox="1"/>
          <p:nvPr/>
        </p:nvSpPr>
        <p:spPr>
          <a:xfrm>
            <a:off x="1086839" y="2697288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1825" algn="ctr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국민행복카드란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?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1072572" y="4543425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및 유아학비 등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17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 국가복지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바우처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결제 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0" name="object 16"/>
          <p:cNvSpPr txBox="1"/>
          <p:nvPr/>
        </p:nvSpPr>
        <p:spPr>
          <a:xfrm>
            <a:off x="1109547" y="3062567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정부에서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지원하는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국가바우처를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장의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카드로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용할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있는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1" name="object 16"/>
          <p:cNvSpPr txBox="1"/>
          <p:nvPr/>
        </p:nvSpPr>
        <p:spPr>
          <a:xfrm>
            <a:off x="1062355" y="3445081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1825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42" name="object 16"/>
          <p:cNvSpPr txBox="1"/>
          <p:nvPr/>
        </p:nvSpPr>
        <p:spPr>
          <a:xfrm>
            <a:off x="1072572" y="3810359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국민</a:t>
            </a:r>
            <a:r>
              <a:rPr lang="ko-KR" altLang="en-US" sz="130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누구나</a:t>
            </a:r>
            <a:r>
              <a:rPr lang="ko-KR" altLang="en-US" sz="130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발급</a:t>
            </a:r>
            <a:r>
              <a:rPr lang="ko-KR" altLang="en-US" sz="130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가능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3" name="object 16"/>
          <p:cNvSpPr txBox="1"/>
          <p:nvPr/>
        </p:nvSpPr>
        <p:spPr>
          <a:xfrm>
            <a:off x="1044045" y="4940146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1825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231916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44" name="object 16"/>
          <p:cNvSpPr txBox="1"/>
          <p:nvPr/>
        </p:nvSpPr>
        <p:spPr>
          <a:xfrm>
            <a:off x="1054262" y="5270645"/>
            <a:ext cx="7179945" cy="52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카드사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(BC,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롯데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삼성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KB,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신한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홈페이지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</a:t>
            </a:r>
            <a:r>
              <a:rPr lang="ko-KR" altLang="en-US" sz="1300" spc="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94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</a:t>
            </a:r>
            <a:r>
              <a:rPr lang="ko-KR" altLang="en-US" sz="13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발급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해당되는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바우처</a:t>
            </a:r>
            <a:r>
              <a:rPr lang="ko-KR" altLang="en-US" sz="13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별도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lang="ko-KR" altLang="en-US" sz="13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5" name="object 16"/>
          <p:cNvSpPr txBox="1"/>
          <p:nvPr/>
        </p:nvSpPr>
        <p:spPr>
          <a:xfrm>
            <a:off x="1062355" y="5991225"/>
            <a:ext cx="717994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1825" algn="ctr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사회서비스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전자바우처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1566-3232 ※4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번선택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46" name="object 16"/>
          <p:cNvSpPr txBox="1"/>
          <p:nvPr/>
        </p:nvSpPr>
        <p:spPr>
          <a:xfrm>
            <a:off x="1059191" y="4192867"/>
            <a:ext cx="71799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1825" algn="ctr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9245A3DB-F4DF-5F82-2925-21FB2534758F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7BA3D122-2979-3EEE-8FBE-E11E2933B09B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4989284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350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/>
          <a:lstStyle/>
          <a:p>
            <a:pPr lvl="0">
              <a:defRPr/>
            </a:pPr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277699"/>
          </a:xfrm>
          <a:prstGeom prst="rect">
            <a:avLst/>
          </a:prstGeom>
        </p:spPr>
        <p:txBody>
          <a:bodyPr vert="horz" wrap="square" lIns="0" tIns="112395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885"/>
              </a:spcBef>
              <a:defRPr/>
            </a:pPr>
            <a:r>
              <a:rPr sz="1100" b="0" spc="-9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772025"/>
            <a:ext cx="4320540" cy="18562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lvl="0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경기도 용인시 </a:t>
            </a:r>
            <a:r>
              <a:rPr lang="ko-KR" altLang="en-US" sz="1100" dirty="0" err="1">
                <a:solidFill>
                  <a:srgbClr val="000000"/>
                </a:solidFill>
                <a:latin typeface="Noto Sans CJK KR DemiLight"/>
                <a:ea typeface="Noto Sans CJK KR DemiLight"/>
              </a:rPr>
              <a:t>기흥구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 </a:t>
            </a:r>
            <a:r>
              <a:rPr lang="ko-KR" altLang="en-US" sz="1100" dirty="0" err="1">
                <a:solidFill>
                  <a:srgbClr val="000000"/>
                </a:solidFill>
                <a:latin typeface="Noto Sans CJK KR DemiLight"/>
                <a:ea typeface="Noto Sans CJK KR DemiLight"/>
              </a:rPr>
              <a:t>민속촌로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90</a:t>
            </a:r>
            <a:r>
              <a:rPr lang="ko-KR" altLang="en-US" sz="1100" dirty="0">
                <a:solidFill>
                  <a:srgbClr val="000000"/>
                </a:solidFill>
                <a:latin typeface="Noto Sans CJK KR DemiLight"/>
                <a:ea typeface="Noto Sans CJK KR DemiLight"/>
              </a:rPr>
              <a:t> 한국민속촌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031-288-0000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</a:t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사라져가는 우리 조상의 슬기와 지혜가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스며있는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전통 생활 모습을 총체적으로 재현한 야외 민속 박물관이다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.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조상들의 생활 모습을 재현하고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 각종 생활기구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·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농경기구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·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공예품이 전시되어 있으며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민속놀이와 공예를 실연한다</a:t>
            </a:r>
            <a:endParaRPr lang="en-US" altLang="ko-KR" sz="1100" b="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endParaRPr lang="en-US" altLang="ko-KR" sz="1100" b="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28825"/>
            <a:ext cx="4320540" cy="18562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>
            <a:spAutoFit/>
          </a:bodyPr>
          <a:lstStyle/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경기도 용인시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기흥구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상갈로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6(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상갈동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)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: 031-270-8600</a:t>
            </a: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어린이들의 꿈과 호기심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상상력을 키우기 위하여 설립된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체험식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박물관이다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.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어린이들이 전시물과의 상호작용을 통해 스스로 배우고 알아가는 재미를 느낄 수 있도록 고안되어 상설전시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기획전시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틈새전시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,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박물관 속 미술관으로 구성되어 있다</a:t>
            </a:r>
            <a:endParaRPr lang="en-US" altLang="ko-KR" sz="110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  <a:p>
            <a:pPr marL="227329" lvl="0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  <a:defRPr/>
            </a:pPr>
            <a:endParaRPr lang="en-US" altLang="ko-KR" sz="1100" dirty="0">
              <a:solidFill>
                <a:srgbClr val="231916"/>
              </a:solidFill>
              <a:latin typeface="Noto Sans CJK KR DemiLight"/>
              <a:ea typeface="Noto Sans CJK KR DemiLight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6894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sz="1700" spc="-7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우리동</a:t>
            </a:r>
            <a:r>
              <a:rPr sz="170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네</a:t>
            </a:r>
            <a:r>
              <a:rPr lang="ko-KR" altLang="en-US" sz="1700" spc="-140">
                <a:solidFill>
                  <a:srgbClr val="EC706F"/>
                </a:solidFill>
                <a:latin typeface="BC 카드 B"/>
                <a:ea typeface="BC 카드 B"/>
                <a:cs typeface="BC 카드 L"/>
              </a:rPr>
              <a:t> 즐길거리</a:t>
            </a:r>
            <a:endParaRPr sz="1700">
              <a:latin typeface="BC 카드 B"/>
              <a:ea typeface="BC 카드 B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/>
            <a:lstStyle/>
            <a:p>
              <a:pPr lvl="0"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한국민속촌</a:t>
            </a: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149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lang="ko-KR" altLang="en-US" sz="1400" spc="-60">
                <a:solidFill>
                  <a:srgbClr val="FFFFFF"/>
                </a:solidFill>
                <a:latin typeface="BC 카드 B"/>
                <a:ea typeface="BC 카드 B"/>
                <a:cs typeface="BC 카드 B"/>
              </a:rPr>
              <a:t>경기도어린이박물관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9300" y="3931593"/>
            <a:ext cx="1755533" cy="21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경기도어린이박물관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3100" y="6674793"/>
            <a:ext cx="1831733" cy="21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사진</a:t>
            </a:r>
            <a:r>
              <a:rPr lang="en-US" altLang="ko-KR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: </a:t>
            </a:r>
            <a:r>
              <a:rPr lang="ko-KR" altLang="en-US" sz="900">
                <a:solidFill>
                  <a:schemeClr val="bg1">
                    <a:lumMod val="65000"/>
                  </a:schemeClr>
                </a:solidFill>
                <a:latin typeface="Noto Sans CJK KR DemiLight"/>
                <a:ea typeface="Noto Sans CJK KR DemiLight"/>
              </a:rPr>
              <a:t>한국민속촌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8279416" y="1495425"/>
            <a:ext cx="1241212" cy="40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경기도어린이박물관</a:t>
            </a:r>
            <a:endParaRPr lang="en-US" altLang="ko-KR" sz="700">
              <a:solidFill>
                <a:srgbClr val="FF5050"/>
              </a:solidFill>
              <a:latin typeface="Noto Sans CJK KR Medium"/>
              <a:ea typeface="Noto Sans CJK KR Medium"/>
            </a:endParaRPr>
          </a:p>
          <a:p>
            <a:pPr lvl="0" algn="r">
              <a:defRPr/>
            </a:pPr>
            <a:r>
              <a:rPr lang="en-US" altLang="ko-KR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 </a:t>
            </a: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</a:t>
            </a:r>
            <a:r>
              <a:rPr lang="en-US" altLang="ko-KR" sz="700">
                <a:latin typeface="Noto Sans CJK KR DemiLight"/>
                <a:ea typeface="Noto Sans CJK KR DemiLight"/>
              </a:rPr>
              <a:t/>
            </a:r>
            <a:br>
              <a:rPr lang="en-US" altLang="ko-KR" sz="700">
                <a:latin typeface="Noto Sans CJK KR DemiLight"/>
                <a:ea typeface="Noto Sans CJK KR DemiLight"/>
              </a:rPr>
            </a:br>
            <a:r>
              <a:rPr lang="ko-KR" altLang="en-US" sz="700">
                <a:latin typeface="Noto Sans CJK KR DemiLight"/>
                <a:ea typeface="Noto Sans CJK KR DemiLight"/>
              </a:rPr>
              <a:t>접속해보세요 </a:t>
            </a:r>
          </a:p>
        </p:txBody>
      </p:sp>
      <p:pic>
        <p:nvPicPr>
          <p:cNvPr id="50" name="그림 49"/>
          <p:cNvPicPr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84201" y="4200635"/>
            <a:ext cx="4310099" cy="2467028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52" name="그림 51"/>
          <p:cNvPicPr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73760" y="1454352"/>
            <a:ext cx="4337611" cy="2489481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6"/>
          <a:srcRect l="20567" t="19497" r="21334" b="20251"/>
          <a:stretch/>
        </p:blipFill>
        <p:spPr>
          <a:xfrm>
            <a:off x="9536138" y="1472037"/>
            <a:ext cx="404995" cy="431148"/>
          </a:xfrm>
          <a:prstGeom prst="rect">
            <a:avLst/>
          </a:prstGeom>
        </p:spPr>
      </p:pic>
      <p:sp>
        <p:nvSpPr>
          <p:cNvPr id="54" name="직사각형 53"/>
          <p:cNvSpPr/>
          <p:nvPr/>
        </p:nvSpPr>
        <p:spPr>
          <a:xfrm>
            <a:off x="9558884" y="4162425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8317672" y="4238625"/>
            <a:ext cx="1241212" cy="29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한국민속촌 </a:t>
            </a:r>
            <a:r>
              <a:rPr lang="en-US" altLang="ko-KR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 </a:t>
            </a:r>
            <a:r>
              <a:rPr lang="ko-KR" altLang="en-US" sz="700">
                <a:solidFill>
                  <a:srgbClr val="FF5050"/>
                </a:solidFill>
                <a:latin typeface="Noto Sans CJK KR Medium"/>
                <a:ea typeface="Noto Sans CJK KR Medium"/>
              </a:rPr>
              <a:t>홈페이지</a:t>
            </a:r>
            <a:r>
              <a:rPr lang="ko-KR" altLang="en-US" sz="700">
                <a:latin typeface="Noto Sans CJK KR DemiLight"/>
                <a:ea typeface="Noto Sans CJK KR DemiLight"/>
              </a:rPr>
              <a:t>에 </a:t>
            </a:r>
            <a:r>
              <a:rPr lang="en-US" altLang="ko-KR" sz="700">
                <a:latin typeface="Noto Sans CJK KR DemiLight"/>
                <a:ea typeface="Noto Sans CJK KR DemiLight"/>
              </a:rPr>
              <a:t/>
            </a:r>
            <a:br>
              <a:rPr lang="en-US" altLang="ko-KR" sz="700">
                <a:latin typeface="Noto Sans CJK KR DemiLight"/>
                <a:ea typeface="Noto Sans CJK KR DemiLight"/>
              </a:rPr>
            </a:br>
            <a:r>
              <a:rPr lang="ko-KR" altLang="en-US" sz="700">
                <a:latin typeface="Noto Sans CJK KR DemiLight"/>
                <a:ea typeface="Noto Sans CJK KR DemiLight"/>
              </a:rPr>
              <a:t>접속해보세요 </a:t>
            </a: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7"/>
          <a:srcRect l="20352" t="20467" r="20950" b="21007"/>
          <a:stretch/>
        </p:blipFill>
        <p:spPr>
          <a:xfrm>
            <a:off x="9570305" y="4184190"/>
            <a:ext cx="414451" cy="402365"/>
          </a:xfrm>
          <a:prstGeom prst="rect">
            <a:avLst/>
          </a:prstGeom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xmlns="" id="{95B02E99-F1E8-FF06-F7B7-B48D44B9EE7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xmlns="" id="{E63CD996-3A64-E72C-7283-045C10E938A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2975366B-7528-A26F-3ED5-581F535224D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9" name="object 25">
            <a:extLst>
              <a:ext uri="{FF2B5EF4-FFF2-40B4-BE49-F238E27FC236}">
                <a16:creationId xmlns:a16="http://schemas.microsoft.com/office/drawing/2014/main" xmlns="" id="{29ABB2CC-7BB0-65E9-FB3F-D03A00D103A7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용인시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2D09E23-6C46-7781-02DB-BA487BB0B1A8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731165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2046" y="540009"/>
            <a:ext cx="9684994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997" y="1479550"/>
            <a:ext cx="4320540" cy="5197475"/>
          </a:xfrm>
          <a:custGeom>
            <a:avLst/>
            <a:gdLst/>
            <a:ahLst/>
            <a:cxnLst/>
            <a:rect l="l" t="t" r="r" b="b"/>
            <a:pathLst>
              <a:path w="4320540" h="5197475">
                <a:moveTo>
                  <a:pt x="4319994" y="2897581"/>
                </a:moveTo>
                <a:lnTo>
                  <a:pt x="4313567" y="2849740"/>
                </a:lnTo>
                <a:lnTo>
                  <a:pt x="4295419" y="2806738"/>
                </a:lnTo>
                <a:lnTo>
                  <a:pt x="4267276" y="2770301"/>
                </a:lnTo>
                <a:lnTo>
                  <a:pt x="4230840" y="2742158"/>
                </a:lnTo>
                <a:lnTo>
                  <a:pt x="4187850" y="2724023"/>
                </a:lnTo>
                <a:lnTo>
                  <a:pt x="4139996" y="2717584"/>
                </a:lnTo>
                <a:lnTo>
                  <a:pt x="179997" y="2717584"/>
                </a:lnTo>
                <a:lnTo>
                  <a:pt x="132143" y="2724023"/>
                </a:lnTo>
                <a:lnTo>
                  <a:pt x="89141" y="2742158"/>
                </a:lnTo>
                <a:lnTo>
                  <a:pt x="52717" y="2770301"/>
                </a:lnTo>
                <a:lnTo>
                  <a:pt x="24574" y="2806738"/>
                </a:lnTo>
                <a:lnTo>
                  <a:pt x="6426" y="2849740"/>
                </a:lnTo>
                <a:lnTo>
                  <a:pt x="0" y="2897581"/>
                </a:lnTo>
                <a:lnTo>
                  <a:pt x="0" y="5017173"/>
                </a:lnTo>
                <a:lnTo>
                  <a:pt x="6426" y="5065026"/>
                </a:lnTo>
                <a:lnTo>
                  <a:pt x="24574" y="5108029"/>
                </a:lnTo>
                <a:lnTo>
                  <a:pt x="52717" y="5144452"/>
                </a:lnTo>
                <a:lnTo>
                  <a:pt x="89141" y="5172595"/>
                </a:lnTo>
                <a:lnTo>
                  <a:pt x="132143" y="5190744"/>
                </a:lnTo>
                <a:lnTo>
                  <a:pt x="179997" y="5197170"/>
                </a:lnTo>
                <a:lnTo>
                  <a:pt x="4139996" y="5197170"/>
                </a:lnTo>
                <a:lnTo>
                  <a:pt x="4187850" y="5190744"/>
                </a:lnTo>
                <a:lnTo>
                  <a:pt x="4230840" y="5172595"/>
                </a:lnTo>
                <a:lnTo>
                  <a:pt x="4267276" y="5144452"/>
                </a:lnTo>
                <a:lnTo>
                  <a:pt x="4295419" y="5108029"/>
                </a:lnTo>
                <a:lnTo>
                  <a:pt x="4313567" y="5065026"/>
                </a:lnTo>
                <a:lnTo>
                  <a:pt x="4319994" y="5017173"/>
                </a:lnTo>
                <a:lnTo>
                  <a:pt x="4319994" y="2897581"/>
                </a:lnTo>
                <a:close/>
              </a:path>
              <a:path w="4320540" h="5197475">
                <a:moveTo>
                  <a:pt x="4319994" y="179997"/>
                </a:moveTo>
                <a:lnTo>
                  <a:pt x="4313567" y="132156"/>
                </a:lnTo>
                <a:lnTo>
                  <a:pt x="4295419" y="89154"/>
                </a:lnTo>
                <a:lnTo>
                  <a:pt x="4267276" y="52717"/>
                </a:lnTo>
                <a:lnTo>
                  <a:pt x="4230840" y="24574"/>
                </a:lnTo>
                <a:lnTo>
                  <a:pt x="4187850" y="6438"/>
                </a:lnTo>
                <a:lnTo>
                  <a:pt x="4139996" y="0"/>
                </a:lnTo>
                <a:lnTo>
                  <a:pt x="179997" y="0"/>
                </a:lnTo>
                <a:lnTo>
                  <a:pt x="132143" y="6438"/>
                </a:lnTo>
                <a:lnTo>
                  <a:pt x="89141" y="24574"/>
                </a:lnTo>
                <a:lnTo>
                  <a:pt x="52717" y="52717"/>
                </a:lnTo>
                <a:lnTo>
                  <a:pt x="24574" y="89154"/>
                </a:lnTo>
                <a:lnTo>
                  <a:pt x="6426" y="132156"/>
                </a:lnTo>
                <a:lnTo>
                  <a:pt x="0" y="179997"/>
                </a:lnTo>
                <a:lnTo>
                  <a:pt x="0" y="2299589"/>
                </a:lnTo>
                <a:lnTo>
                  <a:pt x="6426" y="2347442"/>
                </a:lnTo>
                <a:lnTo>
                  <a:pt x="24574" y="2390444"/>
                </a:lnTo>
                <a:lnTo>
                  <a:pt x="52717" y="2426868"/>
                </a:lnTo>
                <a:lnTo>
                  <a:pt x="89141" y="2455011"/>
                </a:lnTo>
                <a:lnTo>
                  <a:pt x="132143" y="2473160"/>
                </a:lnTo>
                <a:lnTo>
                  <a:pt x="179997" y="2479586"/>
                </a:lnTo>
                <a:lnTo>
                  <a:pt x="4139996" y="2479586"/>
                </a:lnTo>
                <a:lnTo>
                  <a:pt x="4187850" y="2473160"/>
                </a:lnTo>
                <a:lnTo>
                  <a:pt x="4230840" y="2455011"/>
                </a:lnTo>
                <a:lnTo>
                  <a:pt x="4267276" y="2426868"/>
                </a:lnTo>
                <a:lnTo>
                  <a:pt x="4295419" y="2390444"/>
                </a:lnTo>
                <a:lnTo>
                  <a:pt x="4313567" y="2347442"/>
                </a:lnTo>
                <a:lnTo>
                  <a:pt x="4319994" y="2299589"/>
                </a:lnTo>
                <a:lnTo>
                  <a:pt x="4319994" y="179997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2005" y="4221647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2005" y="4185008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652004" y="1467421"/>
            <a:ext cx="2688591" cy="2955881"/>
            <a:chOff x="5652004" y="1467421"/>
            <a:chExt cx="2688591" cy="2955881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4" y="1467421"/>
              <a:ext cx="2688591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의왕시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왕송못동로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221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031-462-3001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수도권 최대의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왕송호수를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둘러싸고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4.3km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를 즐기는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의왕레일파크는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지루할 틈이 없는 다양한 볼거리와 이벤트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그리고 도심에서 느낄 수 있는 시원한 풍경을 제공하는 의왕시 나들이 장소입니다</a:t>
            </a:r>
            <a:endParaRPr lang="en-US" altLang="ko-KR" sz="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6023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의왕시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바라산로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84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의왕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바라산자연휴양림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031-8086-7482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주변의 울창한 숲과 다양한 자생식물 등 아름다운 자연경관 속에 조성된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바라산자연휴양림은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이용객들에게 편안하고 쾌적한 쉼터를 제공하고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자연학습체험과 산림의 소중함을 배우는 교육장입니다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바라산자연휴양림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의왕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레일바이크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의왕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레일바이크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의왕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바라산자연휴양림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E5ED78A-D547-B501-75CC-C7A6850E7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6" y="1479551"/>
            <a:ext cx="4304724" cy="246428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A393E8C1-B79C-1517-3426-8A05A8BD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281" y="1484409"/>
            <a:ext cx="421277" cy="42127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C95A3719-6061-4C10-4C33-4CD89340E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14" y="4200611"/>
            <a:ext cx="4320540" cy="24732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5A55C2EB-BAF0-BE72-88FF-FD39F7D37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856" y="4168559"/>
            <a:ext cx="420125" cy="42012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1E1BD40E-0E2E-D330-8060-3351DF4419DB}"/>
              </a:ext>
            </a:extLst>
          </p:cNvPr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4A0C886B-5F0C-7709-3D6E-51BC8FC868EB}"/>
              </a:ext>
            </a:extLst>
          </p:cNvPr>
          <p:cNvSpPr/>
          <p:nvPr/>
        </p:nvSpPr>
        <p:spPr>
          <a:xfrm>
            <a:off x="9536519" y="4155056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3F139D2-10F8-4FD3-5AB9-2D391F469E9A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바라산자연휴양림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4DB346-8071-132E-90C9-15AFFE02CD6C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의왕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레일바이크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xmlns="" id="{5647B94C-1E35-8781-B9A1-62AB51B4330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xmlns="" id="{249C14FD-489B-F245-A348-1E5ACABAD7C7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0FE7BDAD-D5D2-800C-5516-4B9460EB01BF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xmlns="" id="{6168F485-1847-DA73-8B62-42D0B136ED8D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의왕시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91286D28-5D3E-2D5C-DC76-04E6062533EE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59357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998" y="540009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45997" y="1479550"/>
            <a:ext cx="4320540" cy="5197475"/>
          </a:xfrm>
          <a:custGeom>
            <a:avLst/>
            <a:gdLst/>
            <a:ahLst/>
            <a:cxnLst/>
            <a:rect l="l" t="t" r="r" b="b"/>
            <a:pathLst>
              <a:path w="4320540" h="5197475">
                <a:moveTo>
                  <a:pt x="4319994" y="2897581"/>
                </a:moveTo>
                <a:lnTo>
                  <a:pt x="4313567" y="2849740"/>
                </a:lnTo>
                <a:lnTo>
                  <a:pt x="4295419" y="2806738"/>
                </a:lnTo>
                <a:lnTo>
                  <a:pt x="4267276" y="2770301"/>
                </a:lnTo>
                <a:lnTo>
                  <a:pt x="4230840" y="2742158"/>
                </a:lnTo>
                <a:lnTo>
                  <a:pt x="4187850" y="2724023"/>
                </a:lnTo>
                <a:lnTo>
                  <a:pt x="4139996" y="2717584"/>
                </a:lnTo>
                <a:lnTo>
                  <a:pt x="179997" y="2717584"/>
                </a:lnTo>
                <a:lnTo>
                  <a:pt x="132143" y="2724023"/>
                </a:lnTo>
                <a:lnTo>
                  <a:pt x="89141" y="2742158"/>
                </a:lnTo>
                <a:lnTo>
                  <a:pt x="52717" y="2770301"/>
                </a:lnTo>
                <a:lnTo>
                  <a:pt x="24574" y="2806738"/>
                </a:lnTo>
                <a:lnTo>
                  <a:pt x="6426" y="2849740"/>
                </a:lnTo>
                <a:lnTo>
                  <a:pt x="0" y="2897581"/>
                </a:lnTo>
                <a:lnTo>
                  <a:pt x="0" y="5017173"/>
                </a:lnTo>
                <a:lnTo>
                  <a:pt x="6426" y="5065026"/>
                </a:lnTo>
                <a:lnTo>
                  <a:pt x="24574" y="5108029"/>
                </a:lnTo>
                <a:lnTo>
                  <a:pt x="52717" y="5144452"/>
                </a:lnTo>
                <a:lnTo>
                  <a:pt x="89141" y="5172595"/>
                </a:lnTo>
                <a:lnTo>
                  <a:pt x="132143" y="5190744"/>
                </a:lnTo>
                <a:lnTo>
                  <a:pt x="179997" y="5197170"/>
                </a:lnTo>
                <a:lnTo>
                  <a:pt x="4139996" y="5197170"/>
                </a:lnTo>
                <a:lnTo>
                  <a:pt x="4187850" y="5190744"/>
                </a:lnTo>
                <a:lnTo>
                  <a:pt x="4230840" y="5172595"/>
                </a:lnTo>
                <a:lnTo>
                  <a:pt x="4267276" y="5144452"/>
                </a:lnTo>
                <a:lnTo>
                  <a:pt x="4295419" y="5108029"/>
                </a:lnTo>
                <a:lnTo>
                  <a:pt x="4313567" y="5065026"/>
                </a:lnTo>
                <a:lnTo>
                  <a:pt x="4319994" y="5017173"/>
                </a:lnTo>
                <a:lnTo>
                  <a:pt x="4319994" y="2897581"/>
                </a:lnTo>
                <a:close/>
              </a:path>
              <a:path w="4320540" h="5197475">
                <a:moveTo>
                  <a:pt x="4319994" y="179997"/>
                </a:moveTo>
                <a:lnTo>
                  <a:pt x="4313567" y="132156"/>
                </a:lnTo>
                <a:lnTo>
                  <a:pt x="4295419" y="89154"/>
                </a:lnTo>
                <a:lnTo>
                  <a:pt x="4267276" y="52717"/>
                </a:lnTo>
                <a:lnTo>
                  <a:pt x="4230840" y="24574"/>
                </a:lnTo>
                <a:lnTo>
                  <a:pt x="4187850" y="6438"/>
                </a:lnTo>
                <a:lnTo>
                  <a:pt x="4139996" y="0"/>
                </a:lnTo>
                <a:lnTo>
                  <a:pt x="179997" y="0"/>
                </a:lnTo>
                <a:lnTo>
                  <a:pt x="132143" y="6438"/>
                </a:lnTo>
                <a:lnTo>
                  <a:pt x="89141" y="24574"/>
                </a:lnTo>
                <a:lnTo>
                  <a:pt x="52717" y="52717"/>
                </a:lnTo>
                <a:lnTo>
                  <a:pt x="24574" y="89154"/>
                </a:lnTo>
                <a:lnTo>
                  <a:pt x="6426" y="132156"/>
                </a:lnTo>
                <a:lnTo>
                  <a:pt x="0" y="179997"/>
                </a:lnTo>
                <a:lnTo>
                  <a:pt x="0" y="2299589"/>
                </a:lnTo>
                <a:lnTo>
                  <a:pt x="6426" y="2347442"/>
                </a:lnTo>
                <a:lnTo>
                  <a:pt x="24574" y="2390444"/>
                </a:lnTo>
                <a:lnTo>
                  <a:pt x="52717" y="2426868"/>
                </a:lnTo>
                <a:lnTo>
                  <a:pt x="89141" y="2455011"/>
                </a:lnTo>
                <a:lnTo>
                  <a:pt x="132143" y="2473160"/>
                </a:lnTo>
                <a:lnTo>
                  <a:pt x="179997" y="2479586"/>
                </a:lnTo>
                <a:lnTo>
                  <a:pt x="4139996" y="2479586"/>
                </a:lnTo>
                <a:lnTo>
                  <a:pt x="4187850" y="2473160"/>
                </a:lnTo>
                <a:lnTo>
                  <a:pt x="4230840" y="2455011"/>
                </a:lnTo>
                <a:lnTo>
                  <a:pt x="4267276" y="2426868"/>
                </a:lnTo>
                <a:lnTo>
                  <a:pt x="4295419" y="2390444"/>
                </a:lnTo>
                <a:lnTo>
                  <a:pt x="4313567" y="2347442"/>
                </a:lnTo>
                <a:lnTo>
                  <a:pt x="4319994" y="2299589"/>
                </a:lnTo>
                <a:lnTo>
                  <a:pt x="4319994" y="179997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2005" y="4221647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2005" y="4185008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652004" y="1467421"/>
            <a:ext cx="2688591" cy="2955881"/>
            <a:chOff x="5652004" y="1467421"/>
            <a:chExt cx="2688591" cy="2955881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4" y="1467421"/>
              <a:ext cx="2688591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4" y="4815357"/>
            <a:ext cx="4419105" cy="17023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의왕시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포일동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36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031-345-3833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공원 내 숲길을 맨발로 오를 수 있는 황톳길로 원적외선과 음이온을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방출해 신체 기능을 활성화하는 데 효과적인 의왕의 명소입니다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.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황톳길의 시작점에는 발을 씻을 수 있는 세족장과 신발장이 마련되어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있고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중간 지점에는 쉬어 갈 수 있는 휴게 데크를 만날 수 있습니다</a:t>
            </a: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ko-KR" altLang="en-US" sz="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023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의왕시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안양판교로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82 3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층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031-345-3994~5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포일어울림도서관은 그림책 특성화 도서관으로서 부모와 아이들이 소통하고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아름다운 그림으로 힐링 하는 문화공간이자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시민들의 다양한 독서수요를 충족시키는 공간입니다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ko-KR" altLang="en-US" sz="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포일어울림도서관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포일숲속공원 황톳길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영상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으로 만나보세요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포일숲속공원 황톳길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dirty="0" err="1">
                <a:solidFill>
                  <a:schemeClr val="bg1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포일어울림도서관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21FC445-F063-AA6A-C68A-57557A50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6" y="1466482"/>
            <a:ext cx="4304724" cy="248948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B9E8F950-E3B9-5415-7D27-E88B5A2A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236" y="1474362"/>
            <a:ext cx="417746" cy="42968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C8AAAE98-C1B0-C7AF-5268-F5C95FE07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6817"/>
          <a:stretch/>
        </p:blipFill>
        <p:spPr>
          <a:xfrm>
            <a:off x="873760" y="4200612"/>
            <a:ext cx="4320540" cy="24732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D2A4DFAC-A61B-C236-740E-7440B26C117F}"/>
              </a:ext>
            </a:extLst>
          </p:cNvPr>
          <p:cNvSpPr/>
          <p:nvPr/>
        </p:nvSpPr>
        <p:spPr>
          <a:xfrm>
            <a:off x="9536519" y="1467421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7A374B3-8C26-19EA-0649-327F024FDA33}"/>
              </a:ext>
            </a:extLst>
          </p:cNvPr>
          <p:cNvSpPr/>
          <p:nvPr/>
        </p:nvSpPr>
        <p:spPr>
          <a:xfrm>
            <a:off x="9536519" y="4155056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59D332-A9F0-C965-2A85-D40939727E23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포일어울림도서관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174FE4-647E-014B-B00B-3DA050D319A2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포일숲속공원 황톳길</a:t>
            </a: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xmlns="" id="{2A62B746-851F-F88E-DD41-10C5CBB6943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xmlns="" id="{23AE984C-F7FE-B759-08C1-DAE1830B5AE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BC904E24-F9C8-DF31-3B76-DF24CFD46D05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xmlns="" id="{AB23081D-3CF3-98F4-3BFE-C0F2C1EB2D1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의왕시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C7045FA5-5BEC-E961-EE28-64E2B6ECCD10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1832C653-BF5A-3D68-B78F-D5B5B9AF4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20493" r="20934" b="20974"/>
          <a:stretch/>
        </p:blipFill>
        <p:spPr>
          <a:xfrm>
            <a:off x="9553375" y="4165176"/>
            <a:ext cx="403269" cy="4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487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4" y="4772025"/>
            <a:ext cx="4537408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이천시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경충대로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2709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185 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031-637-0032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 화단을 위해 평생 헌신하신 월전 선생을 기리는 기념관 성격의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미술관 건립이 필요하다는 미술계의 열망에 부응하여 문화계 저명인사들로 발기인 및 재단 임원을 선임하여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1989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장우성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미술문화재단이 설립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재단법인 월전미술문화재단과 유족으로부터 월전선생님의 유작과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월전미술관 소장품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1532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점을 기증받아 이천 시립 월전 미술관으로 개관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51995" y="2028825"/>
            <a:ext cx="4320540" cy="17793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이천시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경충대로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2709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128</a:t>
            </a:r>
            <a:endParaRPr lang="ko-KR" altLang="en-US" sz="11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호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설봉 종합관광안내소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031-634-6770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 동남부의 아트수도를 목표로 건설된 이천아트홀은 이천시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부악로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시청 옆 부지에 부지면적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67.292m2.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연면적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11,843m2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 지하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층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지상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층 규모로 대공연장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1200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석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소공연장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451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석의 관람석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미술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도자기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사진 등 다양한 작품을 전시할 수 있는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660m2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 전시관 시설이 있습니다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이천 시립 월전미술관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이천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아트홀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이천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아트홀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이천 시립 월전미술관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이천시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3B2C4BF-E9FD-40D2-B9D0-C1F985D4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59" y="1475722"/>
            <a:ext cx="4320540" cy="2478010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53F1135-DF25-C6B4-84DD-A851DF281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58" y="4198381"/>
            <a:ext cx="4341277" cy="247641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25354559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729903"/>
            <a:ext cx="4320540" cy="179472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ko-KR" altLang="en-US" sz="11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이천시 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신둔면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도자예술로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62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123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ko-KR" altLang="en-US" sz="11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100" dirty="0"/>
              <a:t> </a:t>
            </a:r>
            <a:r>
              <a:rPr lang="en-US" altLang="ko-KR" sz="1100" dirty="0"/>
              <a:t/>
            </a:r>
            <a:br>
              <a:rPr lang="en-US" altLang="ko-KR" sz="1100" dirty="0"/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쾌적하고 효율적인 공간에서 예술가들의 활발한 창작활동을 지원하기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위하여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2008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년도에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12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만 평의 부지를 조성하여 만들어진 이천 도자예술마을로 도자기를 중심으로 회화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규방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목공예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한지공예 등 다양한 공방들이 입주해 있습니다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.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또한 도자공방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전통가마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가구공방 등의 제작 및 판매시설을 갖추었고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다양한 문화지원시설을 운영하고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있을뿐만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아니라 인테리어 소품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욕실용품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유리공예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가죽공예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섬유공예 등 </a:t>
            </a:r>
            <a: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다양한 분야의 수공예 공방을 통해 다양한 볼거리와 </a:t>
            </a:r>
            <a:r>
              <a:rPr lang="ko-KR" altLang="en-US" sz="11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즐길거리</a:t>
            </a:r>
            <a:r>
              <a:rPr lang="ko-KR" altLang="en-US" sz="11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제공</a:t>
            </a:r>
            <a:endParaRPr lang="ko-KR" altLang="en-US" sz="11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7408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이천시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부발읍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무촌로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130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031-645-3657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장위공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서희선생의 숭고한 애국정신과 외교적 리더십을 깊이 새기며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미래의 주역인 청소년들에게 역사 체험과 미래상 제시의 공간으로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전시관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영상관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추모관으로 구성한 복합문화의 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ko-KR" altLang="en-US" sz="11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이천 도자 예술마을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(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예스파크</a:t>
            </a: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)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서희 테마파크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서희 테마파크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이천 도자 예술마을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이천시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BF9C8890-050F-1CE1-2269-E7B2FBF23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1492455"/>
            <a:ext cx="4320540" cy="2461275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C8373B41-330D-9F29-6895-B629BFD38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2" r="14091" b="13002"/>
          <a:stretch/>
        </p:blipFill>
        <p:spPr>
          <a:xfrm>
            <a:off x="873761" y="4201551"/>
            <a:ext cx="4320540" cy="2492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10949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895096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8947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평택시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팽성읍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노와길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36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031-617-8700</a:t>
            </a:r>
          </a:p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놀이중심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해아뜰체험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(1, 2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학기 운영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방학 중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해아뜰체험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하반기 운영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토요일 가족체험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(4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~7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 9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~12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행복한 동행체험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8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28825"/>
            <a:ext cx="4320540" cy="18178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평택시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오성면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청오로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33-34</a:t>
            </a:r>
          </a:p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031-8024-4566~7</a:t>
            </a:r>
          </a:p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운영시간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하절기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(3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~10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/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동절기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(11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~2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어울마당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로컬푸드종합센터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평택생명농업센터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자연테마식물원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농업전시관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관상조류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다람쥐터널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생태학습장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내음달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바람원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허브정원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시민텃밭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어린이놀이터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모두마루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반려견과 함께하는 공간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꽃나들이 축제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체험프로그램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농업해설사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15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경기도교육청남부유아체험교육원</a:t>
            </a:r>
            <a:endParaRPr lang="ko-KR" altLang="en-US" sz="1400" spc="-15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평택시 농업생태원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2984500" y="3931593"/>
            <a:ext cx="206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평택시 농업생태원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2451100" y="6674793"/>
            <a:ext cx="2593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경기도교육청남부유아체험교육원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평택시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82EAEAC-0764-D10D-4FC3-E64FE600F5F1}"/>
              </a:ext>
            </a:extLst>
          </p:cNvPr>
          <p:cNvSpPr/>
          <p:nvPr/>
        </p:nvSpPr>
        <p:spPr>
          <a:xfrm>
            <a:off x="8279416" y="1568648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평택시 농업생태원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253218C-027F-2B24-CE76-AFE200B75427}"/>
              </a:ext>
            </a:extLst>
          </p:cNvPr>
          <p:cNvSpPr/>
          <p:nvPr/>
        </p:nvSpPr>
        <p:spPr>
          <a:xfrm>
            <a:off x="8280159" y="420412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경기도교육청남부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유아체험교육원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F720C2BE-E22A-7507-F4F6-D94B57D2443E}"/>
              </a:ext>
            </a:extLst>
          </p:cNvPr>
          <p:cNvSpPr/>
          <p:nvPr/>
        </p:nvSpPr>
        <p:spPr>
          <a:xfrm>
            <a:off x="870246" y="1469080"/>
            <a:ext cx="4324053" cy="2476413"/>
          </a:xfrm>
          <a:prstGeom prst="roundRect">
            <a:avLst>
              <a:gd name="adj" fmla="val 782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AC98FDF9-F04F-319D-336A-6F47F737A8CA}"/>
              </a:ext>
            </a:extLst>
          </p:cNvPr>
          <p:cNvSpPr/>
          <p:nvPr/>
        </p:nvSpPr>
        <p:spPr>
          <a:xfrm>
            <a:off x="870246" y="4203211"/>
            <a:ext cx="4324053" cy="2476413"/>
          </a:xfrm>
          <a:prstGeom prst="roundRect">
            <a:avLst>
              <a:gd name="adj" fmla="val 782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 cap="rnd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41DCC269-21DD-8F5F-11B4-CDCE01E71BC3}"/>
              </a:ext>
            </a:extLst>
          </p:cNvPr>
          <p:cNvSpPr/>
          <p:nvPr/>
        </p:nvSpPr>
        <p:spPr>
          <a:xfrm>
            <a:off x="9520257" y="1484409"/>
            <a:ext cx="436016" cy="42529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B8371F14-8FB2-7F19-BDF6-F0EAF99AF57D}"/>
              </a:ext>
            </a:extLst>
          </p:cNvPr>
          <p:cNvSpPr/>
          <p:nvPr/>
        </p:nvSpPr>
        <p:spPr>
          <a:xfrm>
            <a:off x="9521000" y="4173827"/>
            <a:ext cx="436016" cy="451654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4439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771995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/>
          <p:nvPr/>
        </p:nvSpPr>
        <p:spPr>
          <a:xfrm>
            <a:off x="6062399" y="4244232"/>
            <a:ext cx="0" cy="179070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511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005" y="1504062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005" y="1467421"/>
            <a:ext cx="2771995" cy="297180"/>
          </a:xfrm>
          <a:custGeom>
            <a:avLst/>
            <a:gdLst/>
            <a:ahLst/>
            <a:cxnLst/>
            <a:rect l="l" t="t" r="r" b="b"/>
            <a:pathLst>
              <a:path w="2688590" h="297180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687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평택시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현덕면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평택호길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147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031-8024-8683</a:t>
            </a:r>
          </a:p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한국근현대음악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도서관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종합자료실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독서공간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자료검색대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PC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코너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토리 사랑방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강좌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콘서트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체험학습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음악감상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영화상영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소리홀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한국근현대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음악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100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년의 기록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특별전시장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공연장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51995" y="2086231"/>
            <a:ext cx="4320540" cy="17254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 anchor="ctr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경기도 평택시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포승읍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진목길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031-647-8726</a:t>
            </a:r>
          </a:p>
          <a:p>
            <a:pPr marL="227329" indent="-104139">
              <a:lnSpc>
                <a:spcPct val="100000"/>
              </a:lnSpc>
              <a:spcBef>
                <a:spcPts val="60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23190">
              <a:lnSpc>
                <a:spcPct val="100000"/>
              </a:lnSpc>
              <a:spcBef>
                <a:spcPts val="600"/>
              </a:spcBef>
              <a:tabLst>
                <a:tab pos="227965" algn="l"/>
              </a:tabLst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엠엠아트센터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전시회 관람 및 교육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키즈아트센터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놀이방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책 읽기 좋은 날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그림교실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-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다이닝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카페 및 레스토랑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월요일 휴무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3190">
              <a:lnSpc>
                <a:spcPct val="100000"/>
              </a:lnSpc>
              <a:spcBef>
                <a:spcPts val="880"/>
              </a:spcBef>
              <a:tabLst>
                <a:tab pos="227965" algn="l"/>
              </a:tabLst>
            </a:pP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한국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근현대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음악관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mM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아트센터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BDD43-AA30-E3BF-8D6B-749EF458665D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mM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아트센터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DC52A2-5A72-1F5C-90E0-3DB0CFCEC84A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한국근현대음악관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홈페이지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평택시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479923F-06DD-6521-FD6D-B29AD0AEEA44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C4B7F26-26EF-C823-98A4-DAFB85BE2E8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6EC203D-149B-E003-7B17-F6DB6F01C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7" y="1480986"/>
            <a:ext cx="4338446" cy="24628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986D4A0-3105-4A3A-3451-A4E49CBB2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1134" r="2035" b="1134"/>
          <a:stretch/>
        </p:blipFill>
        <p:spPr>
          <a:xfrm>
            <a:off x="872242" y="4198577"/>
            <a:ext cx="4322058" cy="2462843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6016924E-CE64-F13D-8C34-97D99C91D1BE}"/>
              </a:ext>
            </a:extLst>
          </p:cNvPr>
          <p:cNvSpPr/>
          <p:nvPr/>
        </p:nvSpPr>
        <p:spPr>
          <a:xfrm>
            <a:off x="8318500" y="1505582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평택시육아종합지원센터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평택이와동네한바퀴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9D0CBD2B-18AB-71E8-B0CB-491EE969B7AD}"/>
              </a:ext>
            </a:extLst>
          </p:cNvPr>
          <p:cNvSpPr/>
          <p:nvPr/>
        </p:nvSpPr>
        <p:spPr>
          <a:xfrm>
            <a:off x="8318500" y="420412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평택시육아종합지원센터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평택이와동네한바퀴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</p:spTree>
    <p:extLst>
      <p:ext uri="{BB962C8B-B14F-4D97-AF65-F5344CB8AC3E}">
        <p14:creationId xmlns:p14="http://schemas.microsoft.com/office/powerpoint/2010/main" val="15287267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998" y="540009"/>
            <a:ext cx="9720580" cy="6480175"/>
            <a:chOff x="503998" y="540009"/>
            <a:chExt cx="9720580" cy="6480175"/>
          </a:xfrm>
        </p:grpSpPr>
        <p:sp>
          <p:nvSpPr>
            <p:cNvPr id="4" name="object 4"/>
            <p:cNvSpPr/>
            <p:nvPr/>
          </p:nvSpPr>
          <p:spPr>
            <a:xfrm>
              <a:off x="503998" y="540009"/>
              <a:ext cx="9720580" cy="6480175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49000" y="5056301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4815357"/>
            <a:ext cx="4320540" cy="159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lvl="0" indent="-104139">
              <a:spcBef>
                <a:spcPts val="1215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하남시 망월동 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788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번지 일원</a:t>
            </a:r>
            <a:endParaRPr lang="en-US" altLang="ko-KR" sz="1100" spc="-1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lvl="0" indent="-104139">
              <a:spcBef>
                <a:spcPts val="1215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전화번호 </a:t>
            </a:r>
            <a:r>
              <a:rPr lang="en-US" altLang="ko-KR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공원녹지과 공원운영팀 ☎ 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031-790-5860</a:t>
            </a:r>
            <a:b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</a:t>
            </a:r>
            <a:r>
              <a:rPr lang="ko-KR" altLang="en-US" sz="1100" spc="-1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유아숲체험원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사무실 ☎ 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070-4114-350</a:t>
            </a:r>
            <a:endParaRPr lang="en-US" altLang="ko-KR" sz="1100" spc="-2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lvl="0" indent="-104139">
              <a:spcBef>
                <a:spcPts val="1215"/>
              </a:spcBef>
              <a:buChar char="·"/>
              <a:tabLst>
                <a:tab pos="227965" algn="l"/>
              </a:tabLst>
              <a:defRPr/>
            </a:pP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</a:t>
            </a:r>
            <a:r>
              <a:rPr lang="en-US" altLang="ko-KR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: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유아의 창의적 사고 배양 및 정서 함양을 위한 </a:t>
            </a: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맞춤형 산림교육 서비스 제공</a:t>
            </a:r>
            <a:endParaRPr lang="en-US" altLang="ko-KR" sz="1100" spc="-1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1995" y="2097773"/>
            <a:ext cx="4320540" cy="14792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spc="-1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위치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하남시 미사대로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710,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환경기초시설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자원순환과 자원시설팀 ☎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031-790-6255</a:t>
            </a:r>
          </a:p>
          <a:p>
            <a:pPr marL="227329" indent="-104139">
              <a:lnSpc>
                <a:spcPct val="100000"/>
              </a:lnSpc>
              <a:spcBef>
                <a:spcPts val="1215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시설안내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 물놀이장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운영기간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매년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말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~8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말 </a:t>
            </a:r>
            <a:b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 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 물놀이장 내 놀이시설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운영기간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연중무휴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2" name="직사각형 31"/>
          <p:cNvSpPr/>
          <p:nvPr/>
        </p:nvSpPr>
        <p:spPr>
          <a:xfrm>
            <a:off x="8295307" y="1581719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하남시유니온파크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8295307" y="4314825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하남시유아숲체험원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접속해보세요 </a:t>
            </a:r>
          </a:p>
        </p:txBody>
      </p:sp>
      <p:sp>
        <p:nvSpPr>
          <p:cNvPr id="34" name="object 8"/>
          <p:cNvSpPr txBox="1"/>
          <p:nvPr/>
        </p:nvSpPr>
        <p:spPr>
          <a:xfrm>
            <a:off x="6110899" y="4217108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유아숲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체험원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object 14"/>
          <p:cNvSpPr txBox="1"/>
          <p:nvPr/>
        </p:nvSpPr>
        <p:spPr>
          <a:xfrm>
            <a:off x="6110899" y="1499525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하남시 유니온 파크</a:t>
            </a:r>
            <a:endParaRPr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987F9DD6-5618-4701-8200-1C242CFF2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9576" y="1467421"/>
            <a:ext cx="4304724" cy="2489970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61B43D38-DEEA-44FC-A79F-69F692EE0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89576" y="4210196"/>
            <a:ext cx="4304724" cy="2476412"/>
          </a:xfrm>
          <a:prstGeom prst="roundRect">
            <a:avLst>
              <a:gd name="adj" fmla="val 6952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E3338D02-A488-4489-8F65-6E46E9557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541692" y="1499083"/>
            <a:ext cx="407148" cy="408694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0796BC34-DA3E-4831-951B-02ED6EEAC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549134" y="4205198"/>
            <a:ext cx="399706" cy="434342"/>
          </a:xfrm>
          <a:prstGeom prst="rect">
            <a:avLst/>
          </a:prstGeom>
        </p:spPr>
      </p:pic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9CA87B31-C931-67DE-A4B5-88D85D8F9CD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9B2139F-0DC8-23EF-03AD-51FD8A57A3C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49F491F1-1D8E-E5A9-11E6-8114BC93DC85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41" name="object 25">
            <a:extLst>
              <a:ext uri="{FF2B5EF4-FFF2-40B4-BE49-F238E27FC236}">
                <a16:creationId xmlns:a16="http://schemas.microsoft.com/office/drawing/2014/main" xmlns="" id="{907222EB-C4C9-EBF3-FF1E-721CDE1527FC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하남시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xmlns="" id="{FE9512C1-8789-5F07-0F56-56193F58B8F7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BDBF3F0-2686-EC70-EDAD-491467FDF537}"/>
              </a:ext>
            </a:extLst>
          </p:cNvPr>
          <p:cNvSpPr txBox="1"/>
          <p:nvPr/>
        </p:nvSpPr>
        <p:spPr>
          <a:xfrm>
            <a:off x="3289300" y="3931593"/>
            <a:ext cx="1755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하남시 유니온 파크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7B93D4C-BE2A-5685-3E4F-85C243320B8E}"/>
              </a:ext>
            </a:extLst>
          </p:cNvPr>
          <p:cNvSpPr txBox="1"/>
          <p:nvPr/>
        </p:nvSpPr>
        <p:spPr>
          <a:xfrm>
            <a:off x="3213100" y="6674793"/>
            <a:ext cx="183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사진</a:t>
            </a:r>
            <a:r>
              <a:rPr lang="en-US" altLang="ko-KR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: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유아숲</a:t>
            </a:r>
            <a:r>
              <a:rPr lang="ko-KR" altLang="en-US" sz="900" dirty="0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900" dirty="0" err="1">
                <a:solidFill>
                  <a:schemeClr val="bg1">
                    <a:lumMod val="65000"/>
                  </a:schemeClr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체험원</a:t>
            </a:r>
            <a:endParaRPr lang="ko-KR" altLang="en-US" sz="900" dirty="0">
              <a:solidFill>
                <a:schemeClr val="bg1">
                  <a:lumMod val="65000"/>
                </a:schemeClr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C7F144D6-F785-5A64-24EB-B508D44349D6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8983E01C-3270-D2A4-8423-5511DF7019EA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5335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998" y="540009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화성시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xmlns="" id="{364661A7-D21D-F690-DCBD-7C08000A3B19}"/>
              </a:ext>
            </a:extLst>
          </p:cNvPr>
          <p:cNvGrpSpPr/>
          <p:nvPr/>
        </p:nvGrpSpPr>
        <p:grpSpPr>
          <a:xfrm>
            <a:off x="5648825" y="1467421"/>
            <a:ext cx="4336388" cy="5197645"/>
            <a:chOff x="5648825" y="1467421"/>
            <a:chExt cx="4336388" cy="5197645"/>
          </a:xfrm>
        </p:grpSpPr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xmlns="" id="{47919F70-1EB5-7233-0617-6E48BB24A000}"/>
                </a:ext>
              </a:extLst>
            </p:cNvPr>
            <p:cNvGrpSpPr/>
            <p:nvPr/>
          </p:nvGrpSpPr>
          <p:grpSpPr>
            <a:xfrm>
              <a:off x="5648825" y="1467421"/>
              <a:ext cx="4336388" cy="5197645"/>
              <a:chOff x="5648825" y="1467421"/>
              <a:chExt cx="4336388" cy="5197645"/>
            </a:xfrm>
          </p:grpSpPr>
          <p:grpSp>
            <p:nvGrpSpPr>
              <p:cNvPr id="10" name="object 10"/>
              <p:cNvGrpSpPr/>
              <p:nvPr/>
            </p:nvGrpSpPr>
            <p:grpSpPr>
              <a:xfrm>
                <a:off x="5652005" y="1467421"/>
                <a:ext cx="2895096" cy="2955881"/>
                <a:chOff x="5652005" y="1467421"/>
                <a:chExt cx="2895096" cy="2955881"/>
              </a:xfrm>
            </p:grpSpPr>
            <p:sp>
              <p:nvSpPr>
                <p:cNvPr id="11" name="object 11"/>
                <p:cNvSpPr/>
                <p:nvPr/>
              </p:nvSpPr>
              <p:spPr>
                <a:xfrm>
                  <a:off x="6062399" y="4244232"/>
                  <a:ext cx="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9070">
                      <a:moveTo>
                        <a:pt x="0" y="0"/>
                      </a:moveTo>
                      <a:lnTo>
                        <a:pt x="0" y="178511"/>
                      </a:lnTo>
                    </a:path>
                  </a:pathLst>
                </a:custGeom>
                <a:ln w="6350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" name="object 12"/>
                <p:cNvSpPr/>
                <p:nvPr/>
              </p:nvSpPr>
              <p:spPr>
                <a:xfrm>
                  <a:off x="5652005" y="1504062"/>
                  <a:ext cx="2688590" cy="29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90" h="297180">
                      <a:moveTo>
                        <a:pt x="2539517" y="0"/>
                      </a:moveTo>
                      <a:lnTo>
                        <a:pt x="148475" y="0"/>
                      </a:lnTo>
                      <a:lnTo>
                        <a:pt x="101544" y="7569"/>
                      </a:lnTo>
                      <a:lnTo>
                        <a:pt x="60786" y="28646"/>
                      </a:lnTo>
                      <a:lnTo>
                        <a:pt x="28646" y="60786"/>
                      </a:lnTo>
                      <a:lnTo>
                        <a:pt x="7569" y="101544"/>
                      </a:lnTo>
                      <a:lnTo>
                        <a:pt x="0" y="148475"/>
                      </a:lnTo>
                      <a:lnTo>
                        <a:pt x="7569" y="195407"/>
                      </a:lnTo>
                      <a:lnTo>
                        <a:pt x="28646" y="236169"/>
                      </a:lnTo>
                      <a:lnTo>
                        <a:pt x="60786" y="268313"/>
                      </a:lnTo>
                      <a:lnTo>
                        <a:pt x="101544" y="289393"/>
                      </a:lnTo>
                      <a:lnTo>
                        <a:pt x="148475" y="296964"/>
                      </a:lnTo>
                      <a:lnTo>
                        <a:pt x="2539517" y="296964"/>
                      </a:lnTo>
                      <a:lnTo>
                        <a:pt x="2586448" y="289393"/>
                      </a:lnTo>
                      <a:lnTo>
                        <a:pt x="2627206" y="268313"/>
                      </a:lnTo>
                      <a:lnTo>
                        <a:pt x="2659346" y="236169"/>
                      </a:lnTo>
                      <a:lnTo>
                        <a:pt x="2680424" y="195407"/>
                      </a:lnTo>
                      <a:lnTo>
                        <a:pt x="2687993" y="148475"/>
                      </a:lnTo>
                      <a:lnTo>
                        <a:pt x="2680424" y="101544"/>
                      </a:lnTo>
                      <a:lnTo>
                        <a:pt x="2659346" y="60786"/>
                      </a:lnTo>
                      <a:lnTo>
                        <a:pt x="2627206" y="28646"/>
                      </a:lnTo>
                      <a:lnTo>
                        <a:pt x="2586448" y="7569"/>
                      </a:lnTo>
                      <a:lnTo>
                        <a:pt x="2539517" y="0"/>
                      </a:lnTo>
                      <a:close/>
                    </a:path>
                  </a:pathLst>
                </a:custGeom>
                <a:solidFill>
                  <a:srgbClr val="DCDDD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5652005" y="1467421"/>
                  <a:ext cx="2895096" cy="29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90" h="297180">
                      <a:moveTo>
                        <a:pt x="2539517" y="0"/>
                      </a:moveTo>
                      <a:lnTo>
                        <a:pt x="148475" y="0"/>
                      </a:lnTo>
                      <a:lnTo>
                        <a:pt x="101544" y="7569"/>
                      </a:lnTo>
                      <a:lnTo>
                        <a:pt x="60786" y="28646"/>
                      </a:lnTo>
                      <a:lnTo>
                        <a:pt x="28646" y="60786"/>
                      </a:lnTo>
                      <a:lnTo>
                        <a:pt x="7569" y="101544"/>
                      </a:lnTo>
                      <a:lnTo>
                        <a:pt x="0" y="148475"/>
                      </a:lnTo>
                      <a:lnTo>
                        <a:pt x="7569" y="195407"/>
                      </a:lnTo>
                      <a:lnTo>
                        <a:pt x="28646" y="236169"/>
                      </a:lnTo>
                      <a:lnTo>
                        <a:pt x="60786" y="268313"/>
                      </a:lnTo>
                      <a:lnTo>
                        <a:pt x="101544" y="289393"/>
                      </a:lnTo>
                      <a:lnTo>
                        <a:pt x="148475" y="296964"/>
                      </a:lnTo>
                      <a:lnTo>
                        <a:pt x="2539517" y="296964"/>
                      </a:lnTo>
                      <a:lnTo>
                        <a:pt x="2586448" y="289393"/>
                      </a:lnTo>
                      <a:lnTo>
                        <a:pt x="2627206" y="268313"/>
                      </a:lnTo>
                      <a:lnTo>
                        <a:pt x="2659346" y="236169"/>
                      </a:lnTo>
                      <a:lnTo>
                        <a:pt x="2680424" y="195407"/>
                      </a:lnTo>
                      <a:lnTo>
                        <a:pt x="2687993" y="148475"/>
                      </a:lnTo>
                      <a:lnTo>
                        <a:pt x="2680424" y="101544"/>
                      </a:lnTo>
                      <a:lnTo>
                        <a:pt x="2659346" y="60786"/>
                      </a:lnTo>
                      <a:lnTo>
                        <a:pt x="2627206" y="28646"/>
                      </a:lnTo>
                      <a:lnTo>
                        <a:pt x="2586448" y="7569"/>
                      </a:lnTo>
                      <a:lnTo>
                        <a:pt x="2539517" y="0"/>
                      </a:lnTo>
                      <a:close/>
                    </a:path>
                  </a:pathLst>
                </a:custGeom>
                <a:solidFill>
                  <a:srgbClr val="EC706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6" name="object 16"/>
              <p:cNvSpPr txBox="1"/>
              <p:nvPr/>
            </p:nvSpPr>
            <p:spPr>
              <a:xfrm>
                <a:off x="5949000" y="5056301"/>
                <a:ext cx="701675" cy="399415"/>
              </a:xfrm>
              <a:prstGeom prst="rect">
                <a:avLst/>
              </a:prstGeom>
            </p:spPr>
            <p:txBody>
              <a:bodyPr vert="horz" wrap="square" lIns="0" tIns="11239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885"/>
                  </a:spcBef>
                </a:pPr>
                <a:r>
                  <a:rPr sz="1100" b="0" spc="-90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🕔</a:t>
                </a:r>
                <a:r>
                  <a:rPr sz="1100" b="0" spc="1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 </a:t>
                </a:r>
                <a:r>
                  <a:rPr sz="1100" b="0" spc="-2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곳</a:t>
                </a:r>
                <a:r>
                  <a:rPr sz="1100" b="0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에</a:t>
                </a:r>
                <a:r>
                  <a:rPr sz="1100" b="0" spc="1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 </a:t>
                </a:r>
                <a:r>
                  <a:rPr sz="1100" b="0" spc="-2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위데</a:t>
                </a:r>
                <a:endParaRPr sz="1100">
                  <a:latin typeface="Noto Sans CJK KR DemiLight"/>
                  <a:cs typeface="Noto Sans CJK KR DemiLight"/>
                </a:endParaRPr>
              </a:p>
            </p:txBody>
          </p:sp>
          <p:grpSp>
            <p:nvGrpSpPr>
              <p:cNvPr id="17" name="object 17"/>
              <p:cNvGrpSpPr/>
              <p:nvPr/>
            </p:nvGrpSpPr>
            <p:grpSpPr>
              <a:xfrm>
                <a:off x="5648825" y="1523471"/>
                <a:ext cx="4326890" cy="5141595"/>
                <a:chOff x="5648825" y="1523471"/>
                <a:chExt cx="4326890" cy="5141595"/>
              </a:xfrm>
            </p:grpSpPr>
            <p:sp>
              <p:nvSpPr>
                <p:cNvPr id="18" name="object 18"/>
                <p:cNvSpPr/>
                <p:nvPr/>
              </p:nvSpPr>
              <p:spPr>
                <a:xfrm>
                  <a:off x="6062399" y="1526646"/>
                  <a:ext cx="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9069">
                      <a:moveTo>
                        <a:pt x="0" y="0"/>
                      </a:moveTo>
                      <a:lnTo>
                        <a:pt x="0" y="178511"/>
                      </a:lnTo>
                    </a:path>
                  </a:pathLst>
                </a:custGeom>
                <a:ln w="6350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5652000" y="4695181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20"/>
                <p:cNvSpPr/>
                <p:nvPr/>
              </p:nvSpPr>
              <p:spPr>
                <a:xfrm>
                  <a:off x="5652000" y="1977598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21"/>
                <p:cNvSpPr/>
                <p:nvPr/>
              </p:nvSpPr>
              <p:spPr>
                <a:xfrm>
                  <a:off x="5652000" y="6661421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22"/>
                <p:cNvSpPr/>
                <p:nvPr/>
              </p:nvSpPr>
              <p:spPr>
                <a:xfrm>
                  <a:off x="5652000" y="3943835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3" name="object 23"/>
              <p:cNvSpPr txBox="1"/>
              <p:nvPr/>
            </p:nvSpPr>
            <p:spPr>
              <a:xfrm>
                <a:off x="5651995" y="4815357"/>
                <a:ext cx="4333218" cy="1517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154305" rIns="0" bIns="0" rtlCol="0">
                <a:spAutoFit/>
              </a:bodyPr>
              <a:lstStyle/>
              <a:p>
                <a:pPr marL="227329" indent="-104139">
                  <a:spcBef>
                    <a:spcPts val="880"/>
                  </a:spcBef>
                  <a:buFontTx/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위치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향남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(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경기도 화성시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향남읍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도이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2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길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113-36)</a:t>
                </a:r>
              </a:p>
              <a:p>
                <a:pPr marL="123190">
                  <a:spcBef>
                    <a:spcPts val="880"/>
                  </a:spcBef>
                  <a:tabLst>
                    <a:tab pos="227965" algn="l"/>
                  </a:tabLst>
                </a:pP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             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매송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(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경기도 화성시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매송면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어천리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164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번지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)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전화번호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: 031-8059-4763, 031-293-9923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시설안내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  </a:t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spc="-2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도심을 벗어나 가족과 행복한 추억을 만들 수 있는</a:t>
                </a:r>
                <a:r>
                  <a:rPr lang="en-US" altLang="ko-KR" sz="1100" spc="-2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/>
                </a:r>
                <a:br>
                  <a:rPr lang="en-US" altLang="ko-KR" sz="1100" spc="-2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spc="-2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자연친화적 캠핑장이다</a:t>
                </a:r>
                <a:endParaRPr lang="en-US" altLang="ko-KR" sz="1100" dirty="0">
                  <a:solidFill>
                    <a:srgbClr val="231916"/>
                  </a:solidFill>
                  <a:latin typeface="Noto Sans CJK KR DemiLight" pitchFamily="34" charset="-127"/>
                  <a:ea typeface="Noto Sans CJK KR DemiLight" pitchFamily="34" charset="-127"/>
                  <a:cs typeface="Noto Sans CJK KR DemiLight"/>
                </a:endParaRPr>
              </a:p>
            </p:txBody>
          </p:sp>
          <p:sp>
            <p:nvSpPr>
              <p:cNvPr id="24" name="object 24"/>
              <p:cNvSpPr txBox="1"/>
              <p:nvPr/>
            </p:nvSpPr>
            <p:spPr>
              <a:xfrm>
                <a:off x="5651995" y="2097773"/>
                <a:ext cx="4320540" cy="12330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154305" rIns="0" bIns="0" rtlCol="0">
                <a:spAutoFit/>
              </a:bodyPr>
              <a:lstStyle/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위치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경기도 화성시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팔탄면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3.1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만세로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777-17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전화번호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: 031-5189-6160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시설안내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  </a:t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한옥 형태의 유리 온실인 사계절관에서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/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계절별 꽃과 열매를 일년 내내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볼 수 있다</a:t>
                </a:r>
                <a:endParaRPr lang="en-US" altLang="ko-KR" sz="1100" dirty="0">
                  <a:solidFill>
                    <a:srgbClr val="231916"/>
                  </a:solidFill>
                  <a:latin typeface="Noto Sans CJK KR DemiLight" pitchFamily="34" charset="-127"/>
                  <a:ea typeface="Noto Sans CJK KR DemiLight" pitchFamily="34" charset="-127"/>
                  <a:cs typeface="Noto Sans CJK KR DemiLight"/>
                </a:endParaRPr>
              </a:p>
            </p:txBody>
          </p:sp>
          <p:sp>
            <p:nvSpPr>
              <p:cNvPr id="34" name="object 8"/>
              <p:cNvSpPr txBox="1"/>
              <p:nvPr/>
            </p:nvSpPr>
            <p:spPr>
              <a:xfrm>
                <a:off x="6110899" y="4217108"/>
                <a:ext cx="2229696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400" spc="-60" dirty="0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화성시 오토 </a:t>
                </a:r>
                <a:r>
                  <a:rPr lang="ko-KR" altLang="en-US" sz="1400" spc="-60" dirty="0" err="1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캠핑장</a:t>
                </a:r>
                <a:endParaRPr lang="ko-KR" altLang="en-US" sz="1400" dirty="0">
                  <a:latin typeface="BC 카드 B" pitchFamily="18" charset="-127"/>
                  <a:ea typeface="BC 카드 B" pitchFamily="18" charset="-127"/>
                  <a:cs typeface="BC 카드 B"/>
                </a:endParaRPr>
              </a:p>
            </p:txBody>
          </p:sp>
          <p:sp>
            <p:nvSpPr>
              <p:cNvPr id="35" name="object 14"/>
              <p:cNvSpPr txBox="1"/>
              <p:nvPr/>
            </p:nvSpPr>
            <p:spPr>
              <a:xfrm>
                <a:off x="6110899" y="1499525"/>
                <a:ext cx="3274401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400" spc="-60" dirty="0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화성시 </a:t>
                </a:r>
                <a:r>
                  <a:rPr lang="ko-KR" altLang="en-US" sz="1400" spc="-60" dirty="0" err="1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우리꽃</a:t>
                </a:r>
                <a:r>
                  <a:rPr lang="ko-KR" altLang="en-US" sz="1400" spc="-60" dirty="0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 식물원</a:t>
                </a:r>
                <a:endParaRPr lang="ko-KR" altLang="en-US" sz="1400" dirty="0">
                  <a:latin typeface="BC 카드 B" pitchFamily="18" charset="-127"/>
                  <a:ea typeface="BC 카드 B" pitchFamily="18" charset="-127"/>
                  <a:cs typeface="BC 카드 B"/>
                </a:endParaRPr>
              </a:p>
            </p:txBody>
          </p:sp>
        </p:grpSp>
      </p:grpSp>
      <p:sp>
        <p:nvSpPr>
          <p:cNvPr id="59" name="object 6">
            <a:extLst>
              <a:ext uri="{FF2B5EF4-FFF2-40B4-BE49-F238E27FC236}">
                <a16:creationId xmlns:a16="http://schemas.microsoft.com/office/drawing/2014/main" xmlns="" id="{270BD849-ADF7-1F92-7FF3-F79ECB665D0F}"/>
              </a:ext>
            </a:extLst>
          </p:cNvPr>
          <p:cNvSpPr/>
          <p:nvPr/>
        </p:nvSpPr>
        <p:spPr>
          <a:xfrm>
            <a:off x="860733" y="4224293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xmlns="" id="{0A4B210C-7C79-75AF-CD34-ABC44AFDA955}"/>
              </a:ext>
            </a:extLst>
          </p:cNvPr>
          <p:cNvSpPr/>
          <p:nvPr/>
        </p:nvSpPr>
        <p:spPr>
          <a:xfrm>
            <a:off x="860733" y="4187654"/>
            <a:ext cx="2885768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2" name="object 10">
            <a:extLst>
              <a:ext uri="{FF2B5EF4-FFF2-40B4-BE49-F238E27FC236}">
                <a16:creationId xmlns:a16="http://schemas.microsoft.com/office/drawing/2014/main" xmlns="" id="{F91545FF-A380-372E-FD2D-EB12B35C723A}"/>
              </a:ext>
            </a:extLst>
          </p:cNvPr>
          <p:cNvGrpSpPr/>
          <p:nvPr/>
        </p:nvGrpSpPr>
        <p:grpSpPr>
          <a:xfrm>
            <a:off x="860733" y="1470067"/>
            <a:ext cx="2885768" cy="2955881"/>
            <a:chOff x="5652005" y="1467421"/>
            <a:chExt cx="2885768" cy="2955881"/>
          </a:xfrm>
        </p:grpSpPr>
        <p:sp>
          <p:nvSpPr>
            <p:cNvPr id="74" name="object 11">
              <a:extLst>
                <a:ext uri="{FF2B5EF4-FFF2-40B4-BE49-F238E27FC236}">
                  <a16:creationId xmlns:a16="http://schemas.microsoft.com/office/drawing/2014/main" xmlns="" id="{C45DEBA6-292B-07BF-86E7-CD303609AD04}"/>
                </a:ext>
              </a:extLst>
            </p:cNvPr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2">
              <a:extLst>
                <a:ext uri="{FF2B5EF4-FFF2-40B4-BE49-F238E27FC236}">
                  <a16:creationId xmlns:a16="http://schemas.microsoft.com/office/drawing/2014/main" xmlns="" id="{3FA10BD9-1C8A-0133-AF91-56E681CF6AD3}"/>
                </a:ext>
              </a:extLst>
            </p:cNvPr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3">
              <a:extLst>
                <a:ext uri="{FF2B5EF4-FFF2-40B4-BE49-F238E27FC236}">
                  <a16:creationId xmlns:a16="http://schemas.microsoft.com/office/drawing/2014/main" xmlns="" id="{2E7AC5D4-36D2-B50C-8991-0A9C39327A8B}"/>
                </a:ext>
              </a:extLst>
            </p:cNvPr>
            <p:cNvSpPr/>
            <p:nvPr/>
          </p:nvSpPr>
          <p:spPr>
            <a:xfrm>
              <a:off x="5652005" y="1467421"/>
              <a:ext cx="2885768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16">
            <a:extLst>
              <a:ext uri="{FF2B5EF4-FFF2-40B4-BE49-F238E27FC236}">
                <a16:creationId xmlns:a16="http://schemas.microsoft.com/office/drawing/2014/main" xmlns="" id="{9B92C7FE-68A9-A46F-B975-FC73E307373D}"/>
              </a:ext>
            </a:extLst>
          </p:cNvPr>
          <p:cNvSpPr txBox="1"/>
          <p:nvPr/>
        </p:nvSpPr>
        <p:spPr>
          <a:xfrm>
            <a:off x="1157728" y="5058947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64" name="object 17">
            <a:extLst>
              <a:ext uri="{FF2B5EF4-FFF2-40B4-BE49-F238E27FC236}">
                <a16:creationId xmlns:a16="http://schemas.microsoft.com/office/drawing/2014/main" xmlns="" id="{148DB0F4-5D7E-C78F-71B0-4EFE7701791E}"/>
              </a:ext>
            </a:extLst>
          </p:cNvPr>
          <p:cNvGrpSpPr/>
          <p:nvPr/>
        </p:nvGrpSpPr>
        <p:grpSpPr>
          <a:xfrm>
            <a:off x="857553" y="1526117"/>
            <a:ext cx="4326890" cy="5141595"/>
            <a:chOff x="5648825" y="1523471"/>
            <a:chExt cx="4326890" cy="5141595"/>
          </a:xfrm>
        </p:grpSpPr>
        <p:sp>
          <p:nvSpPr>
            <p:cNvPr id="69" name="object 18">
              <a:extLst>
                <a:ext uri="{FF2B5EF4-FFF2-40B4-BE49-F238E27FC236}">
                  <a16:creationId xmlns:a16="http://schemas.microsoft.com/office/drawing/2014/main" xmlns="" id="{1E99B06B-6548-8F52-4C2F-B5972C3D5886}"/>
                </a:ext>
              </a:extLst>
            </p:cNvPr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9">
              <a:extLst>
                <a:ext uri="{FF2B5EF4-FFF2-40B4-BE49-F238E27FC236}">
                  <a16:creationId xmlns:a16="http://schemas.microsoft.com/office/drawing/2014/main" xmlns="" id="{345C0572-84FB-CD6E-0110-9809FFFD741A}"/>
                </a:ext>
              </a:extLst>
            </p:cNvPr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0">
              <a:extLst>
                <a:ext uri="{FF2B5EF4-FFF2-40B4-BE49-F238E27FC236}">
                  <a16:creationId xmlns:a16="http://schemas.microsoft.com/office/drawing/2014/main" xmlns="" id="{D493A273-7125-DE65-395D-9DF453552F4B}"/>
                </a:ext>
              </a:extLst>
            </p:cNvPr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1">
              <a:extLst>
                <a:ext uri="{FF2B5EF4-FFF2-40B4-BE49-F238E27FC236}">
                  <a16:creationId xmlns:a16="http://schemas.microsoft.com/office/drawing/2014/main" xmlns="" id="{8FBB0662-10EB-F28F-4967-B9DE49C99D15}"/>
                </a:ext>
              </a:extLst>
            </p:cNvPr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2">
              <a:extLst>
                <a:ext uri="{FF2B5EF4-FFF2-40B4-BE49-F238E27FC236}">
                  <a16:creationId xmlns:a16="http://schemas.microsoft.com/office/drawing/2014/main" xmlns="" id="{9EBFC2EB-3B4F-7DDF-0CB0-16150D2BCA62}"/>
                </a:ext>
              </a:extLst>
            </p:cNvPr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23">
            <a:extLst>
              <a:ext uri="{FF2B5EF4-FFF2-40B4-BE49-F238E27FC236}">
                <a16:creationId xmlns:a16="http://schemas.microsoft.com/office/drawing/2014/main" xmlns="" id="{F5FBA48E-7098-2009-D071-D0A7A0DF47AB}"/>
              </a:ext>
            </a:extLst>
          </p:cNvPr>
          <p:cNvSpPr txBox="1"/>
          <p:nvPr/>
        </p:nvSpPr>
        <p:spPr>
          <a:xfrm>
            <a:off x="860723" y="4818003"/>
            <a:ext cx="4320540" cy="1233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화성시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노작로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158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031-8003-6030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화성시의 생물 다양성을 재현하며 단순한 지식 전달이 아닌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 중심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생태 체험관이다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7" name="object 8">
            <a:extLst>
              <a:ext uri="{FF2B5EF4-FFF2-40B4-BE49-F238E27FC236}">
                <a16:creationId xmlns:a16="http://schemas.microsoft.com/office/drawing/2014/main" xmlns="" id="{5E070F7D-498F-6D12-CB3E-E46B1B4F1400}"/>
              </a:ext>
            </a:extLst>
          </p:cNvPr>
          <p:cNvSpPr txBox="1"/>
          <p:nvPr/>
        </p:nvSpPr>
        <p:spPr>
          <a:xfrm>
            <a:off x="1319627" y="4219754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반석산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에코스쿨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3E4AFFFF-D855-4E26-1505-0EB2747A479C}"/>
              </a:ext>
            </a:extLst>
          </p:cNvPr>
          <p:cNvSpPr txBox="1"/>
          <p:nvPr/>
        </p:nvSpPr>
        <p:spPr>
          <a:xfrm>
            <a:off x="1319627" y="1502171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제부도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A71C7A2F-B848-DE7F-9012-BA906C8AF46A}"/>
              </a:ext>
            </a:extLst>
          </p:cNvPr>
          <p:cNvSpPr/>
          <p:nvPr/>
        </p:nvSpPr>
        <p:spPr>
          <a:xfrm>
            <a:off x="3491533" y="421119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환경재단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6831F7AA-72D2-FB8E-5432-28775DE2AB42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</a:t>
            </a:r>
            <a:r>
              <a:rPr lang="ko-KR" altLang="en-US" sz="700" dirty="0" err="1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우리꽃</a:t>
            </a: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 식물원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515D7FBF-2551-9982-755F-4D0188CB7FDF}"/>
              </a:ext>
            </a:extLst>
          </p:cNvPr>
          <p:cNvSpPr/>
          <p:nvPr/>
        </p:nvSpPr>
        <p:spPr>
          <a:xfrm>
            <a:off x="8280159" y="421119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화성도시공사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xmlns="" id="{4E948690-0A12-4EBB-8534-A97A11A7DACB}"/>
              </a:ext>
            </a:extLst>
          </p:cNvPr>
          <p:cNvSpPr/>
          <p:nvPr/>
        </p:nvSpPr>
        <p:spPr>
          <a:xfrm>
            <a:off x="3491533" y="1505683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문화관광</a:t>
            </a:r>
            <a:endParaRPr lang="en-US" altLang="ko-KR" sz="700" dirty="0">
              <a:solidFill>
                <a:srgbClr val="FF5050"/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78" name="object 23">
            <a:extLst>
              <a:ext uri="{FF2B5EF4-FFF2-40B4-BE49-F238E27FC236}">
                <a16:creationId xmlns:a16="http://schemas.microsoft.com/office/drawing/2014/main" xmlns="" id="{BD1F1459-6855-4479-AD0F-0238E793CDDA}"/>
              </a:ext>
            </a:extLst>
          </p:cNvPr>
          <p:cNvSpPr txBox="1"/>
          <p:nvPr/>
        </p:nvSpPr>
        <p:spPr>
          <a:xfrm>
            <a:off x="870346" y="2094651"/>
            <a:ext cx="4320540" cy="14023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화성시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서신면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해안길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421-12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031-355-3924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서신면</a:t>
            </a: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앞 바다에 있는 작은 섬</a:t>
            </a:r>
            <a: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일명 </a:t>
            </a:r>
            <a: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‘</a:t>
            </a: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모세의 기적</a:t>
            </a:r>
            <a: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’</a:t>
            </a: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 볼 수 있는 신비의 섬 </a:t>
            </a:r>
            <a: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현재 디자인과 건축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예술 등이 어우러진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‘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 예술의 섬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’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으로 거듭났다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98C7143-1056-4F64-B263-2981BB923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9198" r="20141" b="19686"/>
          <a:stretch/>
        </p:blipFill>
        <p:spPr>
          <a:xfrm>
            <a:off x="4744106" y="1475852"/>
            <a:ext cx="424440" cy="440752"/>
          </a:xfrm>
          <a:prstGeom prst="rect">
            <a:avLst/>
          </a:prstGeom>
        </p:spPr>
      </p:pic>
      <p:pic>
        <p:nvPicPr>
          <p:cNvPr id="66" name="Picture 1">
            <a:extLst>
              <a:ext uri="{FF2B5EF4-FFF2-40B4-BE49-F238E27FC236}">
                <a16:creationId xmlns:a16="http://schemas.microsoft.com/office/drawing/2014/main" xmlns="" id="{4330EB92-9F29-4B8E-9EC3-730C048064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753" t="18759" r="19857" b="19682"/>
          <a:stretch>
            <a:fillRect/>
          </a:stretch>
        </p:blipFill>
        <p:spPr>
          <a:xfrm>
            <a:off x="9539451" y="1470093"/>
            <a:ext cx="417193" cy="4465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xmlns="" id="{EBCB50FA-9B9B-4A7D-A78F-E1861D53CA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86" t="18759" r="20668" b="21113"/>
          <a:stretch>
            <a:fillRect/>
          </a:stretch>
        </p:blipFill>
        <p:spPr>
          <a:xfrm>
            <a:off x="4749328" y="4182533"/>
            <a:ext cx="419218" cy="45165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xmlns="" id="{1534334D-4937-4E93-9EF5-4D320BCC4B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183" t="19499" r="21068" b="20844"/>
          <a:stretch>
            <a:fillRect/>
          </a:stretch>
        </p:blipFill>
        <p:spPr>
          <a:xfrm>
            <a:off x="9539451" y="4202324"/>
            <a:ext cx="417194" cy="4236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04E630EB-5170-8846-ACD6-E61EEC9A925E}"/>
              </a:ext>
            </a:extLst>
          </p:cNvPr>
          <p:cNvSpPr/>
          <p:nvPr/>
        </p:nvSpPr>
        <p:spPr>
          <a:xfrm>
            <a:off x="4732002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0F78401-7DB9-AAD1-3046-DDB6E55C2F76}"/>
              </a:ext>
            </a:extLst>
          </p:cNvPr>
          <p:cNvSpPr/>
          <p:nvPr/>
        </p:nvSpPr>
        <p:spPr>
          <a:xfrm>
            <a:off x="4732745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F9CE2408-6060-55B5-B26B-D134894F495E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E5F3DD3A-1F49-7805-4DEE-54DC095996D7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7442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998" y="540009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lang="ko-KR" altLang="en-US" sz="1700" spc="-140" dirty="0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lang="ko-KR" altLang="en-US" sz="1700" spc="-140" dirty="0" err="1">
                <a:solidFill>
                  <a:srgbClr val="EC706F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즐길거리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599" y="506167"/>
            <a:ext cx="9815830" cy="6565265"/>
            <a:chOff x="444599" y="506167"/>
            <a:chExt cx="9815830" cy="6565265"/>
          </a:xfrm>
        </p:grpSpPr>
        <p:sp>
          <p:nvSpPr>
            <p:cNvPr id="27" name="object 27"/>
            <p:cNvSpPr/>
            <p:nvPr/>
          </p:nvSpPr>
          <p:spPr>
            <a:xfrm>
              <a:off x="449044" y="5106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644" y="6767412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576" y="933138"/>
              <a:ext cx="284601" cy="288035"/>
            </a:xfrm>
            <a:prstGeom prst="rect">
              <a:avLst/>
            </a:prstGeom>
          </p:spPr>
        </p:pic>
      </p:grp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4C86B80E-EF8E-725D-A644-D3EB4F7AE55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xmlns="" id="{59779CDB-E871-5024-964A-C98E44BFD123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ln>
                <a:solidFill>
                  <a:srgbClr val="EC706F"/>
                </a:solidFill>
              </a:ln>
              <a:solidFill>
                <a:srgbClr val="EC706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F2CBF188-41FB-66EF-4315-6B6E35ECB84B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EC7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7D9A3763-A01D-ABEA-5FD5-D332894C903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EC706F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EC706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화성시</a:t>
            </a:r>
            <a:endParaRPr lang="ko-KR" altLang="en-US" sz="1000" dirty="0">
              <a:solidFill>
                <a:srgbClr val="EC706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xmlns="" id="{B9944EE0-FA67-058E-1844-33433EE201B2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EC706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 err="1">
                <a:solidFill>
                  <a:srgbClr val="EC706F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EC706F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xmlns="" id="{364661A7-D21D-F690-DCBD-7C08000A3B19}"/>
              </a:ext>
            </a:extLst>
          </p:cNvPr>
          <p:cNvGrpSpPr/>
          <p:nvPr/>
        </p:nvGrpSpPr>
        <p:grpSpPr>
          <a:xfrm>
            <a:off x="5648825" y="1467421"/>
            <a:ext cx="4326890" cy="5197645"/>
            <a:chOff x="5648825" y="1467421"/>
            <a:chExt cx="4326890" cy="5197645"/>
          </a:xfrm>
        </p:grpSpPr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895096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xmlns="" id="{47919F70-1EB5-7233-0617-6E48BB24A000}"/>
                </a:ext>
              </a:extLst>
            </p:cNvPr>
            <p:cNvGrpSpPr/>
            <p:nvPr/>
          </p:nvGrpSpPr>
          <p:grpSpPr>
            <a:xfrm>
              <a:off x="5648825" y="1467421"/>
              <a:ext cx="4326890" cy="5197645"/>
              <a:chOff x="5648825" y="1467421"/>
              <a:chExt cx="4326890" cy="5197645"/>
            </a:xfrm>
          </p:grpSpPr>
          <p:grpSp>
            <p:nvGrpSpPr>
              <p:cNvPr id="10" name="object 10"/>
              <p:cNvGrpSpPr/>
              <p:nvPr/>
            </p:nvGrpSpPr>
            <p:grpSpPr>
              <a:xfrm>
                <a:off x="5652005" y="1467421"/>
                <a:ext cx="2895096" cy="2955881"/>
                <a:chOff x="5652005" y="1467421"/>
                <a:chExt cx="2895096" cy="2955881"/>
              </a:xfrm>
            </p:grpSpPr>
            <p:sp>
              <p:nvSpPr>
                <p:cNvPr id="11" name="object 11"/>
                <p:cNvSpPr/>
                <p:nvPr/>
              </p:nvSpPr>
              <p:spPr>
                <a:xfrm>
                  <a:off x="6062399" y="4244232"/>
                  <a:ext cx="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9070">
                      <a:moveTo>
                        <a:pt x="0" y="0"/>
                      </a:moveTo>
                      <a:lnTo>
                        <a:pt x="0" y="178511"/>
                      </a:lnTo>
                    </a:path>
                  </a:pathLst>
                </a:custGeom>
                <a:ln w="6350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" name="object 12"/>
                <p:cNvSpPr/>
                <p:nvPr/>
              </p:nvSpPr>
              <p:spPr>
                <a:xfrm>
                  <a:off x="5652005" y="1504062"/>
                  <a:ext cx="2688590" cy="29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90" h="297180">
                      <a:moveTo>
                        <a:pt x="2539517" y="0"/>
                      </a:moveTo>
                      <a:lnTo>
                        <a:pt x="148475" y="0"/>
                      </a:lnTo>
                      <a:lnTo>
                        <a:pt x="101544" y="7569"/>
                      </a:lnTo>
                      <a:lnTo>
                        <a:pt x="60786" y="28646"/>
                      </a:lnTo>
                      <a:lnTo>
                        <a:pt x="28646" y="60786"/>
                      </a:lnTo>
                      <a:lnTo>
                        <a:pt x="7569" y="101544"/>
                      </a:lnTo>
                      <a:lnTo>
                        <a:pt x="0" y="148475"/>
                      </a:lnTo>
                      <a:lnTo>
                        <a:pt x="7569" y="195407"/>
                      </a:lnTo>
                      <a:lnTo>
                        <a:pt x="28646" y="236169"/>
                      </a:lnTo>
                      <a:lnTo>
                        <a:pt x="60786" y="268313"/>
                      </a:lnTo>
                      <a:lnTo>
                        <a:pt x="101544" y="289393"/>
                      </a:lnTo>
                      <a:lnTo>
                        <a:pt x="148475" y="296964"/>
                      </a:lnTo>
                      <a:lnTo>
                        <a:pt x="2539517" y="296964"/>
                      </a:lnTo>
                      <a:lnTo>
                        <a:pt x="2586448" y="289393"/>
                      </a:lnTo>
                      <a:lnTo>
                        <a:pt x="2627206" y="268313"/>
                      </a:lnTo>
                      <a:lnTo>
                        <a:pt x="2659346" y="236169"/>
                      </a:lnTo>
                      <a:lnTo>
                        <a:pt x="2680424" y="195407"/>
                      </a:lnTo>
                      <a:lnTo>
                        <a:pt x="2687993" y="148475"/>
                      </a:lnTo>
                      <a:lnTo>
                        <a:pt x="2680424" y="101544"/>
                      </a:lnTo>
                      <a:lnTo>
                        <a:pt x="2659346" y="60786"/>
                      </a:lnTo>
                      <a:lnTo>
                        <a:pt x="2627206" y="28646"/>
                      </a:lnTo>
                      <a:lnTo>
                        <a:pt x="2586448" y="7569"/>
                      </a:lnTo>
                      <a:lnTo>
                        <a:pt x="2539517" y="0"/>
                      </a:lnTo>
                      <a:close/>
                    </a:path>
                  </a:pathLst>
                </a:custGeom>
                <a:solidFill>
                  <a:srgbClr val="DCDDD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5652005" y="1467421"/>
                  <a:ext cx="2895096" cy="29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90" h="297180">
                      <a:moveTo>
                        <a:pt x="2539517" y="0"/>
                      </a:moveTo>
                      <a:lnTo>
                        <a:pt x="148475" y="0"/>
                      </a:lnTo>
                      <a:lnTo>
                        <a:pt x="101544" y="7569"/>
                      </a:lnTo>
                      <a:lnTo>
                        <a:pt x="60786" y="28646"/>
                      </a:lnTo>
                      <a:lnTo>
                        <a:pt x="28646" y="60786"/>
                      </a:lnTo>
                      <a:lnTo>
                        <a:pt x="7569" y="101544"/>
                      </a:lnTo>
                      <a:lnTo>
                        <a:pt x="0" y="148475"/>
                      </a:lnTo>
                      <a:lnTo>
                        <a:pt x="7569" y="195407"/>
                      </a:lnTo>
                      <a:lnTo>
                        <a:pt x="28646" y="236169"/>
                      </a:lnTo>
                      <a:lnTo>
                        <a:pt x="60786" y="268313"/>
                      </a:lnTo>
                      <a:lnTo>
                        <a:pt x="101544" y="289393"/>
                      </a:lnTo>
                      <a:lnTo>
                        <a:pt x="148475" y="296964"/>
                      </a:lnTo>
                      <a:lnTo>
                        <a:pt x="2539517" y="296964"/>
                      </a:lnTo>
                      <a:lnTo>
                        <a:pt x="2586448" y="289393"/>
                      </a:lnTo>
                      <a:lnTo>
                        <a:pt x="2627206" y="268313"/>
                      </a:lnTo>
                      <a:lnTo>
                        <a:pt x="2659346" y="236169"/>
                      </a:lnTo>
                      <a:lnTo>
                        <a:pt x="2680424" y="195407"/>
                      </a:lnTo>
                      <a:lnTo>
                        <a:pt x="2687993" y="148475"/>
                      </a:lnTo>
                      <a:lnTo>
                        <a:pt x="2680424" y="101544"/>
                      </a:lnTo>
                      <a:lnTo>
                        <a:pt x="2659346" y="60786"/>
                      </a:lnTo>
                      <a:lnTo>
                        <a:pt x="2627206" y="28646"/>
                      </a:lnTo>
                      <a:lnTo>
                        <a:pt x="2586448" y="7569"/>
                      </a:lnTo>
                      <a:lnTo>
                        <a:pt x="2539517" y="0"/>
                      </a:lnTo>
                      <a:close/>
                    </a:path>
                  </a:pathLst>
                </a:custGeom>
                <a:solidFill>
                  <a:srgbClr val="EC706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6" name="object 16"/>
              <p:cNvSpPr txBox="1"/>
              <p:nvPr/>
            </p:nvSpPr>
            <p:spPr>
              <a:xfrm>
                <a:off x="5949000" y="5056301"/>
                <a:ext cx="701675" cy="399415"/>
              </a:xfrm>
              <a:prstGeom prst="rect">
                <a:avLst/>
              </a:prstGeom>
            </p:spPr>
            <p:txBody>
              <a:bodyPr vert="horz" wrap="square" lIns="0" tIns="11239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885"/>
                  </a:spcBef>
                </a:pPr>
                <a:r>
                  <a:rPr sz="1100" b="0" spc="-90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🕔</a:t>
                </a:r>
                <a:r>
                  <a:rPr sz="1100" b="0" spc="1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 </a:t>
                </a:r>
                <a:r>
                  <a:rPr sz="1100" b="0" spc="-2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곳</a:t>
                </a:r>
                <a:r>
                  <a:rPr sz="1100" b="0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에</a:t>
                </a:r>
                <a:r>
                  <a:rPr sz="1100" b="0" spc="1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 </a:t>
                </a:r>
                <a:r>
                  <a:rPr sz="1100" b="0" spc="-25" dirty="0">
                    <a:solidFill>
                      <a:srgbClr val="231916"/>
                    </a:solidFill>
                    <a:latin typeface="Noto Sans CJK KR DemiLight"/>
                    <a:cs typeface="Noto Sans CJK KR DemiLight"/>
                  </a:rPr>
                  <a:t>위데</a:t>
                </a:r>
                <a:endParaRPr sz="1100">
                  <a:latin typeface="Noto Sans CJK KR DemiLight"/>
                  <a:cs typeface="Noto Sans CJK KR DemiLight"/>
                </a:endParaRPr>
              </a:p>
            </p:txBody>
          </p:sp>
          <p:grpSp>
            <p:nvGrpSpPr>
              <p:cNvPr id="17" name="object 17"/>
              <p:cNvGrpSpPr/>
              <p:nvPr/>
            </p:nvGrpSpPr>
            <p:grpSpPr>
              <a:xfrm>
                <a:off x="5648825" y="1523471"/>
                <a:ext cx="4326890" cy="5141595"/>
                <a:chOff x="5648825" y="1523471"/>
                <a:chExt cx="4326890" cy="5141595"/>
              </a:xfrm>
            </p:grpSpPr>
            <p:sp>
              <p:nvSpPr>
                <p:cNvPr id="18" name="object 18"/>
                <p:cNvSpPr/>
                <p:nvPr/>
              </p:nvSpPr>
              <p:spPr>
                <a:xfrm>
                  <a:off x="6062399" y="1526646"/>
                  <a:ext cx="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9069">
                      <a:moveTo>
                        <a:pt x="0" y="0"/>
                      </a:moveTo>
                      <a:lnTo>
                        <a:pt x="0" y="178511"/>
                      </a:lnTo>
                    </a:path>
                  </a:pathLst>
                </a:custGeom>
                <a:ln w="6350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5652000" y="4695181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20"/>
                <p:cNvSpPr/>
                <p:nvPr/>
              </p:nvSpPr>
              <p:spPr>
                <a:xfrm>
                  <a:off x="5652000" y="1977598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21"/>
                <p:cNvSpPr/>
                <p:nvPr/>
              </p:nvSpPr>
              <p:spPr>
                <a:xfrm>
                  <a:off x="5652000" y="6661421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22"/>
                <p:cNvSpPr/>
                <p:nvPr/>
              </p:nvSpPr>
              <p:spPr>
                <a:xfrm>
                  <a:off x="5652000" y="3943835"/>
                  <a:ext cx="432054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40">
                      <a:moveTo>
                        <a:pt x="0" y="0"/>
                      </a:moveTo>
                      <a:lnTo>
                        <a:pt x="4320006" y="0"/>
                      </a:lnTo>
                    </a:path>
                  </a:pathLst>
                </a:custGeom>
                <a:ln w="6350">
                  <a:solidFill>
                    <a:srgbClr val="EC706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3" name="object 23"/>
              <p:cNvSpPr txBox="1"/>
              <p:nvPr/>
            </p:nvSpPr>
            <p:spPr>
              <a:xfrm>
                <a:off x="5651995" y="4815357"/>
                <a:ext cx="4320540" cy="12330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154305" rIns="0" bIns="0" rtlCol="0">
                <a:spAutoFit/>
              </a:bodyPr>
              <a:lstStyle/>
              <a:p>
                <a:pPr marL="227329" indent="-104139">
                  <a:spcBef>
                    <a:spcPts val="880"/>
                  </a:spcBef>
                  <a:buFontTx/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위치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경기도 화성시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향남읍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제암고주로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34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전화번호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: 031-5189-1950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시설안내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 </a:t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화성지역의 격렬했던 독립운동을 널리 알리고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/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역사적 가치를 전하는 기념관이다</a:t>
                </a:r>
                <a:endParaRPr lang="en-US" altLang="ko-KR" sz="1100" dirty="0">
                  <a:solidFill>
                    <a:srgbClr val="231916"/>
                  </a:solidFill>
                  <a:latin typeface="Noto Sans CJK KR DemiLight" pitchFamily="34" charset="-127"/>
                  <a:ea typeface="Noto Sans CJK KR DemiLight" pitchFamily="34" charset="-127"/>
                  <a:cs typeface="Noto Sans CJK KR DemiLight"/>
                </a:endParaRPr>
              </a:p>
            </p:txBody>
          </p:sp>
          <p:sp>
            <p:nvSpPr>
              <p:cNvPr id="24" name="object 24"/>
              <p:cNvSpPr txBox="1"/>
              <p:nvPr/>
            </p:nvSpPr>
            <p:spPr>
              <a:xfrm>
                <a:off x="5651995" y="2097773"/>
                <a:ext cx="4320540" cy="12330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154305" rIns="0" bIns="0" rtlCol="0">
                <a:spAutoFit/>
              </a:bodyPr>
              <a:lstStyle/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위치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경기도 화성시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향남읍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ko-KR" altLang="en-US" sz="1100" dirty="0" err="1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행정동로</a:t>
                </a: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96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전화번호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: 031-5189-6376</a:t>
                </a:r>
              </a:p>
              <a:p>
                <a:pPr marL="227329" indent="-104139">
                  <a:lnSpc>
                    <a:spcPct val="100000"/>
                  </a:lnSpc>
                  <a:spcBef>
                    <a:spcPts val="880"/>
                  </a:spcBef>
                  <a:buChar char="·"/>
                  <a:tabLst>
                    <a:tab pos="227965" algn="l"/>
                  </a:tabLst>
                </a:pP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시설안내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 :  </a:t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화성시의 역사 자료실이며 어린이 체험실을 통해 </a:t>
                </a:r>
                <a: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/>
                </a:r>
                <a:br>
                  <a:rPr lang="en-US" altLang="ko-KR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</a:br>
                <a:r>
                  <a:rPr lang="ko-KR" altLang="en-US" sz="1100" dirty="0">
                    <a:solidFill>
                      <a:srgbClr val="231916"/>
                    </a:solidFill>
                    <a:latin typeface="Noto Sans CJK KR DemiLight" pitchFamily="34" charset="-127"/>
                    <a:ea typeface="Noto Sans CJK KR DemiLight" pitchFamily="34" charset="-127"/>
                    <a:cs typeface="Noto Sans CJK KR DemiLight"/>
                  </a:rPr>
                  <a:t>아이들이 자연스럽게 전통의 즐거움과 소중함을 느낄 수 있다</a:t>
                </a:r>
                <a:endParaRPr lang="en-US" altLang="ko-KR" sz="1100" dirty="0">
                  <a:solidFill>
                    <a:srgbClr val="231916"/>
                  </a:solidFill>
                  <a:latin typeface="Noto Sans CJK KR DemiLight" pitchFamily="34" charset="-127"/>
                  <a:ea typeface="Noto Sans CJK KR DemiLight" pitchFamily="34" charset="-127"/>
                  <a:cs typeface="Noto Sans CJK KR DemiLight"/>
                </a:endParaRPr>
              </a:p>
            </p:txBody>
          </p:sp>
          <p:sp>
            <p:nvSpPr>
              <p:cNvPr id="34" name="object 8"/>
              <p:cNvSpPr txBox="1"/>
              <p:nvPr/>
            </p:nvSpPr>
            <p:spPr>
              <a:xfrm>
                <a:off x="6110899" y="4217108"/>
                <a:ext cx="2229696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400" spc="-60" dirty="0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화성시독립운동기념관</a:t>
                </a:r>
                <a:endParaRPr lang="ko-KR" altLang="en-US" sz="1400" dirty="0">
                  <a:latin typeface="BC 카드 B" pitchFamily="18" charset="-127"/>
                  <a:ea typeface="BC 카드 B" pitchFamily="18" charset="-127"/>
                  <a:cs typeface="BC 카드 B"/>
                </a:endParaRPr>
              </a:p>
            </p:txBody>
          </p:sp>
          <p:sp>
            <p:nvSpPr>
              <p:cNvPr id="35" name="object 14"/>
              <p:cNvSpPr txBox="1"/>
              <p:nvPr/>
            </p:nvSpPr>
            <p:spPr>
              <a:xfrm>
                <a:off x="6110899" y="1499525"/>
                <a:ext cx="3274401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ko-KR" altLang="en-US" sz="1400" spc="-60" dirty="0">
                    <a:solidFill>
                      <a:srgbClr val="FFFFFF"/>
                    </a:solidFill>
                    <a:latin typeface="BC 카드 B" pitchFamily="18" charset="-127"/>
                    <a:ea typeface="BC 카드 B" pitchFamily="18" charset="-127"/>
                    <a:cs typeface="BC 카드 B"/>
                  </a:rPr>
                  <a:t>화성시역사박물관</a:t>
                </a:r>
                <a:endParaRPr lang="ko-KR" altLang="en-US" sz="1400" dirty="0">
                  <a:latin typeface="BC 카드 B" pitchFamily="18" charset="-127"/>
                  <a:ea typeface="BC 카드 B" pitchFamily="18" charset="-127"/>
                  <a:cs typeface="BC 카드 B"/>
                </a:endParaRPr>
              </a:p>
            </p:txBody>
          </p:sp>
        </p:grpSp>
      </p:grpSp>
      <p:sp>
        <p:nvSpPr>
          <p:cNvPr id="59" name="object 6">
            <a:extLst>
              <a:ext uri="{FF2B5EF4-FFF2-40B4-BE49-F238E27FC236}">
                <a16:creationId xmlns:a16="http://schemas.microsoft.com/office/drawing/2014/main" xmlns="" id="{270BD849-ADF7-1F92-7FF3-F79ECB665D0F}"/>
              </a:ext>
            </a:extLst>
          </p:cNvPr>
          <p:cNvSpPr/>
          <p:nvPr/>
        </p:nvSpPr>
        <p:spPr>
          <a:xfrm>
            <a:off x="860733" y="4224293"/>
            <a:ext cx="2688590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xmlns="" id="{0A4B210C-7C79-75AF-CD34-ABC44AFDA955}"/>
              </a:ext>
            </a:extLst>
          </p:cNvPr>
          <p:cNvSpPr/>
          <p:nvPr/>
        </p:nvSpPr>
        <p:spPr>
          <a:xfrm>
            <a:off x="860733" y="4187654"/>
            <a:ext cx="2885768" cy="297180"/>
          </a:xfrm>
          <a:custGeom>
            <a:avLst/>
            <a:gdLst/>
            <a:ahLst/>
            <a:cxnLst/>
            <a:rect l="l" t="t" r="r" b="b"/>
            <a:pathLst>
              <a:path w="2688590" h="297179">
                <a:moveTo>
                  <a:pt x="2539517" y="0"/>
                </a:moveTo>
                <a:lnTo>
                  <a:pt x="148475" y="0"/>
                </a:lnTo>
                <a:lnTo>
                  <a:pt x="101544" y="7569"/>
                </a:lnTo>
                <a:lnTo>
                  <a:pt x="60786" y="28646"/>
                </a:lnTo>
                <a:lnTo>
                  <a:pt x="28646" y="60786"/>
                </a:lnTo>
                <a:lnTo>
                  <a:pt x="7569" y="101544"/>
                </a:lnTo>
                <a:lnTo>
                  <a:pt x="0" y="148475"/>
                </a:lnTo>
                <a:lnTo>
                  <a:pt x="7569" y="195407"/>
                </a:lnTo>
                <a:lnTo>
                  <a:pt x="28646" y="236169"/>
                </a:lnTo>
                <a:lnTo>
                  <a:pt x="60786" y="268313"/>
                </a:lnTo>
                <a:lnTo>
                  <a:pt x="101544" y="289393"/>
                </a:lnTo>
                <a:lnTo>
                  <a:pt x="148475" y="296964"/>
                </a:lnTo>
                <a:lnTo>
                  <a:pt x="2539517" y="296964"/>
                </a:lnTo>
                <a:lnTo>
                  <a:pt x="2586448" y="289393"/>
                </a:lnTo>
                <a:lnTo>
                  <a:pt x="2627206" y="268313"/>
                </a:lnTo>
                <a:lnTo>
                  <a:pt x="2659346" y="236169"/>
                </a:lnTo>
                <a:lnTo>
                  <a:pt x="2680424" y="195407"/>
                </a:lnTo>
                <a:lnTo>
                  <a:pt x="2687993" y="148475"/>
                </a:lnTo>
                <a:lnTo>
                  <a:pt x="2680424" y="101544"/>
                </a:lnTo>
                <a:lnTo>
                  <a:pt x="2659346" y="60786"/>
                </a:lnTo>
                <a:lnTo>
                  <a:pt x="2627206" y="28646"/>
                </a:lnTo>
                <a:lnTo>
                  <a:pt x="2586448" y="7569"/>
                </a:lnTo>
                <a:lnTo>
                  <a:pt x="2539517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2" name="object 10">
            <a:extLst>
              <a:ext uri="{FF2B5EF4-FFF2-40B4-BE49-F238E27FC236}">
                <a16:creationId xmlns:a16="http://schemas.microsoft.com/office/drawing/2014/main" xmlns="" id="{F91545FF-A380-372E-FD2D-EB12B35C723A}"/>
              </a:ext>
            </a:extLst>
          </p:cNvPr>
          <p:cNvGrpSpPr/>
          <p:nvPr/>
        </p:nvGrpSpPr>
        <p:grpSpPr>
          <a:xfrm>
            <a:off x="860733" y="1470067"/>
            <a:ext cx="2885768" cy="2955881"/>
            <a:chOff x="5652005" y="1467421"/>
            <a:chExt cx="2885768" cy="2955881"/>
          </a:xfrm>
        </p:grpSpPr>
        <p:sp>
          <p:nvSpPr>
            <p:cNvPr id="74" name="object 11">
              <a:extLst>
                <a:ext uri="{FF2B5EF4-FFF2-40B4-BE49-F238E27FC236}">
                  <a16:creationId xmlns:a16="http://schemas.microsoft.com/office/drawing/2014/main" xmlns="" id="{C45DEBA6-292B-07BF-86E7-CD303609AD04}"/>
                </a:ext>
              </a:extLst>
            </p:cNvPr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2">
              <a:extLst>
                <a:ext uri="{FF2B5EF4-FFF2-40B4-BE49-F238E27FC236}">
                  <a16:creationId xmlns:a16="http://schemas.microsoft.com/office/drawing/2014/main" xmlns="" id="{3FA10BD9-1C8A-0133-AF91-56E681CF6AD3}"/>
                </a:ext>
              </a:extLst>
            </p:cNvPr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3">
              <a:extLst>
                <a:ext uri="{FF2B5EF4-FFF2-40B4-BE49-F238E27FC236}">
                  <a16:creationId xmlns:a16="http://schemas.microsoft.com/office/drawing/2014/main" xmlns="" id="{2E7AC5D4-36D2-B50C-8991-0A9C39327A8B}"/>
                </a:ext>
              </a:extLst>
            </p:cNvPr>
            <p:cNvSpPr/>
            <p:nvPr/>
          </p:nvSpPr>
          <p:spPr>
            <a:xfrm>
              <a:off x="5652005" y="1467421"/>
              <a:ext cx="2885768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16">
            <a:extLst>
              <a:ext uri="{FF2B5EF4-FFF2-40B4-BE49-F238E27FC236}">
                <a16:creationId xmlns:a16="http://schemas.microsoft.com/office/drawing/2014/main" xmlns="" id="{9B92C7FE-68A9-A46F-B975-FC73E307373D}"/>
              </a:ext>
            </a:extLst>
          </p:cNvPr>
          <p:cNvSpPr txBox="1"/>
          <p:nvPr/>
        </p:nvSpPr>
        <p:spPr>
          <a:xfrm>
            <a:off x="1157728" y="5058947"/>
            <a:ext cx="701675" cy="39941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r>
              <a:rPr sz="1100" b="0" spc="-9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🕔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곳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1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위데</a:t>
            </a:r>
            <a:endParaRPr sz="1100">
              <a:latin typeface="Noto Sans CJK KR DemiLight"/>
              <a:cs typeface="Noto Sans CJK KR DemiLight"/>
            </a:endParaRPr>
          </a:p>
        </p:txBody>
      </p:sp>
      <p:grpSp>
        <p:nvGrpSpPr>
          <p:cNvPr id="64" name="object 17">
            <a:extLst>
              <a:ext uri="{FF2B5EF4-FFF2-40B4-BE49-F238E27FC236}">
                <a16:creationId xmlns:a16="http://schemas.microsoft.com/office/drawing/2014/main" xmlns="" id="{148DB0F4-5D7E-C78F-71B0-4EFE7701791E}"/>
              </a:ext>
            </a:extLst>
          </p:cNvPr>
          <p:cNvGrpSpPr/>
          <p:nvPr/>
        </p:nvGrpSpPr>
        <p:grpSpPr>
          <a:xfrm>
            <a:off x="857553" y="1526117"/>
            <a:ext cx="4326890" cy="5141595"/>
            <a:chOff x="5648825" y="1523471"/>
            <a:chExt cx="4326890" cy="5141595"/>
          </a:xfrm>
        </p:grpSpPr>
        <p:sp>
          <p:nvSpPr>
            <p:cNvPr id="69" name="object 18">
              <a:extLst>
                <a:ext uri="{FF2B5EF4-FFF2-40B4-BE49-F238E27FC236}">
                  <a16:creationId xmlns:a16="http://schemas.microsoft.com/office/drawing/2014/main" xmlns="" id="{1E99B06B-6548-8F52-4C2F-B5972C3D5886}"/>
                </a:ext>
              </a:extLst>
            </p:cNvPr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9">
              <a:extLst>
                <a:ext uri="{FF2B5EF4-FFF2-40B4-BE49-F238E27FC236}">
                  <a16:creationId xmlns:a16="http://schemas.microsoft.com/office/drawing/2014/main" xmlns="" id="{345C0572-84FB-CD6E-0110-9809FFFD741A}"/>
                </a:ext>
              </a:extLst>
            </p:cNvPr>
            <p:cNvSpPr/>
            <p:nvPr/>
          </p:nvSpPr>
          <p:spPr>
            <a:xfrm>
              <a:off x="5652000" y="469518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0">
              <a:extLst>
                <a:ext uri="{FF2B5EF4-FFF2-40B4-BE49-F238E27FC236}">
                  <a16:creationId xmlns:a16="http://schemas.microsoft.com/office/drawing/2014/main" xmlns="" id="{D493A273-7125-DE65-395D-9DF453552F4B}"/>
                </a:ext>
              </a:extLst>
            </p:cNvPr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1">
              <a:extLst>
                <a:ext uri="{FF2B5EF4-FFF2-40B4-BE49-F238E27FC236}">
                  <a16:creationId xmlns:a16="http://schemas.microsoft.com/office/drawing/2014/main" xmlns="" id="{8FBB0662-10EB-F28F-4967-B9DE49C99D15}"/>
                </a:ext>
              </a:extLst>
            </p:cNvPr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2">
              <a:extLst>
                <a:ext uri="{FF2B5EF4-FFF2-40B4-BE49-F238E27FC236}">
                  <a16:creationId xmlns:a16="http://schemas.microsoft.com/office/drawing/2014/main" xmlns="" id="{9EBFC2EB-3B4F-7DDF-0CB0-16150D2BCA62}"/>
                </a:ext>
              </a:extLst>
            </p:cNvPr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EC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23">
            <a:extLst>
              <a:ext uri="{FF2B5EF4-FFF2-40B4-BE49-F238E27FC236}">
                <a16:creationId xmlns:a16="http://schemas.microsoft.com/office/drawing/2014/main" xmlns="" id="{F5FBA48E-7098-2009-D071-D0A7A0DF47AB}"/>
              </a:ext>
            </a:extLst>
          </p:cNvPr>
          <p:cNvSpPr txBox="1"/>
          <p:nvPr/>
        </p:nvSpPr>
        <p:spPr>
          <a:xfrm>
            <a:off x="860723" y="4818003"/>
            <a:ext cx="4320540" cy="1233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화성시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효행로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481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번길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21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031-222-0142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사도세자와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혜경궁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홍씨를 합장한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융릉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정조와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효의왕후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김씨를 합장한 흥인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건릉을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볼 수 있다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6" name="object 24">
            <a:extLst>
              <a:ext uri="{FF2B5EF4-FFF2-40B4-BE49-F238E27FC236}">
                <a16:creationId xmlns:a16="http://schemas.microsoft.com/office/drawing/2014/main" xmlns="" id="{A3217006-8270-C6BC-CF5F-22CF268315E7}"/>
              </a:ext>
            </a:extLst>
          </p:cNvPr>
          <p:cNvSpPr txBox="1"/>
          <p:nvPr/>
        </p:nvSpPr>
        <p:spPr>
          <a:xfrm>
            <a:off x="860723" y="2100419"/>
            <a:ext cx="4320540" cy="1233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위치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경기도 화성시 봉담읍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동화길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146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전화번호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031-5183-3200</a:t>
            </a:r>
          </a:p>
          <a:p>
            <a:pPr marL="227329" indent="-104139">
              <a:lnSpc>
                <a:spcPct val="100000"/>
              </a:lnSpc>
              <a:spcBef>
                <a:spcPts val="880"/>
              </a:spcBef>
              <a:buChar char="·"/>
              <a:tabLst>
                <a:tab pos="227965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시설안내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:  </a:t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어린이들의 놀이터이자 꿈을 키우는 공간으로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다양한 직업을 체험할 수 있다</a:t>
            </a:r>
            <a:endParaRPr lang="en-US" altLang="ko-KR" sz="1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7" name="object 8">
            <a:extLst>
              <a:ext uri="{FF2B5EF4-FFF2-40B4-BE49-F238E27FC236}">
                <a16:creationId xmlns:a16="http://schemas.microsoft.com/office/drawing/2014/main" xmlns="" id="{5E070F7D-498F-6D12-CB3E-E46B1B4F1400}"/>
              </a:ext>
            </a:extLst>
          </p:cNvPr>
          <p:cNvSpPr txBox="1"/>
          <p:nvPr/>
        </p:nvSpPr>
        <p:spPr>
          <a:xfrm>
            <a:off x="1319627" y="4219754"/>
            <a:ext cx="22296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화성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융릉과</a:t>
            </a: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1400" spc="-60" dirty="0" err="1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건릉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xmlns="" id="{3E4AFFFF-D855-4E26-1505-0EB2747A479C}"/>
              </a:ext>
            </a:extLst>
          </p:cNvPr>
          <p:cNvSpPr txBox="1"/>
          <p:nvPr/>
        </p:nvSpPr>
        <p:spPr>
          <a:xfrm>
            <a:off x="1319627" y="1502171"/>
            <a:ext cx="3274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400" spc="-60" dirty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화성시어린이문화센터</a:t>
            </a:r>
            <a:endParaRPr lang="ko-KR" altLang="en-US" sz="14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5657A9A-ED0D-48BF-2274-176A7FF00855}"/>
              </a:ext>
            </a:extLst>
          </p:cNvPr>
          <p:cNvSpPr/>
          <p:nvPr/>
        </p:nvSpPr>
        <p:spPr>
          <a:xfrm>
            <a:off x="3490790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어린이문화센터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A71C7A2F-B848-DE7F-9012-BA906C8AF46A}"/>
              </a:ext>
            </a:extLst>
          </p:cNvPr>
          <p:cNvSpPr/>
          <p:nvPr/>
        </p:nvSpPr>
        <p:spPr>
          <a:xfrm>
            <a:off x="3491533" y="4296832"/>
            <a:ext cx="124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문화재청 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6831F7AA-72D2-FB8E-5432-28775DE2AB42}"/>
              </a:ext>
            </a:extLst>
          </p:cNvPr>
          <p:cNvSpPr/>
          <p:nvPr/>
        </p:nvSpPr>
        <p:spPr>
          <a:xfrm>
            <a:off x="8279416" y="1495425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역사박물관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515D7FBF-2551-9982-755F-4D0188CB7FDF}"/>
              </a:ext>
            </a:extLst>
          </p:cNvPr>
          <p:cNvSpPr/>
          <p:nvPr/>
        </p:nvSpPr>
        <p:spPr>
          <a:xfrm>
            <a:off x="8280159" y="4211197"/>
            <a:ext cx="12412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화성시 독립운동기념관</a:t>
            </a:r>
            <a: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/>
            </a:r>
            <a:br>
              <a:rPr lang="en-US" altLang="ko-KR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</a:br>
            <a:r>
              <a:rPr lang="ko-KR" altLang="en-US" sz="700" dirty="0">
                <a:solidFill>
                  <a:srgbClr val="FF5050"/>
                </a:solidFill>
                <a:latin typeface="Noto Sans CJK KR Medium" pitchFamily="34" charset="-127"/>
                <a:ea typeface="Noto Sans CJK KR Medium" pitchFamily="34" charset="-127"/>
              </a:rPr>
              <a:t>홈페이지</a:t>
            </a: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에 </a:t>
            </a:r>
            <a: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  <a:t/>
            </a:r>
            <a:br>
              <a:rPr lang="en-US" altLang="ko-KR" sz="700" dirty="0">
                <a:latin typeface="Noto Sans CJK KR DemiLight" pitchFamily="34" charset="-127"/>
                <a:ea typeface="Noto Sans CJK KR DemiLight" pitchFamily="34" charset="-127"/>
              </a:rPr>
            </a:br>
            <a:r>
              <a:rPr lang="ko-KR" altLang="en-US" sz="700" dirty="0">
                <a:latin typeface="Noto Sans CJK KR DemiLight" pitchFamily="34" charset="-127"/>
                <a:ea typeface="Noto Sans CJK KR DemiLight" pitchFamily="34" charset="-127"/>
              </a:rPr>
              <a:t>접속해보세요 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xmlns="" id="{5B2CBFDD-4D9E-41CE-AEC5-8D5D45F6F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18" t="19928" r="21136" b="20642"/>
          <a:stretch>
            <a:fillRect/>
          </a:stretch>
        </p:blipFill>
        <p:spPr>
          <a:xfrm>
            <a:off x="4748686" y="1484410"/>
            <a:ext cx="403132" cy="41549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xmlns="" id="{51746010-6A38-4593-A24A-AC49C7737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1" t="19499" r="21244" b="19966"/>
          <a:stretch>
            <a:fillRect/>
          </a:stretch>
        </p:blipFill>
        <p:spPr>
          <a:xfrm>
            <a:off x="9541280" y="1484410"/>
            <a:ext cx="395307" cy="41549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8" name="Picture 12">
            <a:extLst>
              <a:ext uri="{FF2B5EF4-FFF2-40B4-BE49-F238E27FC236}">
                <a16:creationId xmlns:a16="http://schemas.microsoft.com/office/drawing/2014/main" xmlns="" id="{3F42FB22-92BB-48AB-85F9-4156783340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07" t="19674" r="20893" b="21543"/>
          <a:stretch>
            <a:fillRect/>
          </a:stretch>
        </p:blipFill>
        <p:spPr>
          <a:xfrm>
            <a:off x="4749664" y="4211197"/>
            <a:ext cx="400691" cy="4069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9" name="Picture 14">
            <a:extLst>
              <a:ext uri="{FF2B5EF4-FFF2-40B4-BE49-F238E27FC236}">
                <a16:creationId xmlns:a16="http://schemas.microsoft.com/office/drawing/2014/main" xmlns="" id="{F431BD9E-44A7-45FB-88A8-864F2E2009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81" t="20724" r="21229" b="21016"/>
          <a:stretch>
            <a:fillRect/>
          </a:stretch>
        </p:blipFill>
        <p:spPr>
          <a:xfrm>
            <a:off x="9557493" y="4193613"/>
            <a:ext cx="395308" cy="4133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8F71CD78-D988-45F4-BB54-A4AF1F43392D}"/>
              </a:ext>
            </a:extLst>
          </p:cNvPr>
          <p:cNvSpPr/>
          <p:nvPr/>
        </p:nvSpPr>
        <p:spPr>
          <a:xfrm>
            <a:off x="4732002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8B88F0D-F025-286E-3D4F-E8926747AEE7}"/>
              </a:ext>
            </a:extLst>
          </p:cNvPr>
          <p:cNvSpPr/>
          <p:nvPr/>
        </p:nvSpPr>
        <p:spPr>
          <a:xfrm>
            <a:off x="4732745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3CB2B996-5496-7189-D1DB-DE06A20453CD}"/>
              </a:ext>
            </a:extLst>
          </p:cNvPr>
          <p:cNvSpPr/>
          <p:nvPr/>
        </p:nvSpPr>
        <p:spPr>
          <a:xfrm>
            <a:off x="9520628" y="1466762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D7743990-512A-666D-A346-E8B1947BEEE0}"/>
              </a:ext>
            </a:extLst>
          </p:cNvPr>
          <p:cNvSpPr/>
          <p:nvPr/>
        </p:nvSpPr>
        <p:spPr>
          <a:xfrm>
            <a:off x="9521371" y="4182534"/>
            <a:ext cx="436016" cy="451654"/>
          </a:xfrm>
          <a:prstGeom prst="rect">
            <a:avLst/>
          </a:prstGeom>
          <a:noFill/>
          <a:ln w="9525">
            <a:solidFill>
              <a:srgbClr val="EC71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68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2287905" cy="284480"/>
          </a:xfrm>
          <a:custGeom>
            <a:avLst/>
            <a:gdLst/>
            <a:ahLst/>
            <a:cxnLst/>
            <a:rect l="l" t="t" r="r" b="b"/>
            <a:pathLst>
              <a:path w="2287904" h="284480">
                <a:moveTo>
                  <a:pt x="2145601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2145601" y="284403"/>
                </a:lnTo>
                <a:lnTo>
                  <a:pt x="2190548" y="277154"/>
                </a:lnTo>
                <a:lnTo>
                  <a:pt x="2229584" y="256967"/>
                </a:lnTo>
                <a:lnTo>
                  <a:pt x="2260366" y="226184"/>
                </a:lnTo>
                <a:lnTo>
                  <a:pt x="2280553" y="187149"/>
                </a:lnTo>
                <a:lnTo>
                  <a:pt x="2287803" y="142201"/>
                </a:lnTo>
                <a:lnTo>
                  <a:pt x="2280553" y="97254"/>
                </a:lnTo>
                <a:lnTo>
                  <a:pt x="2260366" y="58218"/>
                </a:lnTo>
                <a:lnTo>
                  <a:pt x="2229584" y="27436"/>
                </a:lnTo>
                <a:lnTo>
                  <a:pt x="2190548" y="7249"/>
                </a:lnTo>
                <a:lnTo>
                  <a:pt x="214560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41570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2239" y="502511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5397" y="59701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2699" y="2686577"/>
            <a:ext cx="8618855" cy="2076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행복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출산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원스톱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서비스란?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주민센터에서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출생신고와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함께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부모급여,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아동수당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출산지원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서비스를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번의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통합신청서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작성으로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처리하는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서비스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61925" indent="-104139">
              <a:lnSpc>
                <a:spcPct val="100000"/>
              </a:lnSpc>
              <a:spcBef>
                <a:spcPts val="1160"/>
              </a:spcBef>
              <a:buChar char="-"/>
              <a:tabLst>
                <a:tab pos="162560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신청인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산모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본인 또는 배우자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marR="5080" indent="-103505">
              <a:lnSpc>
                <a:spcPct val="160300"/>
              </a:lnSpc>
              <a:spcBef>
                <a:spcPts val="215"/>
              </a:spcBef>
              <a:buChar char="-"/>
              <a:tabLst>
                <a:tab pos="116205" algn="l"/>
              </a:tabLst>
            </a:pP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[전국공통]</a:t>
            </a:r>
            <a:r>
              <a:rPr sz="1300" b="0" spc="1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부모급여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양육수당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아동수당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해산급여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여성장애인출산비용지원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저소득층기저귀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1112239" y="652933"/>
            <a:ext cx="270573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 err="1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234423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행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복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산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원스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톱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5" name="object 8"/>
          <p:cNvSpPr txBox="1"/>
          <p:nvPr/>
        </p:nvSpPr>
        <p:spPr>
          <a:xfrm>
            <a:off x="1095355" y="5043403"/>
            <a:ext cx="86188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주민센터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방문,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정부24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온라인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1079500" y="5991225"/>
            <a:ext cx="86188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61925" indent="-104139">
              <a:lnSpc>
                <a:spcPct val="100000"/>
              </a:lnSpc>
              <a:spcBef>
                <a:spcPts val="1160"/>
              </a:spcBef>
              <a:buChar char="-"/>
              <a:tabLst>
                <a:tab pos="16256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주민센터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xmlns="" id="{4FD58344-EB04-43F6-2203-860B1A808E5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FF27CA3B-9A3A-AE9F-2C09-61E428D047ED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8293168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"/>
            <a:ext cx="10693400" cy="75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260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52425"/>
            <a:ext cx="105156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20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190625"/>
            <a:ext cx="5286375" cy="51149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"/>
            <a:ext cx="10693400" cy="754909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809625"/>
            <a:ext cx="8839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21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>
            <a:extLst>
              <a:ext uri="{FF2B5EF4-FFF2-40B4-BE49-F238E27FC236}">
                <a16:creationId xmlns:a16="http://schemas.microsoft.com/office/drawing/2014/main" xmlns="" id="{47947E18-375F-C6BD-2D62-2FD87C75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" y="1760"/>
            <a:ext cx="10696575" cy="756285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6058" y="6838208"/>
            <a:ext cx="1337769" cy="39937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51221" y="6900227"/>
            <a:ext cx="389585" cy="221259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0632" y="6934795"/>
            <a:ext cx="1454609" cy="161800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4794600" y="0"/>
            <a:ext cx="1102995" cy="782320"/>
          </a:xfrm>
          <a:custGeom>
            <a:avLst/>
            <a:gdLst/>
            <a:ahLst/>
            <a:cxnLst/>
            <a:rect l="l" t="t" r="r" b="b"/>
            <a:pathLst>
              <a:path w="1102995" h="782320">
                <a:moveTo>
                  <a:pt x="1102804" y="0"/>
                </a:moveTo>
                <a:lnTo>
                  <a:pt x="0" y="0"/>
                </a:lnTo>
                <a:lnTo>
                  <a:pt x="0" y="529799"/>
                </a:lnTo>
                <a:lnTo>
                  <a:pt x="4060" y="575098"/>
                </a:lnTo>
                <a:lnTo>
                  <a:pt x="15766" y="617732"/>
                </a:lnTo>
                <a:lnTo>
                  <a:pt x="34406" y="656992"/>
                </a:lnTo>
                <a:lnTo>
                  <a:pt x="59268" y="692164"/>
                </a:lnTo>
                <a:lnTo>
                  <a:pt x="89641" y="722537"/>
                </a:lnTo>
                <a:lnTo>
                  <a:pt x="124813" y="747399"/>
                </a:lnTo>
                <a:lnTo>
                  <a:pt x="164072" y="766039"/>
                </a:lnTo>
                <a:lnTo>
                  <a:pt x="206707" y="777745"/>
                </a:lnTo>
                <a:lnTo>
                  <a:pt x="252006" y="781805"/>
                </a:lnTo>
                <a:lnTo>
                  <a:pt x="850798" y="781805"/>
                </a:lnTo>
                <a:lnTo>
                  <a:pt x="896096" y="777745"/>
                </a:lnTo>
                <a:lnTo>
                  <a:pt x="938731" y="766039"/>
                </a:lnTo>
                <a:lnTo>
                  <a:pt x="977990" y="747399"/>
                </a:lnTo>
                <a:lnTo>
                  <a:pt x="1013162" y="722537"/>
                </a:lnTo>
                <a:lnTo>
                  <a:pt x="1043535" y="692164"/>
                </a:lnTo>
                <a:lnTo>
                  <a:pt x="1068398" y="656992"/>
                </a:lnTo>
                <a:lnTo>
                  <a:pt x="1087038" y="617732"/>
                </a:lnTo>
                <a:lnTo>
                  <a:pt x="1098744" y="575098"/>
                </a:lnTo>
                <a:lnTo>
                  <a:pt x="1102804" y="529799"/>
                </a:lnTo>
                <a:lnTo>
                  <a:pt x="1102804" y="0"/>
                </a:lnTo>
                <a:close/>
              </a:path>
            </a:pathLst>
          </a:custGeom>
          <a:solidFill>
            <a:srgbClr val="F5B4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4996479" y="206733"/>
            <a:ext cx="7245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2100" b="0" spc="145" dirty="0">
                <a:solidFill>
                  <a:srgbClr val="FFFFFF"/>
                </a:solidFill>
                <a:latin typeface="BC 카드 B"/>
                <a:cs typeface="BC 카드 B"/>
              </a:rPr>
              <a:t>2024</a:t>
            </a:r>
            <a:r>
              <a:rPr sz="2100" b="0" spc="-475" dirty="0">
                <a:solidFill>
                  <a:srgbClr val="FFFFFF"/>
                </a:solidFill>
                <a:latin typeface="BC 카드 B"/>
                <a:cs typeface="BC 카드 B"/>
              </a:rPr>
              <a:t> </a:t>
            </a:r>
            <a:endParaRPr sz="2100" dirty="0">
              <a:latin typeface="BC 카드 B"/>
              <a:cs typeface="BC 카드 B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6E8F274-C6D9-F18B-6A9F-AACA3489A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930" y="804215"/>
            <a:ext cx="2592006" cy="15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705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549045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5397" y="65941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2698" y="2686577"/>
            <a:ext cx="8769802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임신ㆍ출산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유산ㆍ사산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포함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확인된 건강보험 가입자 또는 피부양자로서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임신ㆍ출산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진료비 지원을 신청한 자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영유아의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법정대리인 포함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</p:txBody>
      </p:sp>
      <p:sp>
        <p:nvSpPr>
          <p:cNvPr id="9" name="object 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1112239" y="652933"/>
            <a:ext cx="270573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210955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임신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,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산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진료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1079500" y="3726859"/>
            <a:ext cx="8610599" cy="1597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0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회당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다태아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임신부의 경우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기본지급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*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분만취약지의 경우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추가지원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일태아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다태아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160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60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․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사산 포함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 가입자 및 피부양자의 진료 및 약제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치료재료 구입에 드는 비용 </a:t>
            </a:r>
          </a:p>
          <a:p>
            <a:pPr marL="115570" indent="-103505">
              <a:lnSpc>
                <a:spcPct val="100000"/>
              </a:lnSpc>
              <a:spcBef>
                <a:spcPts val="600"/>
              </a:spcBef>
              <a:buChar char="-"/>
              <a:tabLst>
                <a:tab pos="116205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출생일부터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이내의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영유아에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대한 진료 및 처방에 의한 약제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․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치료재료 구입 비용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60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 기간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신청일부터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출산일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분만예정일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년까지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 아동 의료비도 포함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</a:p>
        </p:txBody>
      </p:sp>
      <p:sp>
        <p:nvSpPr>
          <p:cNvPr id="15" name="object 8"/>
          <p:cNvSpPr txBox="1"/>
          <p:nvPr/>
        </p:nvSpPr>
        <p:spPr>
          <a:xfrm>
            <a:off x="1072571" y="5496617"/>
            <a:ext cx="8769929" cy="10182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800"/>
              </a:spcBef>
              <a:buChar char="-"/>
              <a:tabLst>
                <a:tab pos="116205" algn="l"/>
              </a:tabLst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 확인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‘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건강보험 임신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 진료비 지급 신청서’의 임신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 확인란에 서면 또는 온라인으로 산부인과 전문의  확인을 받음</a:t>
            </a:r>
          </a:p>
          <a:p>
            <a:pPr marL="115570" indent="-103505">
              <a:lnSpc>
                <a:spcPct val="100000"/>
              </a:lnSpc>
              <a:spcBef>
                <a:spcPts val="800"/>
              </a:spcBef>
              <a:buChar char="-"/>
              <a:tabLst>
                <a:tab pos="116205" algn="l"/>
              </a:tabLst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이용권 신청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1079500" y="6630779"/>
            <a:ext cx="6858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58178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국민건강보험공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단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1577-1000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3DF8850B-5008-9EEA-E3A6-542AED4AF3C4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xmlns="" id="{3F249A59-4F03-E669-7DFE-BB1C6176025E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111590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92199" y="263418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2199" y="35255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9041" y="442232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8301" y="647356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9501" y="3895704"/>
            <a:ext cx="412160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KTX </a:t>
            </a:r>
            <a:r>
              <a:rPr lang="ko-KR" altLang="en-US" sz="1300" spc="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열차별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승차율에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따라 </a:t>
            </a:r>
            <a:r>
              <a:rPr lang="ko-KR" altLang="en-US" sz="1300" spc="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열차별로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지정된 특실좌석을    </a:t>
            </a:r>
            <a:r>
              <a:rPr lang="en-US" altLang="ko-KR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spc="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일반실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가격으로 제공</a:t>
            </a:r>
            <a:r>
              <a:rPr lang="en-US" altLang="ko-KR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특실요금 면제</a:t>
            </a:r>
            <a:r>
              <a:rPr lang="en-US" altLang="ko-KR" sz="13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2243" y="6814977"/>
            <a:ext cx="3435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232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24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1588-2188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2699" y="7152161"/>
            <a:ext cx="29786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57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한국철도공사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1544-7788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500" y="2659273"/>
            <a:ext cx="4190999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코레일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멤버십 회원 중 임신부 외 보호자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임신부와 동행                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하지 않고 보호자 단독 승차 불가능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6" name="object 16"/>
          <p:cNvSpPr txBox="1"/>
          <p:nvPr/>
        </p:nvSpPr>
        <p:spPr>
          <a:xfrm>
            <a:off x="1112239" y="652933"/>
            <a:ext cx="5360670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023045" y="1587300"/>
            <a:ext cx="369274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Mom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편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KTX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서비스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 </a:t>
            </a:r>
            <a:r>
              <a:rPr lang="ko-KR" altLang="en-US" sz="1700" spc="-204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</a:t>
            </a:r>
            <a:endParaRPr lang="ko-KR" altLang="en-US" sz="1700" dirty="0">
              <a:solidFill>
                <a:srgbClr val="FF0000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4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5926449" y="1606020"/>
            <a:ext cx="387548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SR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T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임산부 할인 서비스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 </a:t>
            </a:r>
            <a:r>
              <a:rPr lang="ko-KR" altLang="en-US" sz="1700" spc="-204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</a:t>
            </a:r>
            <a:endParaRPr lang="ko-KR" altLang="en-US" sz="1700" dirty="0">
              <a:solidFill>
                <a:srgbClr val="FF0000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0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5172" y="1595378"/>
            <a:ext cx="320804" cy="320400"/>
          </a:xfrm>
          <a:prstGeom prst="rect">
            <a:avLst/>
          </a:prstGeom>
        </p:spPr>
      </p:pic>
      <p:sp>
        <p:nvSpPr>
          <p:cNvPr id="43" name="object 13"/>
          <p:cNvSpPr txBox="1"/>
          <p:nvPr/>
        </p:nvSpPr>
        <p:spPr>
          <a:xfrm>
            <a:off x="1086302" y="6509366"/>
            <a:ext cx="22485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90725" y="3525521"/>
            <a:ext cx="813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986013" y="4422328"/>
            <a:ext cx="124328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45" name="object 7"/>
          <p:cNvSpPr txBox="1"/>
          <p:nvPr/>
        </p:nvSpPr>
        <p:spPr>
          <a:xfrm>
            <a:off x="1092243" y="4731769"/>
            <a:ext cx="4032658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행정안전부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신청방법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1.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24(https://www.gov.kr)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2.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   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또는 보건소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ko-KR" sz="10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한국철도공사 신청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1.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레츠코레일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(https://www.letskorail.com)                  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행전안전부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신청페이지로 연계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2.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   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전국 역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승차권 단말기가 없는 역은 제외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6" name="object 3"/>
          <p:cNvSpPr/>
          <p:nvPr/>
        </p:nvSpPr>
        <p:spPr>
          <a:xfrm>
            <a:off x="5667871" y="265927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"/>
          <p:cNvSpPr/>
          <p:nvPr/>
        </p:nvSpPr>
        <p:spPr>
          <a:xfrm>
            <a:off x="5646121" y="355061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"/>
          <p:cNvSpPr/>
          <p:nvPr/>
        </p:nvSpPr>
        <p:spPr>
          <a:xfrm>
            <a:off x="5672963" y="466246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"/>
          <p:cNvSpPr/>
          <p:nvPr/>
        </p:nvSpPr>
        <p:spPr>
          <a:xfrm>
            <a:off x="5662223" y="649865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9"/>
          <p:cNvSpPr txBox="1"/>
          <p:nvPr/>
        </p:nvSpPr>
        <p:spPr>
          <a:xfrm>
            <a:off x="5646165" y="6840066"/>
            <a:ext cx="3435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232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24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☎ </a:t>
            </a:r>
            <a:r>
              <a:rPr 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1588-2188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52" name="object 11"/>
          <p:cNvSpPr txBox="1"/>
          <p:nvPr/>
        </p:nvSpPr>
        <p:spPr>
          <a:xfrm>
            <a:off x="5633423" y="7149946"/>
            <a:ext cx="29786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57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국민철도</a:t>
            </a:r>
            <a:r>
              <a:rPr lang="en-US" altLang="ko-KR" sz="130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SR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1800-1472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53" name="object 12"/>
          <p:cNvSpPr txBox="1"/>
          <p:nvPr/>
        </p:nvSpPr>
        <p:spPr>
          <a:xfrm>
            <a:off x="5633422" y="2684362"/>
            <a:ext cx="4187328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회원 중 임산부 외 보호자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임산부와 동행하지 않고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 단독 승차 불가능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</p:txBody>
      </p:sp>
      <p:sp>
        <p:nvSpPr>
          <p:cNvPr id="54" name="object 13"/>
          <p:cNvSpPr txBox="1"/>
          <p:nvPr/>
        </p:nvSpPr>
        <p:spPr>
          <a:xfrm>
            <a:off x="5640224" y="6534455"/>
            <a:ext cx="22485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5944647" y="3550610"/>
            <a:ext cx="813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7" name="object 7"/>
          <p:cNvSpPr txBox="1"/>
          <p:nvPr/>
        </p:nvSpPr>
        <p:spPr>
          <a:xfrm>
            <a:off x="5646165" y="4971901"/>
            <a:ext cx="4032658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행정안전부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신청방법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1.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24(https://www.gov.kr)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2.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  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 동사무소 또는 보건소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ko-KR" sz="10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에스알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1.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SR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홈페이지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(https://etk.srail.kr)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*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행전안전부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신청페이지로 연계</a:t>
            </a:r>
          </a:p>
        </p:txBody>
      </p:sp>
      <p:sp>
        <p:nvSpPr>
          <p:cNvPr id="70" name="직사각형 69"/>
          <p:cNvSpPr/>
          <p:nvPr/>
        </p:nvSpPr>
        <p:spPr>
          <a:xfrm>
            <a:off x="5553550" y="4660664"/>
            <a:ext cx="124328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71" name="object 7"/>
          <p:cNvSpPr txBox="1"/>
          <p:nvPr/>
        </p:nvSpPr>
        <p:spPr>
          <a:xfrm>
            <a:off x="5672964" y="3852523"/>
            <a:ext cx="4128970" cy="625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SRT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승차율에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따라 지정된 좌석의 운임을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30%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할인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특실 서비스요금은 할인하지 않고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운임만 할인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최저운임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이하로는 할인하지 않음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xmlns="" id="{468C36AA-7799-82FD-0871-DAA11068D1C7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xmlns="" id="{F48E4CC4-5CFE-202D-936B-5FFD4D61E523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882528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6" name="object 16"/>
          <p:cNvSpPr txBox="1"/>
          <p:nvPr/>
        </p:nvSpPr>
        <p:spPr>
          <a:xfrm>
            <a:off x="1112239" y="652933"/>
            <a:ext cx="5360670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92198" y="2790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2198" y="353861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2198" y="460393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92198" y="535172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79500" y="3908801"/>
            <a:ext cx="81534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엽산제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등록 임산부 또는 임신을 준비하는 여성 대상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임신 전후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9500" y="2815914"/>
            <a:ext cx="1397000" cy="97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algn="ctr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-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등록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임산부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63500" algn="ctr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38373" y="4642158"/>
            <a:ext cx="9261327" cy="1326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주소지 보건소에 방문하거나 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 보건복지상담센터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혹은 주소지 보건소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023045" y="1571625"/>
            <a:ext cx="248786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임산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부 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엽산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, 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철분제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지원</a:t>
            </a:r>
            <a:endParaRPr lang="ko-KR" altLang="en-US" sz="1700" dirty="0">
              <a:solidFill>
                <a:srgbClr val="FF0000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4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8" name="object 25"/>
          <p:cNvSpPr txBox="1"/>
          <p:nvPr/>
        </p:nvSpPr>
        <p:spPr>
          <a:xfrm>
            <a:off x="1079500" y="4274080"/>
            <a:ext cx="81534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철분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제: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16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 이상 보건소 등록 임산부 대상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" name="object 23">
            <a:extLst>
              <a:ext uri="{FF2B5EF4-FFF2-40B4-BE49-F238E27FC236}">
                <a16:creationId xmlns:a16="http://schemas.microsoft.com/office/drawing/2014/main" xmlns="" id="{BCB49391-8351-6DC8-6E58-94270919F2A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4">
            <a:extLst>
              <a:ext uri="{FF2B5EF4-FFF2-40B4-BE49-F238E27FC236}">
                <a16:creationId xmlns:a16="http://schemas.microsoft.com/office/drawing/2014/main" xmlns="" id="{D59B9549-D4A0-4920-DFD5-4916B95885C0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27565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1905"/>
            <a:ext cx="10695079" cy="7560945"/>
          </a:xfrm>
          <a:prstGeom prst="rect">
            <a:avLst/>
          </a:prstGeom>
        </p:spPr>
      </p:pic>
      <p:sp>
        <p:nvSpPr>
          <p:cNvPr id="4" name="object 3"/>
          <p:cNvSpPr txBox="1"/>
          <p:nvPr/>
        </p:nvSpPr>
        <p:spPr>
          <a:xfrm>
            <a:off x="3248907" y="2893915"/>
            <a:ext cx="4362450" cy="288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3405" marR="566420" algn="ctr">
              <a:lnSpc>
                <a:spcPct val="131400"/>
              </a:lnSpc>
              <a:spcBef>
                <a:spcPts val="100"/>
              </a:spcBef>
            </a:pP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전국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13</a:t>
            </a:r>
            <a:r>
              <a:rPr lang="en-US" sz="1300" dirty="0">
                <a:solidFill>
                  <a:srgbClr val="231916"/>
                </a:solidFill>
                <a:latin typeface="BC 카드 L"/>
                <a:cs typeface="BC 카드 L"/>
              </a:rPr>
              <a:t>4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개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육아종합지원센터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간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협력을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통해, </a:t>
            </a:r>
            <a:r>
              <a:rPr sz="1300" spc="-40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부모님들</a:t>
            </a:r>
            <a:r>
              <a:rPr lang="ko-KR" altLang="en-US" sz="1300" dirty="0">
                <a:solidFill>
                  <a:srgbClr val="231916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이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자녀의</a:t>
            </a:r>
            <a:r>
              <a:rPr sz="1300" spc="-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생</a:t>
            </a:r>
            <a:r>
              <a:rPr lang="ko-KR" altLang="en-US" sz="1300" dirty="0">
                <a:solidFill>
                  <a:srgbClr val="231916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주기에</a:t>
            </a:r>
            <a:r>
              <a:rPr sz="1300" spc="-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따라,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 algn="ctr">
              <a:spcBef>
                <a:spcPts val="490"/>
              </a:spcBef>
            </a:pP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그리고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다양한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가족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형태에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따라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 algn="ctr">
              <a:spcBef>
                <a:spcPts val="490"/>
              </a:spcBef>
            </a:pP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지원받을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수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있는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양육지원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서비스들을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모아보았습니다.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>
              <a:spcBef>
                <a:spcPts val="5"/>
              </a:spcBef>
            </a:pPr>
            <a:endParaRPr sz="145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 marL="635000" marR="627380" algn="ctr">
              <a:lnSpc>
                <a:spcPct val="131400"/>
              </a:lnSpc>
            </a:pP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중앙차원의 서비스부터 지역별 특화서비스, </a:t>
            </a:r>
            <a:r>
              <a:rPr sz="1300" spc="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그리고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어린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자녀들을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양육하며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함께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즐기고,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 algn="ctr">
              <a:spcBef>
                <a:spcPts val="490"/>
              </a:spcBef>
            </a:pP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도움을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받을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수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있는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지역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인프라의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정보까지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한데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담았습니다.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>
              <a:spcBef>
                <a:spcPts val="10"/>
              </a:spcBef>
            </a:pPr>
            <a:endParaRPr sz="1450" dirty="0">
              <a:solidFill>
                <a:prstClr val="black"/>
              </a:solidFill>
              <a:latin typeface="BC 카드 L"/>
              <a:cs typeface="BC 카드 L"/>
            </a:endParaRPr>
          </a:p>
          <a:p>
            <a:pPr marL="393065" marR="385445" algn="ctr">
              <a:lnSpc>
                <a:spcPct val="131400"/>
              </a:lnSpc>
            </a:pP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본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자료가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오늘도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어린</a:t>
            </a:r>
            <a:r>
              <a:rPr sz="1300" spc="-2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자녀들을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양육하며</a:t>
            </a:r>
            <a:r>
              <a:rPr sz="1300" spc="-1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고민되는 </a:t>
            </a:r>
            <a:r>
              <a:rPr sz="1300" spc="-409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부모님들께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작게나마</a:t>
            </a:r>
            <a:r>
              <a:rPr sz="1300" spc="-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 err="1">
                <a:solidFill>
                  <a:srgbClr val="231916"/>
                </a:solidFill>
                <a:latin typeface="BC 카드 L"/>
                <a:cs typeface="BC 카드 L"/>
              </a:rPr>
              <a:t>도움</a:t>
            </a:r>
            <a:r>
              <a:rPr lang="ko-KR" altLang="en-US" sz="1300" dirty="0">
                <a:solidFill>
                  <a:srgbClr val="231916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이</a:t>
            </a:r>
            <a:r>
              <a:rPr sz="1300" spc="-10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되길</a:t>
            </a:r>
            <a:r>
              <a:rPr sz="1300" spc="-5" dirty="0">
                <a:solidFill>
                  <a:srgbClr val="231916"/>
                </a:solidFill>
                <a:latin typeface="BC 카드 L"/>
                <a:cs typeface="BC 카드 L"/>
              </a:rPr>
              <a:t> </a:t>
            </a:r>
            <a:r>
              <a:rPr sz="1300" dirty="0">
                <a:solidFill>
                  <a:srgbClr val="231916"/>
                </a:solidFill>
                <a:latin typeface="BC 카드 L"/>
                <a:cs typeface="BC 카드 L"/>
              </a:rPr>
              <a:t>바랍니다.</a:t>
            </a:r>
            <a:endParaRPr sz="1300" dirty="0">
              <a:solidFill>
                <a:prstClr val="black"/>
              </a:solidFill>
              <a:latin typeface="BC 카드 L"/>
              <a:cs typeface="BC 카드 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73350" y="1800225"/>
            <a:ext cx="53467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300" kern="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본</a:t>
            </a:r>
            <a:r>
              <a:rPr lang="ko-KR" altLang="en-US" sz="2300" kern="0" spc="-4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자료는</a:t>
            </a:r>
            <a:r>
              <a:rPr lang="ko-KR" altLang="en-US" sz="2300" kern="0" spc="-4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0" dirty="0" err="1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영유아</a:t>
            </a:r>
            <a:r>
              <a:rPr lang="ko-KR" altLang="en-US" sz="2300" kern="0" spc="-4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자녀를</a:t>
            </a:r>
            <a:r>
              <a:rPr lang="ko-KR" altLang="en-US" sz="2300" kern="0" spc="-4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양육하고</a:t>
            </a:r>
            <a:r>
              <a:rPr lang="ko-KR" altLang="en-US" sz="2300" kern="0" spc="-4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있는 </a:t>
            </a:r>
            <a:r>
              <a:rPr lang="ko-KR" altLang="en-US" sz="2300" kern="0" spc="-72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모든</a:t>
            </a:r>
            <a:r>
              <a:rPr lang="ko-KR" altLang="en-US" sz="2300" kern="0" spc="-4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양육자들을</a:t>
            </a:r>
            <a:r>
              <a:rPr lang="ko-KR" altLang="en-US" sz="2300" kern="0" spc="-4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0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위해</a:t>
            </a:r>
            <a:r>
              <a:rPr lang="ko-KR" altLang="en-US" sz="2300" kern="0" spc="-4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 </a:t>
            </a:r>
            <a:r>
              <a:rPr lang="ko-KR" altLang="en-US" sz="2300" kern="0" spc="-1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제작되었습니다</a:t>
            </a:r>
            <a:r>
              <a:rPr lang="en-US" altLang="ko-KR" sz="2300" kern="0" spc="-15" dirty="0">
                <a:solidFill>
                  <a:srgbClr val="F19CA2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.</a:t>
            </a:r>
            <a:endParaRPr lang="ko-KR" altLang="en-US" dirty="0">
              <a:latin typeface="BC 카드 B" panose="02020603020101020101" pitchFamily="18" charset="-127"/>
              <a:ea typeface="BC 카드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832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2515" y="37617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4473" y="503412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4363" y="6524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2698" y="2686577"/>
            <a:ext cx="3898110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19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고위험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임신질환으로 진단받고 입원치료 받은 임산부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(‘24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년부터 가구 소득과 관계없이 지원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33" name="object 33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 err="1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spc="-95" dirty="0">
              <a:solidFill>
                <a:srgbClr val="3CB695"/>
              </a:solidFill>
              <a:latin typeface="BC 카드 B"/>
              <a:cs typeface="BC 카드 B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573998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73998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73998" y="479207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73998" y="553986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561726" y="2696560"/>
            <a:ext cx="4163695" cy="3462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출생일로부터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3년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미만인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영아가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상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포함되어있는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가구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전기료</a:t>
            </a:r>
            <a:r>
              <a:rPr sz="13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30%할인(월16,000원</a:t>
            </a:r>
            <a:r>
              <a:rPr sz="13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한도)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940"/>
              </a:spcBef>
              <a:buChar char="-"/>
              <a:tabLst>
                <a:tab pos="11620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출생일로부터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되는</a:t>
            </a:r>
            <a:r>
              <a:rPr sz="1300" b="0" spc="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월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속한</a:t>
            </a:r>
            <a:r>
              <a:rPr sz="1300" b="0" spc="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달</a:t>
            </a:r>
            <a:r>
              <a:rPr sz="1300" b="0" spc="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까지</a:t>
            </a:r>
            <a:r>
              <a:rPr sz="1300" b="0" spc="6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할인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940"/>
              </a:spcBef>
              <a:buChar char="-"/>
              <a:tabLst>
                <a:tab pos="11620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다자녀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에너지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바우처와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중복할인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불가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한국전력공사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홈페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및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유선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277620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관할 주민센터 또는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한국전력공사</a:t>
            </a:r>
            <a:r>
              <a:rPr 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123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023044" y="1587300"/>
            <a:ext cx="83622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고위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험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임산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부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의료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                       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출산가구 전기요금 할인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49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pic>
        <p:nvPicPr>
          <p:cNvPr id="50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45" name="object 30"/>
          <p:cNvSpPr txBox="1"/>
          <p:nvPr/>
        </p:nvSpPr>
        <p:spPr>
          <a:xfrm>
            <a:off x="1050290" y="3785652"/>
            <a:ext cx="4067810" cy="1138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b="1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15570" marR="143510" indent="-103505">
              <a:lnSpc>
                <a:spcPct val="150000"/>
              </a:lnSpc>
              <a:spcBef>
                <a:spcPts val="219"/>
              </a:spcBef>
              <a:buChar char="-"/>
              <a:tabLst>
                <a:tab pos="116205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고위험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임산부 입원치료비의 급여 중 전액 본인부담금 및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비급여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진료비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병실입원료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환자특식 제외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해당하는 금액의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90%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인당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한도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6" name="object 30"/>
          <p:cNvSpPr txBox="1"/>
          <p:nvPr/>
        </p:nvSpPr>
        <p:spPr>
          <a:xfrm>
            <a:off x="1025526" y="5426866"/>
            <a:ext cx="4377818" cy="8813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5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분만일로부터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이내 임산부의 주민등록 주소지 관할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방문신청 또는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e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공공보건포털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(https://www.e-health.go.kr),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아이마중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앱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 온라인 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7" name="object 30"/>
          <p:cNvSpPr txBox="1"/>
          <p:nvPr/>
        </p:nvSpPr>
        <p:spPr>
          <a:xfrm>
            <a:off x="1003300" y="6540827"/>
            <a:ext cx="353441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61925" indent="-104139">
              <a:lnSpc>
                <a:spcPct val="100000"/>
              </a:lnSpc>
              <a:spcBef>
                <a:spcPts val="1280"/>
              </a:spcBef>
              <a:buChar char="-"/>
              <a:tabLst>
                <a:tab pos="162560" algn="l"/>
                <a:tab pos="1628139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51" name="object 30"/>
          <p:cNvSpPr txBox="1"/>
          <p:nvPr/>
        </p:nvSpPr>
        <p:spPr>
          <a:xfrm>
            <a:off x="1045082" y="5000625"/>
            <a:ext cx="4377818" cy="281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50000"/>
              </a:lnSpc>
              <a:spcBef>
                <a:spcPts val="273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649294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781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6839" y="48738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2699" y="571158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72699" y="2686577"/>
            <a:ext cx="8443595" cy="878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marR="5080" indent="-96520">
              <a:lnSpc>
                <a:spcPct val="160300"/>
              </a:lnSpc>
              <a:spcBef>
                <a:spcPts val="21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생계곤란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등의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위기상황에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처하여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도움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긴급복지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생계지원,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의료지원,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주거지원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수급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중인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대상자(가구구성원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포함</a:t>
            </a:r>
            <a:r>
              <a:rPr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</a:t>
            </a:r>
            <a:r>
              <a:rPr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출산(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출산예정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포함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)한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 err="1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20864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긴급복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해산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1079500" y="3808820"/>
            <a:ext cx="8443595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조산 및 분만 후의 필요한 조치와 보호를 위해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인당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쌍둥이는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 현금으로 지급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긴급지원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해산비는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기초생활보장 해산급여와 중복지원이 불가</a:t>
            </a:r>
            <a:endParaRPr lang="en-US" altLang="ko-KR" sz="13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086839" y="4905236"/>
            <a:ext cx="84435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16205" algn="l"/>
              </a:tabLst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         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시군구청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주민센터에 방문하거나 보건복지상담센터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(129)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전화로 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1066222" y="5762625"/>
            <a:ext cx="844359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16205" algn="l"/>
              </a:tabLst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            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C5C920FA-B4CF-5539-B6FB-8668AEA7676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xmlns="" id="{049ACA1F-48DD-B097-F46C-2AED9FC4E127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155087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85397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9500" y="606749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2699" y="2686577"/>
            <a:ext cx="38201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주민등록번호를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부여받은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아동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33" name="object 33"/>
          <p:cNvSpPr txBox="1"/>
          <p:nvPr/>
        </p:nvSpPr>
        <p:spPr>
          <a:xfrm>
            <a:off x="1112239" y="652933"/>
            <a:ext cx="296354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831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831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83197" y="41570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83197" y="553609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270500" y="2686577"/>
            <a:ext cx="4506830" cy="2717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등록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임산부</a:t>
            </a:r>
            <a:r>
              <a:rPr 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는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사실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확인된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영유아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임산부수첩 및 아기수첩 제공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marR="5080" indent="-103505">
              <a:lnSpc>
                <a:spcPct val="160300"/>
              </a:lnSpc>
              <a:spcBef>
                <a:spcPts val="21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또는 의료기관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산부인과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소아청소년과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점자수첩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다문화지원센터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다국어수첩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방문하거나 온라인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023045" y="1587300"/>
            <a:ext cx="72954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첫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만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남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이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용권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                                           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표준모자보건수첩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49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pic>
        <p:nvPicPr>
          <p:cNvPr id="50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2795" y="1576658"/>
            <a:ext cx="320804" cy="320400"/>
          </a:xfrm>
          <a:prstGeom prst="rect">
            <a:avLst/>
          </a:prstGeom>
        </p:spPr>
      </p:pic>
      <p:sp>
        <p:nvSpPr>
          <p:cNvPr id="45" name="object 30"/>
          <p:cNvSpPr txBox="1"/>
          <p:nvPr/>
        </p:nvSpPr>
        <p:spPr>
          <a:xfrm>
            <a:off x="1079500" y="3434968"/>
            <a:ext cx="3820160" cy="879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아동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1명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당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200만원의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바우처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지급(국민행복카드)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90805">
              <a:lnSpc>
                <a:spcPct val="100000"/>
              </a:lnSpc>
              <a:spcBef>
                <a:spcPts val="965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*</a:t>
            </a:r>
            <a:r>
              <a:rPr sz="12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출생순위,</a:t>
            </a:r>
            <a:r>
              <a:rPr sz="12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다태아</a:t>
            </a:r>
            <a:r>
              <a:rPr lang="ko-KR" altLang="en-US"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에</a:t>
            </a:r>
            <a:r>
              <a:rPr sz="12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상관</a:t>
            </a:r>
            <a:r>
              <a:rPr lang="en-US" sz="12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없</a:t>
            </a:r>
            <a:r>
              <a:rPr lang="ko-KR" altLang="en-US"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지급</a:t>
            </a:r>
            <a:endParaRPr sz="1200" dirty="0">
              <a:latin typeface="Noto Sans CJK KR DemiLight"/>
              <a:cs typeface="Noto Sans CJK KR DemiLight"/>
            </a:endParaRPr>
          </a:p>
        </p:txBody>
      </p:sp>
      <p:sp>
        <p:nvSpPr>
          <p:cNvPr id="46" name="object 30"/>
          <p:cNvSpPr txBox="1"/>
          <p:nvPr/>
        </p:nvSpPr>
        <p:spPr>
          <a:xfrm>
            <a:off x="1079500" y="4433803"/>
            <a:ext cx="3709292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5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 또는 그 대리인의 아동의 주민등록 상 주소지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행정복지센터 방문신청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 또는 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 신청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우편 또는 팩스신청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아동을 교정시설에서 양육하는 경우에만 가능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7" name="object 30"/>
          <p:cNvSpPr txBox="1"/>
          <p:nvPr/>
        </p:nvSpPr>
        <p:spPr>
          <a:xfrm>
            <a:off x="1106342" y="6097379"/>
            <a:ext cx="382016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141010" y="5539201"/>
            <a:ext cx="5346700" cy="6591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해당 지역 보건소 또는 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283459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4314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575922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7161" y="6524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006290" y="2686577"/>
            <a:ext cx="8680818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0"/>
              </a:spcBef>
            </a:pPr>
            <a:r>
              <a:rPr dirty="0"/>
              <a:t>지원대상</a:t>
            </a:r>
          </a:p>
          <a:p>
            <a:pPr marL="17462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75895" algn="l"/>
              </a:tabLst>
            </a:pPr>
            <a:r>
              <a:rPr lang="ko-KR" altLang="en-US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입원 치료가 필요한 미숙아 및 선천성이상아</a:t>
            </a:r>
            <a:r>
              <a:rPr lang="en-US" altLang="ko-KR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(‘24</a:t>
            </a:r>
            <a:r>
              <a:rPr lang="ko-KR" altLang="en-US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년부터 가구 소득과 관계없이 지원</a:t>
            </a:r>
            <a:r>
              <a:rPr lang="en-US" altLang="ko-KR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7462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75895" algn="l"/>
              </a:tabLst>
            </a:pPr>
            <a:r>
              <a:rPr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미숙아</a:t>
            </a:r>
            <a:r>
              <a:rPr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긴급한 수술 또는 치료가 필요하여 출생 후 </a:t>
            </a:r>
            <a:r>
              <a:rPr lang="en-US" altLang="ko-KR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</a:t>
            </a:r>
            <a:r>
              <a:rPr lang="ko-KR" altLang="en-US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 이내에 신생아중환자실</a:t>
            </a:r>
            <a:r>
              <a:rPr lang="en-US" altLang="ko-KR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(NICU)</a:t>
            </a:r>
            <a:r>
              <a:rPr lang="ko-KR" altLang="en-US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입원한 경우</a:t>
            </a:r>
            <a:endParaRPr lang="en-US" altLang="ko-KR" b="0" spc="-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7462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75895" algn="l"/>
              </a:tabLst>
            </a:pPr>
            <a:r>
              <a:rPr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</a:t>
            </a:r>
            <a:r>
              <a:rPr lang="ko-KR" altLang="en-US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상아</a:t>
            </a:r>
            <a:r>
              <a:rPr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 후 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이내에 선천성이상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(Q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코드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으로 진단받고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선천성이상 질환을 치료하기 위하여 출생 후 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en-US" altLang="ko-KR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                                       	 	      </a:t>
            </a:r>
            <a:r>
              <a:rPr lang="ko-KR" altLang="en-US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이내에 입원하여 수술한 경우</a:t>
            </a:r>
            <a:endParaRPr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2698" y="5381625"/>
            <a:ext cx="8541202" cy="972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퇴원일로부터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이내 신청 가능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주소지 관할 보건소로 신청 또는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e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공공보건포털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아이마중앱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 온라인 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4464" y="6549711"/>
            <a:ext cx="383123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54559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거주지역</a:t>
            </a:r>
            <a:r>
              <a:rPr sz="1300" b="0" spc="-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1112239" y="652933"/>
            <a:ext cx="3242310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임신에</a:t>
            </a:r>
            <a:r>
              <a:rPr sz="2300" dirty="0" err="1">
                <a:solidFill>
                  <a:srgbClr val="3CB695"/>
                </a:solidFill>
                <a:latin typeface="BC 카드 B"/>
                <a:cs typeface="BC 카드 B"/>
              </a:rPr>
              <a:t>서</a:t>
            </a:r>
            <a:r>
              <a:rPr sz="2300" spc="-185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출산까지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23045" y="1587300"/>
            <a:ext cx="34394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미숙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및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선천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성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이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상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의료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6" name="object 8"/>
          <p:cNvSpPr txBox="1">
            <a:spLocks/>
          </p:cNvSpPr>
          <p:nvPr/>
        </p:nvSpPr>
        <p:spPr>
          <a:xfrm>
            <a:off x="1023045" y="4342521"/>
            <a:ext cx="8680818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92125" latinLnBrk="0">
              <a:spcBef>
                <a:spcPts val="1610"/>
              </a:spcBef>
            </a:pPr>
            <a:r>
              <a:rPr lang="ko-KR" altLang="en-US" kern="0" dirty="0">
                <a:latin typeface="Noto Sans CJK KR Bold" pitchFamily="34" charset="-127"/>
                <a:ea typeface="Noto Sans CJK KR Bold" pitchFamily="34" charset="-127"/>
              </a:rPr>
              <a:t>지원내용</a:t>
            </a:r>
          </a:p>
          <a:p>
            <a:pPr marL="174625" indent="-96520" latinLnBrk="0">
              <a:spcBef>
                <a:spcPts val="1160"/>
              </a:spcBef>
              <a:buFontTx/>
              <a:buChar char="-"/>
              <a:tabLst>
                <a:tab pos="175895" algn="l"/>
              </a:tabLst>
            </a:pP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요양기관에서 발급한 진료비 영수증</a:t>
            </a:r>
            <a:r>
              <a:rPr lang="en-US" altLang="ko-KR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b="0" kern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약제비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포함</a:t>
            </a:r>
            <a:r>
              <a:rPr lang="en-US" altLang="ko-KR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 기재된 급여 중 전액본인부담금 및 </a:t>
            </a:r>
            <a:r>
              <a:rPr lang="ko-KR" altLang="en-US" b="0" kern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비급여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진료비</a:t>
            </a:r>
            <a:endParaRPr lang="en-US" altLang="ko-KR" b="0" kern="0" spc="-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78105" latinLnBrk="0">
              <a:spcBef>
                <a:spcPts val="1160"/>
              </a:spcBef>
              <a:tabLst>
                <a:tab pos="175895" algn="l"/>
              </a:tabLst>
            </a:pPr>
            <a:r>
              <a:rPr lang="en-US" altLang="ko-KR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b="0" kern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미숙아</a:t>
            </a:r>
            <a:r>
              <a:rPr lang="en-US" altLang="ko-KR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b="0" kern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체중별 최고 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b="0" kern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천만원까지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  <a:endParaRPr lang="en-US" altLang="ko-KR" b="0" kern="0" spc="-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78105" latinLnBrk="0">
              <a:spcBef>
                <a:spcPts val="1160"/>
              </a:spcBef>
              <a:tabLst>
                <a:tab pos="175895" algn="l"/>
              </a:tabLst>
            </a:pP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선천성이상아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최고 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b="0" kern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백만원까지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DE0DE112-E544-7DB0-683F-07D0AD38366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xmlns="" id="{D94C74B9-30D9-95BB-5F38-1EA541C15354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42388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임신에</a:t>
            </a:r>
            <a:r>
              <a:rPr lang="ko-KR" altLang="en-US" sz="2300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</a:t>
            </a:r>
            <a:r>
              <a:rPr lang="ko-KR" altLang="en-US" sz="2300" spc="-18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출산까지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0864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난임부부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시술비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428041" y="755562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object 42">
            <a:extLst>
              <a:ext uri="{FF2B5EF4-FFF2-40B4-BE49-F238E27FC236}">
                <a16:creationId xmlns:a16="http://schemas.microsoft.com/office/drawing/2014/main" xmlns="" id="{38D7D050-8BB8-D9F1-2C90-B12CDD851C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8C1883E-52FF-C8A2-BF44-DFDBA7CC0934}"/>
              </a:ext>
            </a:extLst>
          </p:cNvPr>
          <p:cNvSpPr/>
          <p:nvPr/>
        </p:nvSpPr>
        <p:spPr>
          <a:xfrm>
            <a:off x="5590530" y="1559886"/>
            <a:ext cx="2148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한방 난임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xmlns="" id="{464431B1-7D03-8507-B39D-A83DA09CDC58}"/>
              </a:ext>
            </a:extLst>
          </p:cNvPr>
          <p:cNvSpPr/>
          <p:nvPr/>
        </p:nvSpPr>
        <p:spPr>
          <a:xfrm>
            <a:off x="1112239" y="265437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8D7013EE-F5BB-4243-33CE-FFA5A1C3F01A}"/>
              </a:ext>
            </a:extLst>
          </p:cNvPr>
          <p:cNvSpPr/>
          <p:nvPr/>
        </p:nvSpPr>
        <p:spPr>
          <a:xfrm>
            <a:off x="115019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7DAD8AD7-59F1-C059-E3AB-3E67B6B5C55D}"/>
              </a:ext>
            </a:extLst>
          </p:cNvPr>
          <p:cNvSpPr/>
          <p:nvPr/>
        </p:nvSpPr>
        <p:spPr>
          <a:xfrm>
            <a:off x="1112239" y="4314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9298827F-B161-C7AA-F7B6-7C9342D79790}"/>
              </a:ext>
            </a:extLst>
          </p:cNvPr>
          <p:cNvSpPr/>
          <p:nvPr/>
        </p:nvSpPr>
        <p:spPr>
          <a:xfrm>
            <a:off x="1150199" y="5076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xmlns="" id="{FC06EE9C-F8E2-543F-610A-2FC14EB14692}"/>
              </a:ext>
            </a:extLst>
          </p:cNvPr>
          <p:cNvSpPr txBox="1"/>
          <p:nvPr/>
        </p:nvSpPr>
        <p:spPr>
          <a:xfrm>
            <a:off x="1072699" y="2686577"/>
            <a:ext cx="4502601" cy="3005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거주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난임가구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사실혼 포함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보건복지부 지정 난임시술 의료기관에서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시술 후 발생한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시술비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지원</a:t>
            </a:r>
            <a:endParaRPr lang="en-US" sz="1300" b="1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Bold"/>
            </a:endParaRPr>
          </a:p>
          <a:p>
            <a:pPr marL="469265" lvl="1">
              <a:spcBef>
                <a:spcPts val="1160"/>
              </a:spcBef>
              <a:tabLst>
                <a:tab pos="116205" algn="l"/>
              </a:tabLst>
            </a:pPr>
            <a:r>
              <a:rPr lang="en-US" altLang="ko-KR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난임여성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주소지 관할 보건소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또는 온라인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정부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 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  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031-8030-3272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5579203F-CD0B-467B-7B43-F013CD7C55A4}"/>
              </a:ext>
            </a:extLst>
          </p:cNvPr>
          <p:cNvSpPr/>
          <p:nvPr/>
        </p:nvSpPr>
        <p:spPr>
          <a:xfrm>
            <a:off x="5487904" y="264972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4B76FBF9-B4E8-63CC-82DF-9AF6C333E6FA}"/>
              </a:ext>
            </a:extLst>
          </p:cNvPr>
          <p:cNvSpPr/>
          <p:nvPr/>
        </p:nvSpPr>
        <p:spPr>
          <a:xfrm>
            <a:off x="5487904" y="359585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8A01AAE2-F4FC-3AE0-C8A2-DBD13BEC6CCA}"/>
              </a:ext>
            </a:extLst>
          </p:cNvPr>
          <p:cNvSpPr/>
          <p:nvPr/>
        </p:nvSpPr>
        <p:spPr>
          <a:xfrm>
            <a:off x="5487904" y="435491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5D430605-3567-2124-BFBD-07EA9D223BE5}"/>
              </a:ext>
            </a:extLst>
          </p:cNvPr>
          <p:cNvSpPr/>
          <p:nvPr/>
        </p:nvSpPr>
        <p:spPr>
          <a:xfrm>
            <a:off x="5465300" y="5097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xmlns="" id="{7C03707A-10E1-03DE-7273-B7D0EFBEC661}"/>
              </a:ext>
            </a:extLst>
          </p:cNvPr>
          <p:cNvSpPr txBox="1"/>
          <p:nvPr/>
        </p:nvSpPr>
        <p:spPr>
          <a:xfrm>
            <a:off x="5465300" y="2686577"/>
            <a:ext cx="4203700" cy="304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부부 중 한 사람이 도내 거주하며 난임 진단을 받은 부부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사실혼 포함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한약 치료비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180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(1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인당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지원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marR="5080" indent="-103505">
              <a:lnSpc>
                <a:spcPct val="160300"/>
              </a:lnSpc>
              <a:spcBef>
                <a:spcPts val="21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경기도한의사회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(https://www.ggakomny.or.kr)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한의사회 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1661-0111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5C9642EA-CCB6-086A-1337-FFCFEFD772A1}"/>
              </a:ext>
            </a:extLst>
          </p:cNvPr>
          <p:cNvSpPr txBox="1"/>
          <p:nvPr/>
        </p:nvSpPr>
        <p:spPr>
          <a:xfrm>
            <a:off x="8405333" y="53966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xmlns="" id="{543C8AA9-69EF-BEA3-42A6-1AF29536ED90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xmlns="" id="{3199D8A6-6033-A460-EFE3-031C98B66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866671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임신에</a:t>
            </a:r>
            <a:r>
              <a:rPr lang="ko-KR" altLang="en-US" sz="2300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</a:t>
            </a:r>
            <a:r>
              <a:rPr lang="ko-KR" altLang="en-US" sz="2300" spc="-18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출산까지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출산지원금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428041" y="755562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object 42">
            <a:extLst>
              <a:ext uri="{FF2B5EF4-FFF2-40B4-BE49-F238E27FC236}">
                <a16:creationId xmlns:a16="http://schemas.microsoft.com/office/drawing/2014/main" xmlns="" id="{38D7D050-8BB8-D9F1-2C90-B12CDD851C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8C1883E-52FF-C8A2-BF44-DFDBA7CC0934}"/>
              </a:ext>
            </a:extLst>
          </p:cNvPr>
          <p:cNvSpPr/>
          <p:nvPr/>
        </p:nvSpPr>
        <p:spPr>
          <a:xfrm>
            <a:off x="5590530" y="1559886"/>
            <a:ext cx="273664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산모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·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신생아 건강관리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xmlns="" id="{018FC7B7-6394-0686-22E2-971D2B8307FC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xmlns="" id="{13B3FE71-8539-6E5E-1AAE-43064C62DA1C}"/>
              </a:ext>
            </a:extLst>
          </p:cNvPr>
          <p:cNvSpPr/>
          <p:nvPr/>
        </p:nvSpPr>
        <p:spPr>
          <a:xfrm>
            <a:off x="1112239" y="359830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xmlns="" id="{F9A074AF-9284-2BDB-C8FF-5A13A68DD0B5}"/>
              </a:ext>
            </a:extLst>
          </p:cNvPr>
          <p:cNvSpPr/>
          <p:nvPr/>
        </p:nvSpPr>
        <p:spPr>
          <a:xfrm>
            <a:off x="1112239" y="45811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329E09AF-46B1-6C5C-520D-2475318CBD66}"/>
              </a:ext>
            </a:extLst>
          </p:cNvPr>
          <p:cNvSpPr/>
          <p:nvPr/>
        </p:nvSpPr>
        <p:spPr>
          <a:xfrm>
            <a:off x="1097291" y="551325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4EDEF39D-DBBF-DD18-CD31-ECB9BE16B3B4}"/>
              </a:ext>
            </a:extLst>
          </p:cNvPr>
          <p:cNvSpPr/>
          <p:nvPr/>
        </p:nvSpPr>
        <p:spPr>
          <a:xfrm>
            <a:off x="5487904" y="265553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04E16E92-B5DC-F8BC-8DF6-63FE0E00847D}"/>
              </a:ext>
            </a:extLst>
          </p:cNvPr>
          <p:cNvSpPr/>
          <p:nvPr/>
        </p:nvSpPr>
        <p:spPr>
          <a:xfrm>
            <a:off x="5487904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F1D19997-232F-B706-2A6C-E5EE8D4DC0F3}"/>
              </a:ext>
            </a:extLst>
          </p:cNvPr>
          <p:cNvSpPr/>
          <p:nvPr/>
        </p:nvSpPr>
        <p:spPr>
          <a:xfrm>
            <a:off x="5487904" y="4162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B4D81946-C2DC-64C4-E61D-15B295372745}"/>
              </a:ext>
            </a:extLst>
          </p:cNvPr>
          <p:cNvSpPr/>
          <p:nvPr/>
        </p:nvSpPr>
        <p:spPr>
          <a:xfrm>
            <a:off x="5465300" y="5097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xmlns="" id="{FC06EE9C-F8E2-543F-610A-2FC14EB14692}"/>
              </a:ext>
            </a:extLst>
          </p:cNvPr>
          <p:cNvSpPr txBox="1"/>
          <p:nvPr/>
        </p:nvSpPr>
        <p:spPr>
          <a:xfrm>
            <a:off x="1072699" y="2686577"/>
            <a:ext cx="4502601" cy="3483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출생일 기준 부 또는 모가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해당 시군에 주민등록을 두고 거주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시군별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상이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자체 조례에 따라 현금 또는 지역화폐 지급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군별 금액 및 지급방법 등 상이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 방문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출생신고 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또는 온라인신청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정부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24) / (※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시군별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상이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인구정책담당관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031-8008-2847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xmlns="" id="{7C03707A-10E1-03DE-7273-B7D0EFBEC661}"/>
              </a:ext>
            </a:extLst>
          </p:cNvPr>
          <p:cNvSpPr txBox="1"/>
          <p:nvPr/>
        </p:nvSpPr>
        <p:spPr>
          <a:xfrm>
            <a:off x="5465300" y="2686577"/>
            <a:ext cx="5367800" cy="3057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거주 출산 가정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산모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신생아 건강관리 서비스 비용 중 정부지원금 지원</a:t>
            </a:r>
            <a:endParaRPr lang="en-US" altLang="ko-KR" sz="13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spcBef>
                <a:spcPts val="1160"/>
              </a:spcBef>
              <a:buFontTx/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산모의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주민등록 주소 관할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보건소 및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복지로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(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  <a:hlinkClick r:id="rId6"/>
              </a:rPr>
              <a:t>http://www.bokjiro.go.kr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031-8030-3274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53423026-9378-9BC5-8BE5-191E66E33AD2}"/>
              </a:ext>
            </a:extLst>
          </p:cNvPr>
          <p:cNvSpPr txBox="1"/>
          <p:nvPr/>
        </p:nvSpPr>
        <p:spPr>
          <a:xfrm>
            <a:off x="8405333" y="53966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xmlns="" id="{CB76CC97-0DDA-CEDD-034D-79A62B5C1462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xmlns="" id="{D64532E5-1655-4581-EB22-2001D68795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58492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임신에</a:t>
            </a:r>
            <a:r>
              <a:rPr lang="ko-KR" altLang="en-US" sz="2300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</a:t>
            </a:r>
            <a:r>
              <a:rPr lang="ko-KR" altLang="en-US" sz="2300" spc="-18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출산까지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28267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산후조리비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428041" y="755562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object 42">
            <a:extLst>
              <a:ext uri="{FF2B5EF4-FFF2-40B4-BE49-F238E27FC236}">
                <a16:creationId xmlns:a16="http://schemas.microsoft.com/office/drawing/2014/main" xmlns="" id="{38D7D050-8BB8-D9F1-2C90-B12CDD851C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8C1883E-52FF-C8A2-BF44-DFDBA7CC0934}"/>
              </a:ext>
            </a:extLst>
          </p:cNvPr>
          <p:cNvSpPr/>
          <p:nvPr/>
        </p:nvSpPr>
        <p:spPr>
          <a:xfrm>
            <a:off x="5590530" y="1559886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공공산후조리원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xmlns="" id="{775B9D5F-8D13-1831-7A46-7E33E9004B71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xmlns="" id="{E00934C1-69CD-3AEC-45F3-EF14F2601F0E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xmlns="" id="{1B4E34AE-E62E-BBF1-9122-4DAB98EE6B84}"/>
              </a:ext>
            </a:extLst>
          </p:cNvPr>
          <p:cNvSpPr/>
          <p:nvPr/>
        </p:nvSpPr>
        <p:spPr>
          <a:xfrm>
            <a:off x="1112239" y="4182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35B29407-DAC3-2929-CA7A-00FDF99C7F89}"/>
              </a:ext>
            </a:extLst>
          </p:cNvPr>
          <p:cNvSpPr/>
          <p:nvPr/>
        </p:nvSpPr>
        <p:spPr>
          <a:xfrm>
            <a:off x="1107869" y="515613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2E3EB45E-4F84-E91E-361E-3F74680F5EFE}"/>
              </a:ext>
            </a:extLst>
          </p:cNvPr>
          <p:cNvSpPr/>
          <p:nvPr/>
        </p:nvSpPr>
        <p:spPr>
          <a:xfrm>
            <a:off x="5489856" y="266149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CCE092C1-17AA-1A04-BA62-94463B0F454C}"/>
              </a:ext>
            </a:extLst>
          </p:cNvPr>
          <p:cNvSpPr/>
          <p:nvPr/>
        </p:nvSpPr>
        <p:spPr>
          <a:xfrm>
            <a:off x="5489856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xmlns="" id="{D392B402-5467-196C-78B0-5979CA15FB91}"/>
              </a:ext>
            </a:extLst>
          </p:cNvPr>
          <p:cNvSpPr/>
          <p:nvPr/>
        </p:nvSpPr>
        <p:spPr>
          <a:xfrm>
            <a:off x="5489856" y="4162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xmlns="" id="{FC06EE9C-F8E2-543F-610A-2FC14EB14692}"/>
              </a:ext>
            </a:extLst>
          </p:cNvPr>
          <p:cNvSpPr txBox="1"/>
          <p:nvPr/>
        </p:nvSpPr>
        <p:spPr>
          <a:xfrm>
            <a:off x="1072699" y="2686577"/>
            <a:ext cx="4502601" cy="308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거주 출산가정</a:t>
            </a:r>
            <a:endParaRPr lang="ko-KR" altLang="en-US" sz="12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출생아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명당 산후조리비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50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지역화폐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지원</a:t>
            </a:r>
            <a:endParaRPr lang="en-US" altLang="ko-KR" sz="13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</a:t>
            </a:r>
            <a:r>
              <a:rPr lang="ko-KR" altLang="en-US" sz="13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출생등록 관할 행정복지센터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또는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경기민원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031-8030-3272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8F2BA94F-88D3-EF8E-37E6-91B850E9DB18}"/>
              </a:ext>
            </a:extLst>
          </p:cNvPr>
          <p:cNvSpPr txBox="1"/>
          <p:nvPr/>
        </p:nvSpPr>
        <p:spPr>
          <a:xfrm>
            <a:off x="8405333" y="53966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xmlns="" id="{B60DB2D0-97E6-9317-2B22-8764414A43D0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xmlns="" id="{06C5F499-390A-3393-5FDC-CF3DC6F26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xmlns="" id="{8DEDEDD6-344F-BE8E-0EFB-C48BCB1EFDBD}"/>
              </a:ext>
            </a:extLst>
          </p:cNvPr>
          <p:cNvSpPr/>
          <p:nvPr/>
        </p:nvSpPr>
        <p:spPr>
          <a:xfrm>
            <a:off x="5489856" y="5097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xmlns="" id="{7C03707A-10E1-03DE-7273-B7D0EFBEC661}"/>
              </a:ext>
            </a:extLst>
          </p:cNvPr>
          <p:cNvSpPr txBox="1"/>
          <p:nvPr/>
        </p:nvSpPr>
        <p:spPr>
          <a:xfrm>
            <a:off x="5465300" y="2686577"/>
            <a:ext cx="4203700" cy="3436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거주 출산가정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산모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와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신생아에게 양질의 건강관리 서비스 제공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공공산후조리원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031-881-9500), 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포천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공공산후조리원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031-536-7147)</a:t>
            </a:r>
            <a:endParaRPr lang="en-US" altLang="ko-KR" sz="13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 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031-8030-3272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15570" indent="-103505">
              <a:lnSpc>
                <a:spcPct val="100000"/>
              </a:lnSpc>
              <a:spcBef>
                <a:spcPts val="1280"/>
              </a:spcBef>
              <a:buChar char="-"/>
              <a:tabLst>
                <a:tab pos="116205" algn="l"/>
                <a:tab pos="1581785" algn="l"/>
              </a:tabLst>
            </a:pP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560666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9228" y="2092325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임신에</a:t>
            </a:r>
            <a:r>
              <a:rPr lang="ko-KR" altLang="en-US" sz="2300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</a:t>
            </a:r>
            <a:r>
              <a:rPr lang="ko-KR" altLang="en-US" sz="2300" spc="-18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출산까지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344838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청소년 산모 임신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·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출산 의료비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428041" y="755562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object 42">
            <a:extLst>
              <a:ext uri="{FF2B5EF4-FFF2-40B4-BE49-F238E27FC236}">
                <a16:creationId xmlns:a16="http://schemas.microsoft.com/office/drawing/2014/main" xmlns="" id="{38D7D050-8BB8-D9F1-2C90-B12CDD851C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8C1883E-52FF-C8A2-BF44-DFDBA7CC0934}"/>
              </a:ext>
            </a:extLst>
          </p:cNvPr>
          <p:cNvSpPr/>
          <p:nvPr/>
        </p:nvSpPr>
        <p:spPr>
          <a:xfrm>
            <a:off x="5590530" y="1559886"/>
            <a:ext cx="2148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위기 임산부 안심상담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xmlns="" id="{335024D0-ECF2-E635-47F8-91E6FBB4D230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A6BA56BA-3309-22EE-0E3D-DF731B66A016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B7E7D52D-6645-9E28-7AEE-664EEC238BFE}"/>
              </a:ext>
            </a:extLst>
          </p:cNvPr>
          <p:cNvSpPr/>
          <p:nvPr/>
        </p:nvSpPr>
        <p:spPr>
          <a:xfrm>
            <a:off x="1112239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A37C7D3-1561-DAB8-8108-4268132EE164}"/>
              </a:ext>
            </a:extLst>
          </p:cNvPr>
          <p:cNvSpPr/>
          <p:nvPr/>
        </p:nvSpPr>
        <p:spPr>
          <a:xfrm>
            <a:off x="1089635" y="5325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14F3007E-ED23-B597-2AF4-6DB2CD8FD8DD}"/>
              </a:ext>
            </a:extLst>
          </p:cNvPr>
          <p:cNvSpPr/>
          <p:nvPr/>
        </p:nvSpPr>
        <p:spPr>
          <a:xfrm>
            <a:off x="5499063" y="267324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946490B2-1940-1C27-DE70-8EB6E03846FC}"/>
              </a:ext>
            </a:extLst>
          </p:cNvPr>
          <p:cNvSpPr/>
          <p:nvPr/>
        </p:nvSpPr>
        <p:spPr>
          <a:xfrm>
            <a:off x="5499063" y="3629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E952E76B-D5D1-927A-4999-FFA80D3283C8}"/>
              </a:ext>
            </a:extLst>
          </p:cNvPr>
          <p:cNvSpPr/>
          <p:nvPr/>
        </p:nvSpPr>
        <p:spPr>
          <a:xfrm>
            <a:off x="5499063" y="4411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C0F40215-0119-BBDE-4B59-3EFEAA4C548C}"/>
              </a:ext>
            </a:extLst>
          </p:cNvPr>
          <p:cNvSpPr/>
          <p:nvPr/>
        </p:nvSpPr>
        <p:spPr>
          <a:xfrm>
            <a:off x="5476459" y="5554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xmlns="" id="{FC06EE9C-F8E2-543F-610A-2FC14EB14692}"/>
              </a:ext>
            </a:extLst>
          </p:cNvPr>
          <p:cNvSpPr txBox="1"/>
          <p:nvPr/>
        </p:nvSpPr>
        <p:spPr>
          <a:xfrm>
            <a:off x="1072699" y="2686577"/>
            <a:ext cx="4502601" cy="328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19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이하 청소년 산모 임신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 의료비 지원 신청자</a:t>
            </a:r>
            <a:endParaRPr lang="ko-KR" altLang="en-US" sz="12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임신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 관련 의료비와 입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퇴원 비용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임신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회당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120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 이내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 신청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사회서비스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전자바우처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http://www.socialservice.or.kr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 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031-8030-3273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xmlns="" id="{7C03707A-10E1-03DE-7273-B7D0EFBEC661}"/>
              </a:ext>
            </a:extLst>
          </p:cNvPr>
          <p:cNvSpPr txBox="1"/>
          <p:nvPr/>
        </p:nvSpPr>
        <p:spPr>
          <a:xfrm>
            <a:off x="5465299" y="2714625"/>
            <a:ext cx="4576053" cy="38497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예기치 않은 임신으로 인한 경제적 부담과 사회적 편견으로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양육에 어려움을 겪는 위기 임산부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안심상담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돌봄서비스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민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관협의체 운영 및 지역자원 연계 등</a:t>
            </a: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010-4257-7722), </a:t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카카오채널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위기임부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상담지원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</a:t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아우름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                       ※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전문 상담사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(4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명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24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 상담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위기 임산부 안심상담 핫라인  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010-4257-7722</a:t>
            </a: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031-8008-3356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BC511BD0-2E58-F52C-94E4-4409D3115043}"/>
              </a:ext>
            </a:extLst>
          </p:cNvPr>
          <p:cNvSpPr txBox="1"/>
          <p:nvPr/>
        </p:nvSpPr>
        <p:spPr>
          <a:xfrm>
            <a:off x="8405333" y="53966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xmlns="" id="{551E53F2-254F-19A6-3C21-A569B322F646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xmlns="" id="{88EB627D-45BF-3BE7-1C9D-A5F2E5BCCB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60081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9228" y="2092325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임신에</a:t>
            </a:r>
            <a:r>
              <a:rPr lang="ko-KR" altLang="en-US" sz="2300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서</a:t>
            </a:r>
            <a:r>
              <a:rPr lang="ko-KR" altLang="en-US" sz="2300" spc="-18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 </a:t>
            </a: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출산까지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34423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입양 숙려기간 모자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428041" y="755562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object 42">
            <a:extLst>
              <a:ext uri="{FF2B5EF4-FFF2-40B4-BE49-F238E27FC236}">
                <a16:creationId xmlns:a16="http://schemas.microsoft.com/office/drawing/2014/main" xmlns="" id="{38D7D050-8BB8-D9F1-2C90-B12CDD851C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8C1883E-52FF-C8A2-BF44-DFDBA7CC0934}"/>
              </a:ext>
            </a:extLst>
          </p:cNvPr>
          <p:cNvSpPr/>
          <p:nvPr/>
        </p:nvSpPr>
        <p:spPr>
          <a:xfrm>
            <a:off x="5590530" y="1559886"/>
            <a:ext cx="240578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내 생애 첫 도서관 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xmlns="" id="{335024D0-ECF2-E635-47F8-91E6FBB4D230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xmlns="" id="{A6BA56BA-3309-22EE-0E3D-DF731B66A016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xmlns="" id="{B7E7D52D-6645-9E28-7AEE-664EEC238BFE}"/>
              </a:ext>
            </a:extLst>
          </p:cNvPr>
          <p:cNvSpPr/>
          <p:nvPr/>
        </p:nvSpPr>
        <p:spPr>
          <a:xfrm>
            <a:off x="1112239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A37C7D3-1561-DAB8-8108-4268132EE164}"/>
              </a:ext>
            </a:extLst>
          </p:cNvPr>
          <p:cNvSpPr/>
          <p:nvPr/>
        </p:nvSpPr>
        <p:spPr>
          <a:xfrm>
            <a:off x="1089635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14F3007E-ED23-B597-2AF4-6DB2CD8FD8DD}"/>
              </a:ext>
            </a:extLst>
          </p:cNvPr>
          <p:cNvSpPr/>
          <p:nvPr/>
        </p:nvSpPr>
        <p:spPr>
          <a:xfrm>
            <a:off x="5499063" y="267324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946490B2-1940-1C27-DE70-8EB6E03846FC}"/>
              </a:ext>
            </a:extLst>
          </p:cNvPr>
          <p:cNvSpPr/>
          <p:nvPr/>
        </p:nvSpPr>
        <p:spPr>
          <a:xfrm>
            <a:off x="5499063" y="3420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E952E76B-D5D1-927A-4999-FFA80D3283C8}"/>
              </a:ext>
            </a:extLst>
          </p:cNvPr>
          <p:cNvSpPr/>
          <p:nvPr/>
        </p:nvSpPr>
        <p:spPr>
          <a:xfrm>
            <a:off x="5499063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C0F40215-0119-BBDE-4B59-3EFEAA4C548C}"/>
              </a:ext>
            </a:extLst>
          </p:cNvPr>
          <p:cNvSpPr/>
          <p:nvPr/>
        </p:nvSpPr>
        <p:spPr>
          <a:xfrm>
            <a:off x="5476459" y="5381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xmlns="" id="{FC06EE9C-F8E2-543F-610A-2FC14EB14692}"/>
              </a:ext>
            </a:extLst>
          </p:cNvPr>
          <p:cNvSpPr txBox="1"/>
          <p:nvPr/>
        </p:nvSpPr>
        <p:spPr>
          <a:xfrm>
            <a:off x="1072699" y="2686577"/>
            <a:ext cx="4502601" cy="308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출산예정일 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40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 전 또는 후 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 이내에 미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이혼한 부모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가정 내 보호 지원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미혼모자 가족복지시설 내 입소자 지원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산후조리원 보호 지원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최대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70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b="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주소지 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 담당 부서 방문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우편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031-8008-3073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xmlns="" id="{7C03707A-10E1-03DE-7273-B7D0EFBEC661}"/>
              </a:ext>
            </a:extLst>
          </p:cNvPr>
          <p:cNvSpPr txBox="1"/>
          <p:nvPr/>
        </p:nvSpPr>
        <p:spPr>
          <a:xfrm>
            <a:off x="5465299" y="2714625"/>
            <a:ext cx="4576053" cy="328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임신부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임신기간 제한 없음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12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개월 이하 아이를 둔 부모</a:t>
            </a:r>
            <a:endParaRPr lang="ko-KR" altLang="en-US" sz="12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60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거주지 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공공도서관의 소장 도서를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집으로 </a:t>
            </a:r>
            <a:r>
              <a:rPr lang="ko-KR" altLang="en-US" sz="13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보내드리는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서비스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회당 최대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권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426084">
              <a:lnSpc>
                <a:spcPct val="100000"/>
              </a:lnSpc>
              <a:spcBef>
                <a:spcPts val="182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155"/>
              </a:spcBef>
              <a:buChar char="-"/>
              <a:tabLst>
                <a:tab pos="11620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공공도서관 대출회원 가입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사이버도서관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www.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library.kr)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회원가입 후 신청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15570" indent="-103505">
              <a:lnSpc>
                <a:spcPct val="100000"/>
              </a:lnSpc>
              <a:spcBef>
                <a:spcPts val="1275"/>
              </a:spcBef>
              <a:buChar char="-"/>
              <a:tabLst>
                <a:tab pos="116205" algn="l"/>
                <a:tab pos="1581785" algn="l"/>
              </a:tabLst>
            </a:pP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도서관정책과  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☎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031-8008-4617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xmlns="" id="{BC511BD0-2E58-F52C-94E4-4409D3115043}"/>
              </a:ext>
            </a:extLst>
          </p:cNvPr>
          <p:cNvSpPr txBox="1"/>
          <p:nvPr/>
        </p:nvSpPr>
        <p:spPr>
          <a:xfrm>
            <a:off x="8405333" y="53966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xmlns="" id="{551E53F2-254F-19A6-3C21-A569B322F646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xmlns="" id="{88EB627D-45BF-3BE7-1C9D-A5F2E5BCCB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74177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3049" y="6175324"/>
            <a:ext cx="2705100" cy="294953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30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12.</a:t>
            </a:r>
            <a:r>
              <a:rPr sz="1300" spc="55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선천성</a:t>
            </a:r>
            <a:r>
              <a:rPr sz="1300" spc="55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Regular"/>
                <a:cs typeface="Noto Sans CJK KR Regular"/>
              </a:rPr>
              <a:t>대사</a:t>
            </a:r>
            <a:r>
              <a:rPr sz="1300" spc="6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lang="ko-KR" altLang="en-US" sz="1300" spc="60" dirty="0">
                <a:solidFill>
                  <a:srgbClr val="3CB695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이</a:t>
            </a:r>
            <a:r>
              <a:rPr sz="1300" spc="-55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상</a:t>
            </a:r>
            <a:r>
              <a:rPr sz="1300" spc="55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검사</a:t>
            </a:r>
            <a:r>
              <a:rPr sz="1300" spc="6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및</a:t>
            </a:r>
            <a:r>
              <a:rPr sz="1300" spc="55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Regular"/>
                <a:cs typeface="Noto Sans CJK KR Regular"/>
              </a:rPr>
              <a:t>환아</a:t>
            </a:r>
            <a:r>
              <a:rPr sz="1300" spc="60" dirty="0">
                <a:solidFill>
                  <a:srgbClr val="3CB695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Regular"/>
                <a:cs typeface="Noto Sans CJK KR Regular"/>
              </a:rPr>
              <a:t>관리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9524" y="729879"/>
            <a:ext cx="3388360" cy="901700"/>
            <a:chOff x="729524" y="729879"/>
            <a:chExt cx="3388360" cy="901700"/>
          </a:xfrm>
        </p:grpSpPr>
        <p:sp>
          <p:nvSpPr>
            <p:cNvPr id="6" name="object 6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39" y="1254816"/>
            <a:ext cx="3708361" cy="487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30504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31140" algn="l"/>
              </a:tabLst>
            </a:pPr>
            <a:r>
              <a:rPr sz="1300" spc="-35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어린</a:t>
            </a:r>
            <a:r>
              <a:rPr lang="ko-KR" altLang="en-US" sz="1300" spc="-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이</a:t>
            </a:r>
            <a:r>
              <a:rPr sz="1300" spc="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국가예방접종</a:t>
            </a:r>
            <a:r>
              <a:rPr sz="1300" spc="4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영유아</a:t>
            </a:r>
            <a:r>
              <a:rPr sz="1300" spc="2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건강검진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·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건강검진 결과에 따른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시간제보육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spcBef>
                <a:spcPts val="1440"/>
              </a:spcBef>
              <a:buFontTx/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공동육아방</a:t>
            </a:r>
            <a:r>
              <a:rPr 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&amp;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공동육아나눔터</a:t>
            </a:r>
            <a:endParaRPr lang="en-US" altLang="ko-KR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spcBef>
                <a:spcPts val="1440"/>
              </a:spcBef>
              <a:buFontTx/>
              <a:buAutoNum type="arabicPeriod"/>
              <a:tabLst>
                <a:tab pos="23114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양육수당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부모급여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아동수당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spc="-3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어린</a:t>
            </a:r>
            <a:r>
              <a:rPr lang="ko-KR" altLang="en-US" sz="1300" spc="-3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이</a:t>
            </a:r>
            <a:r>
              <a:rPr sz="1300" spc="-3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집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입소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절차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및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보육료지원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유치원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입소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절차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및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유아학비</a:t>
            </a:r>
            <a:r>
              <a:rPr sz="1300" spc="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321945" indent="-27559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2258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선천성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난청검사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및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보청기</a:t>
            </a:r>
            <a:r>
              <a:rPr sz="1300" spc="4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321945" indent="-27559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2258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저소득층</a:t>
            </a:r>
            <a:r>
              <a:rPr sz="1300" spc="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spc="-5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기저귀·조제분유</a:t>
            </a:r>
            <a:r>
              <a:rPr sz="1300" spc="35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04348" y="729879"/>
            <a:ext cx="3388360" cy="901700"/>
            <a:chOff x="5904348" y="729879"/>
            <a:chExt cx="3388360" cy="901700"/>
          </a:xfrm>
        </p:grpSpPr>
        <p:sp>
          <p:nvSpPr>
            <p:cNvPr id="13" name="object 13"/>
            <p:cNvSpPr/>
            <p:nvPr/>
          </p:nvSpPr>
          <p:spPr>
            <a:xfrm>
              <a:off x="5904348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9650" y="1254816"/>
            <a:ext cx="3277050" cy="400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spc="5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lang="ko-KR" altLang="en-US" sz="11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lang="ko-KR" altLang="en-US"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1.</a:t>
            </a:r>
            <a:r>
              <a:rPr lang="ko-KR" altLang="en-US" sz="1300" spc="35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경기도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영유아발달지원서비스</a:t>
            </a:r>
            <a:endParaRPr lang="ko-KR" altLang="en-US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2.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영유아 발달 정밀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검사비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3.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아이사랑놀이터 운영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4.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언제나 어린이집 운영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5.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경기도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‘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늘품숲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’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운영</a:t>
            </a:r>
            <a:r>
              <a:rPr lang="en-US" altLang="ko-KR" sz="11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(</a:t>
            </a:r>
            <a:r>
              <a:rPr lang="ko-KR" altLang="en-US" sz="11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의정부 소재</a:t>
            </a:r>
            <a:r>
              <a:rPr lang="en-US" altLang="ko-KR" sz="11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)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6.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인플루엔자 국가 예방접종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7.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영양플러스 사업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8.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경기도 어린이 건강과일 공급사업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</p:txBody>
      </p:sp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1192" y="944985"/>
            <a:ext cx="686692" cy="686594"/>
          </a:xfrm>
          <a:prstGeom prst="rect">
            <a:avLst/>
          </a:prstGeom>
        </p:spPr>
      </p:pic>
      <p:pic>
        <p:nvPicPr>
          <p:cNvPr id="20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7608" y="944985"/>
            <a:ext cx="686692" cy="6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AD8CBA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9999" y="0"/>
            <a:ext cx="9972040" cy="1260475"/>
          </a:xfrm>
          <a:custGeom>
            <a:avLst/>
            <a:gdLst/>
            <a:ahLst/>
            <a:cxnLst/>
            <a:rect l="l" t="t" r="r" b="b"/>
            <a:pathLst>
              <a:path w="9972040" h="1260475">
                <a:moveTo>
                  <a:pt x="9972003" y="0"/>
                </a:moveTo>
                <a:lnTo>
                  <a:pt x="0" y="0"/>
                </a:lnTo>
                <a:lnTo>
                  <a:pt x="0" y="900004"/>
                </a:lnTo>
                <a:lnTo>
                  <a:pt x="3286" y="948853"/>
                </a:lnTo>
                <a:lnTo>
                  <a:pt x="12859" y="995706"/>
                </a:lnTo>
                <a:lnTo>
                  <a:pt x="28290" y="1040132"/>
                </a:lnTo>
                <a:lnTo>
                  <a:pt x="49149" y="1081703"/>
                </a:lnTo>
                <a:lnTo>
                  <a:pt x="75009" y="1119990"/>
                </a:lnTo>
                <a:lnTo>
                  <a:pt x="105440" y="1154565"/>
                </a:lnTo>
                <a:lnTo>
                  <a:pt x="140012" y="1184997"/>
                </a:lnTo>
                <a:lnTo>
                  <a:pt x="178298" y="1210858"/>
                </a:lnTo>
                <a:lnTo>
                  <a:pt x="219868" y="1231719"/>
                </a:lnTo>
                <a:lnTo>
                  <a:pt x="264293" y="1247151"/>
                </a:lnTo>
                <a:lnTo>
                  <a:pt x="311145" y="1256725"/>
                </a:lnTo>
                <a:lnTo>
                  <a:pt x="359994" y="1260011"/>
                </a:lnTo>
                <a:lnTo>
                  <a:pt x="9972003" y="1260011"/>
                </a:lnTo>
                <a:lnTo>
                  <a:pt x="997200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300" y="575565"/>
            <a:ext cx="1539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3F3B3A"/>
                </a:solidFill>
                <a:latin typeface="BC 카드 L"/>
                <a:cs typeface="BC 카드 L"/>
              </a:rPr>
              <a:t>CONTENTS</a:t>
            </a:r>
            <a:endParaRPr sz="2400">
              <a:latin typeface="BC 카드 L"/>
              <a:cs typeface="BC 카드 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7622" y="4947711"/>
            <a:ext cx="1336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육아종합지원센터란?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7622" y="5201711"/>
            <a:ext cx="169481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육아종합지원센터의</a:t>
            </a:r>
            <a:r>
              <a:rPr sz="1100" spc="2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서비스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7622" y="5455711"/>
            <a:ext cx="169481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우리동네</a:t>
            </a:r>
            <a:r>
              <a:rPr sz="1100" spc="2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육아종합지원센터</a:t>
            </a:r>
            <a:endParaRPr sz="1100">
              <a:latin typeface="Noto Sans CJK KR Regular"/>
              <a:cs typeface="Noto Sans CJK KR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20326" y="3137608"/>
            <a:ext cx="517525" cy="220979"/>
          </a:xfrm>
          <a:custGeom>
            <a:avLst/>
            <a:gdLst/>
            <a:ahLst/>
            <a:cxnLst/>
            <a:rect l="l" t="t" r="r" b="b"/>
            <a:pathLst>
              <a:path w="517525" h="220979">
                <a:moveTo>
                  <a:pt x="445300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48856"/>
                </a:lnTo>
                <a:lnTo>
                  <a:pt x="5657" y="176881"/>
                </a:lnTo>
                <a:lnTo>
                  <a:pt x="21086" y="199766"/>
                </a:lnTo>
                <a:lnTo>
                  <a:pt x="43971" y="215195"/>
                </a:lnTo>
                <a:lnTo>
                  <a:pt x="71996" y="220853"/>
                </a:lnTo>
                <a:lnTo>
                  <a:pt x="445300" y="220853"/>
                </a:lnTo>
                <a:lnTo>
                  <a:pt x="473324" y="215195"/>
                </a:lnTo>
                <a:lnTo>
                  <a:pt x="496209" y="199766"/>
                </a:lnTo>
                <a:lnTo>
                  <a:pt x="511638" y="176881"/>
                </a:lnTo>
                <a:lnTo>
                  <a:pt x="517296" y="148856"/>
                </a:lnTo>
                <a:lnTo>
                  <a:pt x="517296" y="71996"/>
                </a:lnTo>
                <a:lnTo>
                  <a:pt x="511638" y="43971"/>
                </a:lnTo>
                <a:lnTo>
                  <a:pt x="496209" y="21086"/>
                </a:lnTo>
                <a:lnTo>
                  <a:pt x="473324" y="5657"/>
                </a:lnTo>
                <a:lnTo>
                  <a:pt x="445300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07621" y="3171825"/>
            <a:ext cx="1488440" cy="1544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>
              <a:lnSpc>
                <a:spcPts val="1150"/>
              </a:lnSpc>
              <a:spcBef>
                <a:spcPts val="95"/>
              </a:spcBef>
            </a:pPr>
            <a:r>
              <a:rPr sz="115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endParaRPr sz="1150" dirty="0">
              <a:latin typeface="Noto Sans CJK KR Bold"/>
              <a:cs typeface="Noto Sans CJK KR Bold"/>
            </a:endParaRPr>
          </a:p>
          <a:p>
            <a:pPr marL="12700">
              <a:lnSpc>
                <a:spcPts val="6070"/>
              </a:lnSpc>
            </a:pPr>
            <a:r>
              <a:rPr sz="5250" spc="5" dirty="0">
                <a:solidFill>
                  <a:srgbClr val="AD8CBA"/>
                </a:solidFill>
                <a:latin typeface="BC 카드 B"/>
                <a:cs typeface="BC 카드 B"/>
              </a:rPr>
              <a:t>1</a:t>
            </a:r>
            <a:endParaRPr sz="5250" dirty="0"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20"/>
              </a:spcBef>
            </a:pPr>
            <a:r>
              <a:rPr sz="1600" spc="-65" dirty="0" err="1">
                <a:solidFill>
                  <a:srgbClr val="AD8CBA"/>
                </a:solidFill>
                <a:latin typeface="BC 카드 B"/>
                <a:cs typeface="BC 카드 B"/>
              </a:rPr>
              <a:t>우리동네</a:t>
            </a:r>
            <a:r>
              <a:rPr sz="1600" spc="-65" dirty="0">
                <a:solidFill>
                  <a:srgbClr val="AD8CBA"/>
                </a:solidFill>
                <a:latin typeface="BC 카드 B"/>
                <a:cs typeface="BC 카드 B"/>
              </a:rPr>
              <a:t> </a:t>
            </a:r>
            <a:r>
              <a:rPr sz="1600" spc="-60" dirty="0">
                <a:solidFill>
                  <a:srgbClr val="AD8CBA"/>
                </a:solidFill>
                <a:latin typeface="BC 카드 B"/>
                <a:cs typeface="BC 카드 B"/>
              </a:rPr>
              <a:t> </a:t>
            </a:r>
            <a:endParaRPr lang="en-US" sz="1600" spc="-60" dirty="0">
              <a:solidFill>
                <a:srgbClr val="AD8CBA"/>
              </a:solidFill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20"/>
              </a:spcBef>
            </a:pPr>
            <a:r>
              <a:rPr sz="1600" spc="-65" dirty="0" err="1">
                <a:solidFill>
                  <a:srgbClr val="AD8CBA"/>
                </a:solidFill>
                <a:latin typeface="BC 카드 B"/>
                <a:cs typeface="BC 카드 B"/>
              </a:rPr>
              <a:t>육아종합지원센터</a:t>
            </a:r>
            <a:endParaRPr sz="1600" dirty="0">
              <a:latin typeface="BC 카드 B"/>
              <a:cs typeface="BC 카드 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55661" y="4947711"/>
            <a:ext cx="11804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임신에서</a:t>
            </a:r>
            <a:r>
              <a:rPr sz="1100" spc="2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출산까지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5661" y="5201711"/>
            <a:ext cx="6273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영유아기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5661" y="5455711"/>
            <a:ext cx="49910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아동기</a:t>
            </a:r>
            <a:endParaRPr sz="1100">
              <a:latin typeface="Noto Sans CJK KR Regular"/>
              <a:cs typeface="Noto Sans CJK KR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17965" y="3137608"/>
            <a:ext cx="517525" cy="220979"/>
          </a:xfrm>
          <a:custGeom>
            <a:avLst/>
            <a:gdLst/>
            <a:ahLst/>
            <a:cxnLst/>
            <a:rect l="l" t="t" r="r" b="b"/>
            <a:pathLst>
              <a:path w="517525" h="220979">
                <a:moveTo>
                  <a:pt x="445300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48856"/>
                </a:lnTo>
                <a:lnTo>
                  <a:pt x="5657" y="176881"/>
                </a:lnTo>
                <a:lnTo>
                  <a:pt x="21086" y="199766"/>
                </a:lnTo>
                <a:lnTo>
                  <a:pt x="43971" y="215195"/>
                </a:lnTo>
                <a:lnTo>
                  <a:pt x="71996" y="220853"/>
                </a:lnTo>
                <a:lnTo>
                  <a:pt x="445300" y="220853"/>
                </a:lnTo>
                <a:lnTo>
                  <a:pt x="473324" y="215195"/>
                </a:lnTo>
                <a:lnTo>
                  <a:pt x="496209" y="199766"/>
                </a:lnTo>
                <a:lnTo>
                  <a:pt x="511638" y="176881"/>
                </a:lnTo>
                <a:lnTo>
                  <a:pt x="517296" y="148856"/>
                </a:lnTo>
                <a:lnTo>
                  <a:pt x="517296" y="71996"/>
                </a:lnTo>
                <a:lnTo>
                  <a:pt x="511638" y="43971"/>
                </a:lnTo>
                <a:lnTo>
                  <a:pt x="496209" y="21086"/>
                </a:lnTo>
                <a:lnTo>
                  <a:pt x="473324" y="5657"/>
                </a:lnTo>
                <a:lnTo>
                  <a:pt x="445300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55661" y="3171825"/>
            <a:ext cx="1305560" cy="15703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ts val="1150"/>
              </a:lnSpc>
              <a:spcBef>
                <a:spcPts val="95"/>
              </a:spcBef>
            </a:pPr>
            <a:r>
              <a:rPr sz="115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endParaRPr sz="1150" dirty="0">
              <a:latin typeface="Noto Sans CJK KR Bold"/>
              <a:cs typeface="Noto Sans CJK KR Bold"/>
            </a:endParaRPr>
          </a:p>
          <a:p>
            <a:pPr marL="12700">
              <a:lnSpc>
                <a:spcPts val="6070"/>
              </a:lnSpc>
            </a:pPr>
            <a:r>
              <a:rPr sz="5250" spc="5" dirty="0">
                <a:solidFill>
                  <a:srgbClr val="3CB695"/>
                </a:solidFill>
                <a:latin typeface="BC 카드 B"/>
                <a:cs typeface="BC 카드 B"/>
              </a:rPr>
              <a:t>2</a:t>
            </a:r>
            <a:endParaRPr sz="5250" dirty="0"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3CB695"/>
                </a:solidFill>
                <a:latin typeface="BC 카드 B"/>
                <a:cs typeface="BC 카드 B"/>
              </a:rPr>
              <a:t>생애주기별</a:t>
            </a:r>
            <a:endParaRPr lang="en-US" sz="1600" spc="-65" dirty="0">
              <a:solidFill>
                <a:srgbClr val="3CB695"/>
              </a:solidFill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600" dirty="0">
              <a:latin typeface="BC 카드 B"/>
              <a:cs typeface="BC 카드 B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699" y="4947711"/>
            <a:ext cx="756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다자녀가족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699" y="5201711"/>
            <a:ext cx="756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한부모가족</a:t>
            </a:r>
            <a:endParaRPr sz="1100" dirty="0">
              <a:latin typeface="Noto Sans CJK KR Regular"/>
              <a:cs typeface="Noto Sans CJK KR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699" y="5455711"/>
            <a:ext cx="756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다문화가족</a:t>
            </a:r>
            <a:endParaRPr sz="1100">
              <a:latin typeface="Noto Sans CJK KR Regular"/>
              <a:cs typeface="Noto Sans CJK KR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2699" y="5709711"/>
            <a:ext cx="756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Regular"/>
                <a:cs typeface="Noto Sans CJK KR Regular"/>
              </a:rPr>
              <a:t>장애인가족</a:t>
            </a:r>
            <a:endParaRPr sz="1100">
              <a:latin typeface="Noto Sans CJK KR Regular"/>
              <a:cs typeface="Noto Sans CJK KR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24698" y="4947711"/>
            <a:ext cx="124160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-</a:t>
            </a:r>
            <a:r>
              <a:rPr sz="1100" spc="-15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우리동네 도움기관</a:t>
            </a:r>
            <a:endParaRPr sz="1100" dirty="0">
              <a:solidFill>
                <a:srgbClr val="231916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24699" y="5201711"/>
            <a:ext cx="13627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-</a:t>
            </a:r>
            <a:r>
              <a:rPr lang="en-US" sz="1100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우리동네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즐길거리</a:t>
            </a:r>
            <a:endParaRPr sz="11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64003" y="3137608"/>
            <a:ext cx="517525" cy="220979"/>
          </a:xfrm>
          <a:custGeom>
            <a:avLst/>
            <a:gdLst/>
            <a:ahLst/>
            <a:cxnLst/>
            <a:rect l="l" t="t" r="r" b="b"/>
            <a:pathLst>
              <a:path w="517525" h="220979">
                <a:moveTo>
                  <a:pt x="445300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48856"/>
                </a:lnTo>
                <a:lnTo>
                  <a:pt x="5657" y="176881"/>
                </a:lnTo>
                <a:lnTo>
                  <a:pt x="21086" y="199766"/>
                </a:lnTo>
                <a:lnTo>
                  <a:pt x="43971" y="215195"/>
                </a:lnTo>
                <a:lnTo>
                  <a:pt x="71996" y="220853"/>
                </a:lnTo>
                <a:lnTo>
                  <a:pt x="445300" y="220853"/>
                </a:lnTo>
                <a:lnTo>
                  <a:pt x="473324" y="215195"/>
                </a:lnTo>
                <a:lnTo>
                  <a:pt x="496209" y="199766"/>
                </a:lnTo>
                <a:lnTo>
                  <a:pt x="511638" y="176881"/>
                </a:lnTo>
                <a:lnTo>
                  <a:pt x="517296" y="148856"/>
                </a:lnTo>
                <a:lnTo>
                  <a:pt x="517296" y="71996"/>
                </a:lnTo>
                <a:lnTo>
                  <a:pt x="511638" y="43971"/>
                </a:lnTo>
                <a:lnTo>
                  <a:pt x="496209" y="21086"/>
                </a:lnTo>
                <a:lnTo>
                  <a:pt x="473324" y="5657"/>
                </a:lnTo>
                <a:lnTo>
                  <a:pt x="445300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92699" y="3171825"/>
            <a:ext cx="1305560" cy="15703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>
              <a:lnSpc>
                <a:spcPts val="1150"/>
              </a:lnSpc>
              <a:spcBef>
                <a:spcPts val="95"/>
              </a:spcBef>
            </a:pPr>
            <a:r>
              <a:rPr sz="115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endParaRPr sz="1150" dirty="0">
              <a:latin typeface="Noto Sans CJK KR Bold"/>
              <a:cs typeface="Noto Sans CJK KR Bold"/>
            </a:endParaRPr>
          </a:p>
          <a:p>
            <a:pPr marL="12700">
              <a:lnSpc>
                <a:spcPts val="6070"/>
              </a:lnSpc>
            </a:pPr>
            <a:r>
              <a:rPr sz="5250" spc="5" dirty="0">
                <a:solidFill>
                  <a:srgbClr val="00A8BD"/>
                </a:solidFill>
                <a:latin typeface="BC 카드 B"/>
                <a:cs typeface="BC 카드 B"/>
              </a:rPr>
              <a:t>3</a:t>
            </a:r>
            <a:endParaRPr sz="5250" dirty="0"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00A8BD"/>
                </a:solidFill>
                <a:latin typeface="BC 카드 B"/>
                <a:cs typeface="BC 카드 B"/>
              </a:rPr>
              <a:t>양육환경별</a:t>
            </a:r>
            <a:endParaRPr lang="en-US" sz="1600" spc="-65" dirty="0">
              <a:solidFill>
                <a:srgbClr val="00A8BD"/>
              </a:solidFill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600" dirty="0">
              <a:latin typeface="BC 카드 B"/>
              <a:cs typeface="BC 카드 B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96003" y="3137608"/>
            <a:ext cx="517525" cy="220979"/>
          </a:xfrm>
          <a:custGeom>
            <a:avLst/>
            <a:gdLst/>
            <a:ahLst/>
            <a:cxnLst/>
            <a:rect l="l" t="t" r="r" b="b"/>
            <a:pathLst>
              <a:path w="517525" h="220979">
                <a:moveTo>
                  <a:pt x="445300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48856"/>
                </a:lnTo>
                <a:lnTo>
                  <a:pt x="5657" y="176881"/>
                </a:lnTo>
                <a:lnTo>
                  <a:pt x="21086" y="199766"/>
                </a:lnTo>
                <a:lnTo>
                  <a:pt x="43971" y="215195"/>
                </a:lnTo>
                <a:lnTo>
                  <a:pt x="71996" y="220853"/>
                </a:lnTo>
                <a:lnTo>
                  <a:pt x="445300" y="220853"/>
                </a:lnTo>
                <a:lnTo>
                  <a:pt x="473324" y="215195"/>
                </a:lnTo>
                <a:lnTo>
                  <a:pt x="496209" y="199766"/>
                </a:lnTo>
                <a:lnTo>
                  <a:pt x="511638" y="176881"/>
                </a:lnTo>
                <a:lnTo>
                  <a:pt x="517296" y="148856"/>
                </a:lnTo>
                <a:lnTo>
                  <a:pt x="517296" y="71996"/>
                </a:lnTo>
                <a:lnTo>
                  <a:pt x="511638" y="43971"/>
                </a:lnTo>
                <a:lnTo>
                  <a:pt x="496209" y="21086"/>
                </a:lnTo>
                <a:lnTo>
                  <a:pt x="473324" y="5657"/>
                </a:lnTo>
                <a:lnTo>
                  <a:pt x="445300" y="0"/>
                </a:lnTo>
                <a:close/>
              </a:path>
            </a:pathLst>
          </a:custGeom>
          <a:solidFill>
            <a:srgbClr val="EC7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524699" y="3171825"/>
            <a:ext cx="1362710" cy="15703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>
              <a:lnSpc>
                <a:spcPts val="1150"/>
              </a:lnSpc>
              <a:spcBef>
                <a:spcPts val="95"/>
              </a:spcBef>
            </a:pPr>
            <a:r>
              <a:rPr sz="115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endParaRPr sz="1150" dirty="0">
              <a:latin typeface="Noto Sans CJK KR Bold"/>
              <a:cs typeface="Noto Sans CJK KR Bold"/>
            </a:endParaRPr>
          </a:p>
          <a:p>
            <a:pPr marL="12700">
              <a:lnSpc>
                <a:spcPts val="6070"/>
              </a:lnSpc>
            </a:pPr>
            <a:r>
              <a:rPr sz="5250" spc="5" dirty="0">
                <a:solidFill>
                  <a:srgbClr val="EC706F"/>
                </a:solidFill>
                <a:latin typeface="BC 카드 B"/>
                <a:cs typeface="BC 카드 B"/>
              </a:rPr>
              <a:t>4</a:t>
            </a:r>
            <a:endParaRPr sz="5250" dirty="0"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EC706F"/>
                </a:solidFill>
                <a:latin typeface="BC 카드 B"/>
                <a:cs typeface="BC 카드 B"/>
              </a:rPr>
              <a:t>우리동네</a:t>
            </a:r>
            <a:endParaRPr lang="en-US" sz="1600" spc="-65" dirty="0">
              <a:solidFill>
                <a:srgbClr val="EC706F"/>
              </a:solidFill>
              <a:latin typeface="BC 카드 B"/>
              <a:cs typeface="BC 카드 B"/>
            </a:endParaRPr>
          </a:p>
          <a:p>
            <a:pPr marL="12700" marR="5080">
              <a:lnSpc>
                <a:spcPct val="114599"/>
              </a:lnSpc>
              <a:spcBef>
                <a:spcPts val="265"/>
              </a:spcBef>
            </a:pPr>
            <a:r>
              <a:rPr sz="1600" spc="-65" dirty="0" err="1">
                <a:solidFill>
                  <a:srgbClr val="EC706F"/>
                </a:solidFill>
                <a:latin typeface="BC 카드 B"/>
                <a:cs typeface="BC 카드 B"/>
              </a:rPr>
              <a:t>양육지</a:t>
            </a:r>
            <a:r>
              <a:rPr sz="1600" dirty="0" err="1">
                <a:solidFill>
                  <a:srgbClr val="EC706F"/>
                </a:solidFill>
                <a:latin typeface="BC 카드 B"/>
                <a:cs typeface="BC 카드 B"/>
              </a:rPr>
              <a:t>원</a:t>
            </a:r>
            <a:r>
              <a:rPr sz="1600" spc="-130" dirty="0">
                <a:solidFill>
                  <a:srgbClr val="EC706F"/>
                </a:solidFill>
                <a:latin typeface="BC 카드 B"/>
                <a:cs typeface="BC 카드 B"/>
              </a:rPr>
              <a:t> </a:t>
            </a:r>
            <a:r>
              <a:rPr sz="1600" spc="-65" dirty="0">
                <a:solidFill>
                  <a:srgbClr val="EC706F"/>
                </a:solidFill>
                <a:latin typeface="BC 카드 B"/>
                <a:cs typeface="BC 카드 B"/>
              </a:rPr>
              <a:t>인프라</a:t>
            </a:r>
            <a:endParaRPr sz="1600" dirty="0">
              <a:latin typeface="BC 카드 B"/>
              <a:cs typeface="BC 카드 B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21759" y="2566751"/>
            <a:ext cx="701040" cy="474345"/>
            <a:chOff x="1021759" y="2566751"/>
            <a:chExt cx="701040" cy="474345"/>
          </a:xfrm>
        </p:grpSpPr>
        <p:sp>
          <p:nvSpPr>
            <p:cNvPr id="27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1192" y="2569550"/>
            <a:ext cx="532206" cy="47148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5920755" y="2556004"/>
            <a:ext cx="537210" cy="485140"/>
            <a:chOff x="5920755" y="2556004"/>
            <a:chExt cx="537210" cy="485140"/>
          </a:xfrm>
        </p:grpSpPr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68928" y="2576127"/>
            <a:ext cx="538639" cy="4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7013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85397" y="474714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5397" y="581817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3868" y="3034638"/>
            <a:ext cx="6755765" cy="541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</a:t>
            </a:r>
            <a:r>
              <a:rPr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</a:t>
            </a:r>
            <a:r>
              <a:rPr lang="en-US" altLang="ko-KR"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(2011. 1. 1. </a:t>
            </a:r>
            <a:r>
              <a:rPr lang="ko-KR" altLang="en-US"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이후 </a:t>
            </a:r>
            <a:r>
              <a:rPr lang="ko-KR" altLang="en-US" sz="1300" b="0" spc="-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출생자</a:t>
            </a:r>
            <a:r>
              <a:rPr lang="en-US" altLang="ko-KR"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85090">
              <a:lnSpc>
                <a:spcPct val="100000"/>
              </a:lnSpc>
              <a:spcBef>
                <a:spcPts val="965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백신의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경우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지원연령</a:t>
            </a:r>
            <a:r>
              <a:rPr lang="ko-KR" altLang="en-US" sz="12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다름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1112239" y="652933"/>
            <a:ext cx="267271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247439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어린이</a:t>
            </a:r>
            <a:r>
              <a:rPr lang="ko-KR" altLang="en-US" sz="1700" spc="-105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국가예방접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종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1085441" y="6219825"/>
            <a:ext cx="67557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09601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질병관리청</a:t>
            </a:r>
            <a:r>
              <a:rPr 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콜센터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1339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086839" y="2697288"/>
            <a:ext cx="134757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1085441" y="4162425"/>
            <a:ext cx="67557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감염병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예방을 위해 국가에서 지원백신 총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 예방접종비용을 전액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1080072" y="3737180"/>
            <a:ext cx="205682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1072572" y="5206846"/>
            <a:ext cx="67557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전국 보건소 및 지정의료기관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1128754" y="4782940"/>
            <a:ext cx="136662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2" name="object 8"/>
          <p:cNvSpPr txBox="1"/>
          <p:nvPr/>
        </p:nvSpPr>
        <p:spPr>
          <a:xfrm>
            <a:off x="1153868" y="5842149"/>
            <a:ext cx="136662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6" name="object 8"/>
          <p:cNvSpPr txBox="1"/>
          <p:nvPr/>
        </p:nvSpPr>
        <p:spPr>
          <a:xfrm>
            <a:off x="1085441" y="6524625"/>
            <a:ext cx="67557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ko-KR"/>
            </a:defPPr>
            <a:lvl1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096010" algn="l"/>
              </a:tabLst>
              <a:defRPr sz="1300" b="0" spc="-25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defRPr>
            </a:lvl1pPr>
          </a:lstStyle>
          <a:p>
            <a:r>
              <a:rPr lang="ko-KR" altLang="en-US" dirty="0"/>
              <a:t>보건복지 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dirty="0"/>
              <a:t>129</a:t>
            </a:r>
            <a:endParaRPr dirty="0"/>
          </a:p>
        </p:txBody>
      </p:sp>
      <p:sp>
        <p:nvSpPr>
          <p:cNvPr id="28" name="object 8"/>
          <p:cNvSpPr txBox="1"/>
          <p:nvPr/>
        </p:nvSpPr>
        <p:spPr>
          <a:xfrm>
            <a:off x="1085441" y="6829425"/>
            <a:ext cx="67557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ko-KR"/>
            </a:defPPr>
            <a:lvl1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096010" algn="l"/>
              </a:tabLst>
              <a:defRPr sz="1300" b="0" spc="-25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거주지 </a:t>
            </a:r>
            <a:r>
              <a:rPr dirty="0" err="1">
                <a:solidFill>
                  <a:schemeClr val="tx1"/>
                </a:solidFill>
              </a:rPr>
              <a:t>지역별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보건소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42D638F8-9FB0-5BE1-6C1D-B1CDD56431A4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xmlns="" id="{4115963C-AD50-ED1F-A300-450BDAA8558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62908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4924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5397" y="633898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60500" y="3447741"/>
            <a:ext cx="219919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2698" y="6386937"/>
            <a:ext cx="503600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03300" y="5610991"/>
            <a:ext cx="1517197" cy="456565"/>
            <a:chOff x="1085399" y="5259569"/>
            <a:chExt cx="1517650" cy="456565"/>
          </a:xfrm>
        </p:grpSpPr>
        <p:sp>
          <p:nvSpPr>
            <p:cNvPr id="11" name="object 11"/>
            <p:cNvSpPr/>
            <p:nvPr/>
          </p:nvSpPr>
          <p:spPr>
            <a:xfrm>
              <a:off x="1088574" y="5262744"/>
              <a:ext cx="1511300" cy="450215"/>
            </a:xfrm>
            <a:custGeom>
              <a:avLst/>
              <a:gdLst/>
              <a:ahLst/>
              <a:cxnLst/>
              <a:rect l="l" t="t" r="r" b="b"/>
              <a:pathLst>
                <a:path w="1511300" h="450214">
                  <a:moveTo>
                    <a:pt x="1403045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403045" y="450011"/>
                  </a:lnTo>
                  <a:lnTo>
                    <a:pt x="1445085" y="441521"/>
                  </a:lnTo>
                  <a:lnTo>
                    <a:pt x="1479415" y="418371"/>
                  </a:lnTo>
                  <a:lnTo>
                    <a:pt x="1502559" y="384041"/>
                  </a:lnTo>
                  <a:lnTo>
                    <a:pt x="1511046" y="342011"/>
                  </a:lnTo>
                  <a:lnTo>
                    <a:pt x="1511046" y="108000"/>
                  </a:lnTo>
                  <a:lnTo>
                    <a:pt x="1502559" y="65960"/>
                  </a:lnTo>
                  <a:lnTo>
                    <a:pt x="1479415" y="31630"/>
                  </a:lnTo>
                  <a:lnTo>
                    <a:pt x="1445085" y="8486"/>
                  </a:lnTo>
                  <a:lnTo>
                    <a:pt x="1403045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8574" y="5262744"/>
              <a:ext cx="1511300" cy="450215"/>
            </a:xfrm>
            <a:custGeom>
              <a:avLst/>
              <a:gdLst/>
              <a:ahLst/>
              <a:cxnLst/>
              <a:rect l="l" t="t" r="r" b="b"/>
              <a:pathLst>
                <a:path w="151130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403045" y="450011"/>
                  </a:lnTo>
                  <a:lnTo>
                    <a:pt x="1445085" y="441521"/>
                  </a:lnTo>
                  <a:lnTo>
                    <a:pt x="1479415" y="418371"/>
                  </a:lnTo>
                  <a:lnTo>
                    <a:pt x="1502559" y="384041"/>
                  </a:lnTo>
                  <a:lnTo>
                    <a:pt x="1511046" y="342011"/>
                  </a:lnTo>
                  <a:lnTo>
                    <a:pt x="1511046" y="108000"/>
                  </a:lnTo>
                  <a:lnTo>
                    <a:pt x="1502559" y="65960"/>
                  </a:lnTo>
                  <a:lnTo>
                    <a:pt x="1479415" y="31630"/>
                  </a:lnTo>
                  <a:lnTo>
                    <a:pt x="1445085" y="8486"/>
                  </a:lnTo>
                  <a:lnTo>
                    <a:pt x="1403045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812529" y="5610991"/>
            <a:ext cx="2586824" cy="456565"/>
            <a:chOff x="2900588" y="5259569"/>
            <a:chExt cx="1963420" cy="456565"/>
          </a:xfrm>
        </p:grpSpPr>
        <p:sp>
          <p:nvSpPr>
            <p:cNvPr id="14" name="object 14"/>
            <p:cNvSpPr/>
            <p:nvPr/>
          </p:nvSpPr>
          <p:spPr>
            <a:xfrm>
              <a:off x="2903763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848662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03763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683437" y="5610991"/>
            <a:ext cx="1963420" cy="456565"/>
            <a:chOff x="5135529" y="5259569"/>
            <a:chExt cx="1963420" cy="456565"/>
          </a:xfrm>
        </p:grpSpPr>
        <p:sp>
          <p:nvSpPr>
            <p:cNvPr id="17" name="object 17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848662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>
                <a:latin typeface="Noto Sans CJK KR DemiLight" pitchFamily="34" charset="-127"/>
                <a:ea typeface="Noto Sans CJK KR DemiLight" pitchFamily="34" charset="-127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oto Sans CJK KR DemiLight" pitchFamily="34" charset="-127"/>
                <a:ea typeface="Noto Sans CJK KR DemiLight" pitchFamily="34" charset="-127"/>
              </a:endParaRPr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937500" y="5610991"/>
            <a:ext cx="1971675" cy="456565"/>
            <a:chOff x="7370470" y="5259569"/>
            <a:chExt cx="2195195" cy="456565"/>
          </a:xfrm>
        </p:grpSpPr>
        <p:sp>
          <p:nvSpPr>
            <p:cNvPr id="20" name="object 20"/>
            <p:cNvSpPr/>
            <p:nvPr/>
          </p:nvSpPr>
          <p:spPr>
            <a:xfrm>
              <a:off x="7373645" y="5262744"/>
              <a:ext cx="2188845" cy="450215"/>
            </a:xfrm>
            <a:custGeom>
              <a:avLst/>
              <a:gdLst/>
              <a:ahLst/>
              <a:cxnLst/>
              <a:rect l="l" t="t" r="r" b="b"/>
              <a:pathLst>
                <a:path w="2188845" h="450214">
                  <a:moveTo>
                    <a:pt x="2080374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2080374" y="450011"/>
                  </a:lnTo>
                  <a:lnTo>
                    <a:pt x="2122415" y="441521"/>
                  </a:lnTo>
                  <a:lnTo>
                    <a:pt x="2156744" y="418371"/>
                  </a:lnTo>
                  <a:lnTo>
                    <a:pt x="2179888" y="384041"/>
                  </a:lnTo>
                  <a:lnTo>
                    <a:pt x="2188375" y="342011"/>
                  </a:lnTo>
                  <a:lnTo>
                    <a:pt x="2188375" y="108000"/>
                  </a:lnTo>
                  <a:lnTo>
                    <a:pt x="2179888" y="65960"/>
                  </a:lnTo>
                  <a:lnTo>
                    <a:pt x="2156744" y="31630"/>
                  </a:lnTo>
                  <a:lnTo>
                    <a:pt x="2122415" y="8486"/>
                  </a:lnTo>
                  <a:lnTo>
                    <a:pt x="2080374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73645" y="5262744"/>
              <a:ext cx="2188845" cy="450215"/>
            </a:xfrm>
            <a:custGeom>
              <a:avLst/>
              <a:gdLst/>
              <a:ahLst/>
              <a:cxnLst/>
              <a:rect l="l" t="t" r="r" b="b"/>
              <a:pathLst>
                <a:path w="2188845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2080374" y="450011"/>
                  </a:lnTo>
                  <a:lnTo>
                    <a:pt x="2122415" y="441521"/>
                  </a:lnTo>
                  <a:lnTo>
                    <a:pt x="2156744" y="418371"/>
                  </a:lnTo>
                  <a:lnTo>
                    <a:pt x="2179888" y="384041"/>
                  </a:lnTo>
                  <a:lnTo>
                    <a:pt x="2188375" y="342011"/>
                  </a:lnTo>
                  <a:lnTo>
                    <a:pt x="2188375" y="108000"/>
                  </a:lnTo>
                  <a:lnTo>
                    <a:pt x="2179888" y="65960"/>
                  </a:lnTo>
                  <a:lnTo>
                    <a:pt x="2156744" y="31630"/>
                  </a:lnTo>
                  <a:lnTo>
                    <a:pt x="2122415" y="8486"/>
                  </a:lnTo>
                  <a:lnTo>
                    <a:pt x="2080374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46959" y="5726872"/>
            <a:ext cx="122794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검진기관 예약하기</a:t>
            </a:r>
            <a:endParaRPr sz="13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54300" y="5722540"/>
            <a:ext cx="254505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문진표</a:t>
            </a:r>
            <a:r>
              <a:rPr 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발달선별검사지</a:t>
            </a:r>
            <a:r>
              <a:rPr sz="1300" b="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작성하기</a:t>
            </a:r>
            <a:endParaRPr sz="13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2833" y="5732833"/>
            <a:ext cx="2096067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검진기관</a:t>
            </a:r>
            <a:r>
              <a:rPr sz="1300" b="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에서</a:t>
            </a:r>
            <a:r>
              <a:rPr sz="1300" b="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</a:t>
            </a:r>
            <a:r>
              <a:rPr sz="1300" b="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검진</a:t>
            </a:r>
            <a:r>
              <a:rPr sz="1300" b="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받기</a:t>
            </a:r>
            <a:endParaRPr sz="13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72102" y="5747891"/>
            <a:ext cx="189483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영유아건강검진 통보서 받기</a:t>
            </a:r>
            <a:endParaRPr sz="13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06675" y="5764288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63608" y="5764288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12075" y="5764288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31" name="object 31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영유아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건강검진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40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4" name="object 8"/>
          <p:cNvSpPr txBox="1"/>
          <p:nvPr/>
        </p:nvSpPr>
        <p:spPr>
          <a:xfrm>
            <a:off x="1072572" y="3084841"/>
            <a:ext cx="86188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 </a:t>
            </a:r>
            <a:r>
              <a:rPr lang="en-US" altLang="ko-KR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일부터 </a:t>
            </a:r>
            <a:r>
              <a:rPr lang="en-US" altLang="ko-KR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71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개월까지의 </a:t>
            </a:r>
            <a:r>
              <a:rPr lang="ko-KR" altLang="en-US" sz="130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영유아를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대상으로 검진시기별로 선정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</p:txBody>
      </p:sp>
      <p:sp>
        <p:nvSpPr>
          <p:cNvPr id="35" name="object 8"/>
          <p:cNvSpPr txBox="1"/>
          <p:nvPr/>
        </p:nvSpPr>
        <p:spPr>
          <a:xfrm>
            <a:off x="1069566" y="2697288"/>
            <a:ext cx="86188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9" name="object 8"/>
          <p:cNvSpPr txBox="1"/>
          <p:nvPr/>
        </p:nvSpPr>
        <p:spPr>
          <a:xfrm>
            <a:off x="1066815" y="4960224"/>
            <a:ext cx="22313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41" name="object 8"/>
          <p:cNvSpPr txBox="1"/>
          <p:nvPr/>
        </p:nvSpPr>
        <p:spPr>
          <a:xfrm>
            <a:off x="1071245" y="5291568"/>
            <a:ext cx="86188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국민건강보험공단 홈페이지 또는 </a:t>
            </a:r>
            <a:r>
              <a:rPr lang="en-US" altLang="ko-KR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the 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건강보험 </a:t>
            </a:r>
            <a:r>
              <a:rPr lang="ko-KR" altLang="en-US" sz="130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앱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1079500" y="6752216"/>
            <a:ext cx="503600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217932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국민건강보험공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단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상담센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Arial Unicode MS" panose="020B0604020202020204" pitchFamily="50" charset="-127"/>
              </a:rPr>
              <a:t>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1577-1000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21793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다문화 가정 통번역 필요 시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다누리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콜센터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1577-1366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7336" y="3827162"/>
            <a:ext cx="8850749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국가차원의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건강검진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건강검진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8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구강검진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marR="5080" indent="-96520">
              <a:lnSpc>
                <a:spcPct val="160300"/>
              </a:lnSpc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14~35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4~6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9~12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18~24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구강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18~29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1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30~36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구강 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30~41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30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42~48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구강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42~53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54~60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구강 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54~65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</a:t>
            </a:r>
            <a:r>
              <a:rPr lang="ko-KR" altLang="en-US" sz="130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	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8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생후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66~71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Bold"/>
            </a:endParaRPr>
          </a:p>
          <a:p>
            <a:endParaRPr lang="ko-KR" altLang="en-US" dirty="0"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D4E6DEB2-B549-B4B0-2B5D-98BA0143668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xmlns="" id="{71F149FE-6F92-D448-A013-30233567BF2B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04974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3"/>
          <p:cNvSpPr/>
          <p:nvPr/>
        </p:nvSpPr>
        <p:spPr>
          <a:xfrm>
            <a:off x="1085397" y="6443337"/>
            <a:ext cx="1523388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"/>
          <p:cNvSpPr/>
          <p:nvPr/>
        </p:nvSpPr>
        <p:spPr>
          <a:xfrm>
            <a:off x="1085397" y="2661488"/>
            <a:ext cx="1523388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2645" y="2696102"/>
            <a:ext cx="86188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 대상 및 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31" name="object 31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023045" y="1587300"/>
            <a:ext cx="44760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영유아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건강검진 결과에 따른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1128016" y="3072821"/>
            <a:ext cx="9144572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발달평가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결과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‘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심화평가권고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’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①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기초생활수급자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의료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주거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생계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차상위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계층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최대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40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   ② 건강보험가입자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최대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20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297815" indent="-285750">
              <a:lnSpc>
                <a:spcPct val="100000"/>
              </a:lnSpc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1130094" y="4142645"/>
            <a:ext cx="914457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지정된 검사기관 이용 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보건소에서 대상자 확인 및 검사의뢰서 발급 후 검사 실시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원하는 검사기관 이용 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의료기관에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검사비를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선납한 후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증비서류를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구비하여 보건소에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청구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지원기간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영유아검진을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받은 날로부터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이내에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발달 정밀검사를 받고 정밀검사를 받은 해의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다음연도 상반기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  	               	                  (6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말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까지 신청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4" name="object 8"/>
          <p:cNvSpPr txBox="1"/>
          <p:nvPr/>
        </p:nvSpPr>
        <p:spPr>
          <a:xfrm>
            <a:off x="1139948" y="6479138"/>
            <a:ext cx="161595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b="1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45" name="object 8"/>
          <p:cNvSpPr txBox="1"/>
          <p:nvPr/>
        </p:nvSpPr>
        <p:spPr>
          <a:xfrm>
            <a:off x="1078928" y="6854671"/>
            <a:ext cx="35927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21793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국민건강보험공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상담센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1577-1000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50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grpSp>
        <p:nvGrpSpPr>
          <p:cNvPr id="24" name="object 10"/>
          <p:cNvGrpSpPr/>
          <p:nvPr/>
        </p:nvGrpSpPr>
        <p:grpSpPr>
          <a:xfrm>
            <a:off x="1016619" y="5837477"/>
            <a:ext cx="1354491" cy="456565"/>
            <a:chOff x="1085399" y="5259569"/>
            <a:chExt cx="1517650" cy="456565"/>
          </a:xfrm>
        </p:grpSpPr>
        <p:sp>
          <p:nvSpPr>
            <p:cNvPr id="25" name="object 11"/>
            <p:cNvSpPr/>
            <p:nvPr/>
          </p:nvSpPr>
          <p:spPr>
            <a:xfrm>
              <a:off x="1088574" y="5262744"/>
              <a:ext cx="1511300" cy="450215"/>
            </a:xfrm>
            <a:custGeom>
              <a:avLst/>
              <a:gdLst/>
              <a:ahLst/>
              <a:cxnLst/>
              <a:rect l="l" t="t" r="r" b="b"/>
              <a:pathLst>
                <a:path w="1511300" h="450214">
                  <a:moveTo>
                    <a:pt x="1403045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403045" y="450011"/>
                  </a:lnTo>
                  <a:lnTo>
                    <a:pt x="1445085" y="441521"/>
                  </a:lnTo>
                  <a:lnTo>
                    <a:pt x="1479415" y="418371"/>
                  </a:lnTo>
                  <a:lnTo>
                    <a:pt x="1502559" y="384041"/>
                  </a:lnTo>
                  <a:lnTo>
                    <a:pt x="1511046" y="342011"/>
                  </a:lnTo>
                  <a:lnTo>
                    <a:pt x="1511046" y="108000"/>
                  </a:lnTo>
                  <a:lnTo>
                    <a:pt x="1502559" y="65960"/>
                  </a:lnTo>
                  <a:lnTo>
                    <a:pt x="1479415" y="31630"/>
                  </a:lnTo>
                  <a:lnTo>
                    <a:pt x="1445085" y="8486"/>
                  </a:lnTo>
                  <a:lnTo>
                    <a:pt x="1403045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/>
            <p:cNvSpPr/>
            <p:nvPr/>
          </p:nvSpPr>
          <p:spPr>
            <a:xfrm>
              <a:off x="1088574" y="5262744"/>
              <a:ext cx="1511300" cy="450215"/>
            </a:xfrm>
            <a:custGeom>
              <a:avLst/>
              <a:gdLst/>
              <a:ahLst/>
              <a:cxnLst/>
              <a:rect l="l" t="t" r="r" b="b"/>
              <a:pathLst>
                <a:path w="151130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403045" y="450011"/>
                  </a:lnTo>
                  <a:lnTo>
                    <a:pt x="1445085" y="441521"/>
                  </a:lnTo>
                  <a:lnTo>
                    <a:pt x="1479415" y="418371"/>
                  </a:lnTo>
                  <a:lnTo>
                    <a:pt x="1502559" y="384041"/>
                  </a:lnTo>
                  <a:lnTo>
                    <a:pt x="1511046" y="342011"/>
                  </a:lnTo>
                  <a:lnTo>
                    <a:pt x="1511046" y="108000"/>
                  </a:lnTo>
                  <a:lnTo>
                    <a:pt x="1502559" y="65960"/>
                  </a:lnTo>
                  <a:lnTo>
                    <a:pt x="1479415" y="31630"/>
                  </a:lnTo>
                  <a:lnTo>
                    <a:pt x="1445085" y="8486"/>
                  </a:lnTo>
                  <a:lnTo>
                    <a:pt x="1403045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13"/>
          <p:cNvGrpSpPr/>
          <p:nvPr/>
        </p:nvGrpSpPr>
        <p:grpSpPr>
          <a:xfrm>
            <a:off x="2607307" y="5837477"/>
            <a:ext cx="914029" cy="456565"/>
            <a:chOff x="2900588" y="5259569"/>
            <a:chExt cx="1963420" cy="456565"/>
          </a:xfrm>
        </p:grpSpPr>
        <p:sp>
          <p:nvSpPr>
            <p:cNvPr id="33" name="object 14"/>
            <p:cNvSpPr/>
            <p:nvPr/>
          </p:nvSpPr>
          <p:spPr>
            <a:xfrm>
              <a:off x="2903763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848662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5"/>
            <p:cNvSpPr/>
            <p:nvPr/>
          </p:nvSpPr>
          <p:spPr>
            <a:xfrm>
              <a:off x="2903763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16"/>
          <p:cNvGrpSpPr/>
          <p:nvPr/>
        </p:nvGrpSpPr>
        <p:grpSpPr>
          <a:xfrm>
            <a:off x="5861050" y="5837477"/>
            <a:ext cx="1295400" cy="456565"/>
            <a:chOff x="5135529" y="5259569"/>
            <a:chExt cx="1963420" cy="456565"/>
          </a:xfrm>
        </p:grpSpPr>
        <p:sp>
          <p:nvSpPr>
            <p:cNvPr id="37" name="object 17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848662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8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19"/>
          <p:cNvGrpSpPr/>
          <p:nvPr/>
        </p:nvGrpSpPr>
        <p:grpSpPr>
          <a:xfrm>
            <a:off x="7461251" y="5837477"/>
            <a:ext cx="2461244" cy="456565"/>
            <a:chOff x="7370470" y="5259569"/>
            <a:chExt cx="2195195" cy="456565"/>
          </a:xfrm>
        </p:grpSpPr>
        <p:sp>
          <p:nvSpPr>
            <p:cNvPr id="42" name="object 20"/>
            <p:cNvSpPr/>
            <p:nvPr/>
          </p:nvSpPr>
          <p:spPr>
            <a:xfrm>
              <a:off x="7373645" y="5262744"/>
              <a:ext cx="2188845" cy="450215"/>
            </a:xfrm>
            <a:custGeom>
              <a:avLst/>
              <a:gdLst/>
              <a:ahLst/>
              <a:cxnLst/>
              <a:rect l="l" t="t" r="r" b="b"/>
              <a:pathLst>
                <a:path w="2188845" h="450214">
                  <a:moveTo>
                    <a:pt x="2080374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2080374" y="450011"/>
                  </a:lnTo>
                  <a:lnTo>
                    <a:pt x="2122415" y="441521"/>
                  </a:lnTo>
                  <a:lnTo>
                    <a:pt x="2156744" y="418371"/>
                  </a:lnTo>
                  <a:lnTo>
                    <a:pt x="2179888" y="384041"/>
                  </a:lnTo>
                  <a:lnTo>
                    <a:pt x="2188375" y="342011"/>
                  </a:lnTo>
                  <a:lnTo>
                    <a:pt x="2188375" y="108000"/>
                  </a:lnTo>
                  <a:lnTo>
                    <a:pt x="2179888" y="65960"/>
                  </a:lnTo>
                  <a:lnTo>
                    <a:pt x="2156744" y="31630"/>
                  </a:lnTo>
                  <a:lnTo>
                    <a:pt x="2122415" y="8486"/>
                  </a:lnTo>
                  <a:lnTo>
                    <a:pt x="2080374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1"/>
            <p:cNvSpPr/>
            <p:nvPr/>
          </p:nvSpPr>
          <p:spPr>
            <a:xfrm>
              <a:off x="7373645" y="5262744"/>
              <a:ext cx="2188845" cy="450215"/>
            </a:xfrm>
            <a:custGeom>
              <a:avLst/>
              <a:gdLst/>
              <a:ahLst/>
              <a:cxnLst/>
              <a:rect l="l" t="t" r="r" b="b"/>
              <a:pathLst>
                <a:path w="2188845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2080374" y="450011"/>
                  </a:lnTo>
                  <a:lnTo>
                    <a:pt x="2122415" y="441521"/>
                  </a:lnTo>
                  <a:lnTo>
                    <a:pt x="2156744" y="418371"/>
                  </a:lnTo>
                  <a:lnTo>
                    <a:pt x="2179888" y="384041"/>
                  </a:lnTo>
                  <a:lnTo>
                    <a:pt x="2188375" y="342011"/>
                  </a:lnTo>
                  <a:lnTo>
                    <a:pt x="2188375" y="108000"/>
                  </a:lnTo>
                  <a:lnTo>
                    <a:pt x="2179888" y="65960"/>
                  </a:lnTo>
                  <a:lnTo>
                    <a:pt x="2156744" y="31630"/>
                  </a:lnTo>
                  <a:lnTo>
                    <a:pt x="2122415" y="8486"/>
                  </a:lnTo>
                  <a:lnTo>
                    <a:pt x="2080374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26"/>
          <p:cNvSpPr/>
          <p:nvPr/>
        </p:nvSpPr>
        <p:spPr>
          <a:xfrm>
            <a:off x="2446423" y="5990774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7"/>
          <p:cNvSpPr/>
          <p:nvPr/>
        </p:nvSpPr>
        <p:spPr>
          <a:xfrm>
            <a:off x="5661025" y="5990774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8"/>
          <p:cNvSpPr/>
          <p:nvPr/>
        </p:nvSpPr>
        <p:spPr>
          <a:xfrm>
            <a:off x="7259203" y="5990774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8"/>
          <p:cNvSpPr txBox="1"/>
          <p:nvPr/>
        </p:nvSpPr>
        <p:spPr>
          <a:xfrm>
            <a:off x="1079500" y="5959264"/>
            <a:ext cx="1261427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공단홈페이지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741376" y="5936962"/>
            <a:ext cx="6751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</a:t>
            </a:r>
            <a:r>
              <a:rPr lang="en-US" altLang="ko-KR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iN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</a:endParaRPr>
          </a:p>
        </p:txBody>
      </p:sp>
      <p:grpSp>
        <p:nvGrpSpPr>
          <p:cNvPr id="53" name="object 16"/>
          <p:cNvGrpSpPr/>
          <p:nvPr/>
        </p:nvGrpSpPr>
        <p:grpSpPr>
          <a:xfrm>
            <a:off x="3787432" y="5837476"/>
            <a:ext cx="1768532" cy="456565"/>
            <a:chOff x="5135529" y="5259569"/>
            <a:chExt cx="1963420" cy="456565"/>
          </a:xfrm>
        </p:grpSpPr>
        <p:sp>
          <p:nvSpPr>
            <p:cNvPr id="54" name="object 17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848662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close/>
                </a:path>
              </a:pathLst>
            </a:custGeom>
            <a:solidFill>
              <a:srgbClr val="D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8"/>
            <p:cNvSpPr/>
            <p:nvPr/>
          </p:nvSpPr>
          <p:spPr>
            <a:xfrm>
              <a:off x="5138704" y="5262744"/>
              <a:ext cx="1957070" cy="450215"/>
            </a:xfrm>
            <a:custGeom>
              <a:avLst/>
              <a:gdLst/>
              <a:ahLst/>
              <a:cxnLst/>
              <a:rect l="l" t="t" r="r" b="b"/>
              <a:pathLst>
                <a:path w="1957070" h="450214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342011"/>
                  </a:lnTo>
                  <a:lnTo>
                    <a:pt x="8486" y="384041"/>
                  </a:lnTo>
                  <a:lnTo>
                    <a:pt x="31630" y="418371"/>
                  </a:lnTo>
                  <a:lnTo>
                    <a:pt x="65960" y="441521"/>
                  </a:lnTo>
                  <a:lnTo>
                    <a:pt x="108000" y="450011"/>
                  </a:lnTo>
                  <a:lnTo>
                    <a:pt x="1848662" y="450011"/>
                  </a:lnTo>
                  <a:lnTo>
                    <a:pt x="1890698" y="441521"/>
                  </a:lnTo>
                  <a:lnTo>
                    <a:pt x="1925027" y="418371"/>
                  </a:lnTo>
                  <a:lnTo>
                    <a:pt x="1948175" y="384041"/>
                  </a:lnTo>
                  <a:lnTo>
                    <a:pt x="1956663" y="342011"/>
                  </a:lnTo>
                  <a:lnTo>
                    <a:pt x="1956663" y="108000"/>
                  </a:lnTo>
                  <a:lnTo>
                    <a:pt x="1948175" y="65960"/>
                  </a:lnTo>
                  <a:lnTo>
                    <a:pt x="1925027" y="31630"/>
                  </a:lnTo>
                  <a:lnTo>
                    <a:pt x="1890698" y="8486"/>
                  </a:lnTo>
                  <a:lnTo>
                    <a:pt x="1848662" y="0"/>
                  </a:lnTo>
                  <a:lnTo>
                    <a:pt x="108000" y="0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27"/>
          <p:cNvSpPr/>
          <p:nvPr/>
        </p:nvSpPr>
        <p:spPr>
          <a:xfrm>
            <a:off x="3567603" y="5990773"/>
            <a:ext cx="9389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직사각형 4"/>
          <p:cNvSpPr/>
          <p:nvPr/>
        </p:nvSpPr>
        <p:spPr>
          <a:xfrm>
            <a:off x="3891636" y="5919137"/>
            <a:ext cx="160746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검진기관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병원찾기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958130" y="5919193"/>
            <a:ext cx="110959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병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 정보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57107" y="5919565"/>
            <a:ext cx="22695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spc="-15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spc="-15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발달정밀검사 의료기관 찾기</a:t>
            </a:r>
            <a:endParaRPr lang="en-US" altLang="ko-KR" sz="13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7" name="object 3"/>
          <p:cNvSpPr/>
          <p:nvPr/>
        </p:nvSpPr>
        <p:spPr>
          <a:xfrm>
            <a:off x="1085397" y="3750362"/>
            <a:ext cx="1523388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 txBox="1"/>
          <p:nvPr/>
        </p:nvSpPr>
        <p:spPr>
          <a:xfrm>
            <a:off x="1117151" y="3786162"/>
            <a:ext cx="195208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 algn="just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 </a:t>
            </a:r>
            <a:endParaRPr lang="ko-KR" altLang="en-US" sz="1300" b="1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8" name="object 3"/>
          <p:cNvSpPr/>
          <p:nvPr/>
        </p:nvSpPr>
        <p:spPr>
          <a:xfrm>
            <a:off x="1085397" y="5461855"/>
            <a:ext cx="1523388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"/>
          <p:cNvSpPr txBox="1"/>
          <p:nvPr/>
        </p:nvSpPr>
        <p:spPr>
          <a:xfrm>
            <a:off x="790452" y="5497655"/>
            <a:ext cx="19050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검사 병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·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의원 찾기</a:t>
            </a:r>
            <a:endParaRPr sz="1300" b="1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3" name="object 23">
            <a:extLst>
              <a:ext uri="{FF2B5EF4-FFF2-40B4-BE49-F238E27FC236}">
                <a16:creationId xmlns:a16="http://schemas.microsoft.com/office/drawing/2014/main" xmlns="" id="{987FFCB3-AD18-CCEF-B295-9BA94C3A44B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16C84D47-01CF-A257-043C-3D0CD067B0C4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503566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582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552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395287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5397" y="5249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5397" y="7154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2572" y="2620645"/>
            <a:ext cx="85864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8350" algn="ctr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시간제보육이란</a:t>
            </a:r>
            <a:r>
              <a:rPr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117852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시간제보육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1072572" y="3586482"/>
            <a:ext cx="85864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8350" algn="ctr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1077314" y="3933825"/>
            <a:ext cx="8586470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8350" algn="ctr">
              <a:lnSpc>
                <a:spcPct val="15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23" name="object 9"/>
          <p:cNvSpPr txBox="1"/>
          <p:nvPr/>
        </p:nvSpPr>
        <p:spPr>
          <a:xfrm>
            <a:off x="1077314" y="5274041"/>
            <a:ext cx="85864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8350" algn="ctr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graphicFrame>
        <p:nvGraphicFramePr>
          <p:cNvPr id="24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27448"/>
              </p:ext>
            </p:extLst>
          </p:nvPr>
        </p:nvGraphicFramePr>
        <p:xfrm>
          <a:off x="1112238" y="5855970"/>
          <a:ext cx="4463062" cy="1212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9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4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854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rgbClr val="006843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구분</a:t>
                      </a:r>
                      <a:endParaRPr lang="ko-KR" altLang="en-US" sz="105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85090" marB="0">
                    <a:lnL w="3175">
                      <a:noFill/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rgbClr val="006843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사전예약</a:t>
                      </a:r>
                      <a:endParaRPr lang="ko-KR" altLang="en-US" sz="105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85090" marB="0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rgbClr val="006843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당일예약</a:t>
                      </a:r>
                      <a:endParaRPr lang="ko-KR" altLang="en-US" sz="105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85090" marB="0">
                    <a:lnL w="3175">
                      <a:solidFill>
                        <a:srgbClr val="3CB695"/>
                      </a:solidFill>
                      <a:prstDash val="solid"/>
                    </a:lnL>
                    <a:lnT w="6350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6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방법</a:t>
                      </a:r>
                    </a:p>
                  </a:txBody>
                  <a:tcPr marL="64770" marR="64770" marT="17907" marB="17907" anchor="ctr">
                    <a:lnL w="3175">
                      <a:noFill/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온라인 신청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[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임신육아종합포털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(PC/</a:t>
                      </a:r>
                      <a:r>
                        <a:rPr lang="ko-KR" altLang="en-US" sz="1050" kern="0" spc="-10" dirty="0" err="1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모바일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)]</a:t>
                      </a:r>
                      <a:endParaRPr lang="ko-KR" altLang="en-US" sz="1050" kern="0" spc="-10" dirty="0">
                        <a:solidFill>
                          <a:srgbClr val="000000"/>
                        </a:solidFill>
                        <a:effectLst/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전화신청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☎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1661-9361)</a:t>
                      </a:r>
                      <a:endParaRPr lang="ko-KR" altLang="en-US" sz="1050" kern="0" spc="-10" dirty="0">
                        <a:solidFill>
                          <a:srgbClr val="000000"/>
                        </a:solidFill>
                        <a:effectLst/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전화신청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☎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1661-9361)</a:t>
                      </a:r>
                      <a:endParaRPr lang="ko-KR" altLang="en-US" sz="1050" kern="0" spc="-10" dirty="0">
                        <a:solidFill>
                          <a:srgbClr val="000000"/>
                        </a:solidFill>
                        <a:effectLst/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6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기간</a:t>
                      </a:r>
                    </a:p>
                  </a:txBody>
                  <a:tcPr marL="64770" marR="64770" marT="17907" marB="17907" anchor="ctr">
                    <a:lnL w="3175">
                      <a:noFill/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서비스 이용일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14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일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(9:00) 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전부터 </a:t>
                      </a: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일 전까지</a:t>
                      </a: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서비스 이용 당일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12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시까지</a:t>
                      </a: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6" name="object 9"/>
          <p:cNvSpPr txBox="1"/>
          <p:nvPr/>
        </p:nvSpPr>
        <p:spPr>
          <a:xfrm>
            <a:off x="1046761" y="5610225"/>
            <a:ext cx="71853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565"/>
              </a:spcBef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독립반</a:t>
            </a:r>
            <a:endParaRPr lang="en-US" altLang="ko-KR" sz="10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aphicFrame>
        <p:nvGraphicFramePr>
          <p:cNvPr id="28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465351"/>
              </p:ext>
            </p:extLst>
          </p:nvPr>
        </p:nvGraphicFramePr>
        <p:xfrm>
          <a:off x="6321172" y="5838825"/>
          <a:ext cx="3312059" cy="12241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9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ko-KR" altLang="en-US" sz="1050" b="1" dirty="0">
                          <a:solidFill>
                            <a:srgbClr val="006843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구분</a:t>
                      </a:r>
                      <a:endParaRPr lang="ko-KR" altLang="en-US" sz="105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85090" marB="0">
                    <a:lnL w="3175">
                      <a:noFill/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rgbClr val="006843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Medium"/>
                        </a:rPr>
                        <a:t>사전예약</a:t>
                      </a:r>
                      <a:endParaRPr lang="ko-KR" altLang="en-US" sz="1050" b="1" dirty="0">
                        <a:latin typeface="Noto Sans CJK KR DemiLight" pitchFamily="34" charset="-127"/>
                        <a:ea typeface="Noto Sans CJK KR DemiLight" pitchFamily="34" charset="-127"/>
                        <a:cs typeface="Noto Sans CJK KR Medium"/>
                      </a:endParaRPr>
                    </a:p>
                  </a:txBody>
                  <a:tcPr marL="0" marR="0" marT="85090" marB="0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5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방법</a:t>
                      </a:r>
                    </a:p>
                  </a:txBody>
                  <a:tcPr marL="64770" marR="64770" marT="17907" marB="17907" anchor="ctr">
                    <a:lnL w="3175">
                      <a:noFill/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온라인 신청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[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임신육아종합포털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(PC/</a:t>
                      </a:r>
                      <a:r>
                        <a:rPr lang="ko-KR" altLang="en-US" sz="1050" kern="0" spc="-10" dirty="0" err="1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모바일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)]</a:t>
                      </a:r>
                      <a:endParaRPr lang="ko-KR" altLang="en-US" sz="1050" kern="0" spc="-10" dirty="0">
                        <a:solidFill>
                          <a:srgbClr val="000000"/>
                        </a:solidFill>
                        <a:effectLst/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5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기간</a:t>
                      </a:r>
                    </a:p>
                  </a:txBody>
                  <a:tcPr marL="64770" marR="64770" marT="17907" marB="17907" anchor="ctr">
                    <a:lnL w="3175">
                      <a:noFill/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서비스 이용일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14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일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(9:00) </a:t>
                      </a:r>
                      <a:r>
                        <a:rPr lang="en-US" altLang="ko-KR" sz="1050" kern="0" spc="-10" baseline="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 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전부터 </a:t>
                      </a:r>
                      <a:endParaRPr lang="en-US" altLang="ko-KR" sz="1050" kern="0" spc="-10" dirty="0">
                        <a:solidFill>
                          <a:srgbClr val="000000"/>
                        </a:solidFill>
                        <a:effectLst/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2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일 </a:t>
                      </a:r>
                      <a:r>
                        <a:rPr lang="en-US" altLang="ko-KR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(24:00) </a:t>
                      </a:r>
                      <a:r>
                        <a:rPr lang="ko-KR" altLang="en-US" sz="1050" kern="0" spc="-10" dirty="0">
                          <a:solidFill>
                            <a:srgbClr val="000000"/>
                          </a:solidFill>
                          <a:effectLst/>
                          <a:latin typeface="Noto Sans CJK KR DemiLight" pitchFamily="34" charset="-127"/>
                          <a:ea typeface="Noto Sans CJK KR DemiLight" pitchFamily="34" charset="-127"/>
                        </a:rPr>
                        <a:t>전까지</a:t>
                      </a:r>
                    </a:p>
                  </a:txBody>
                  <a:tcPr marL="64770" marR="64770" marT="17907" marB="17907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0" name="object 9"/>
          <p:cNvSpPr txBox="1"/>
          <p:nvPr/>
        </p:nvSpPr>
        <p:spPr>
          <a:xfrm>
            <a:off x="6261100" y="5610225"/>
            <a:ext cx="71853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565"/>
              </a:spcBef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통합반</a:t>
            </a:r>
            <a:endParaRPr lang="en-US" altLang="ko-KR" sz="10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2" name="object 9"/>
          <p:cNvSpPr txBox="1"/>
          <p:nvPr/>
        </p:nvSpPr>
        <p:spPr>
          <a:xfrm>
            <a:off x="1112239" y="7200667"/>
            <a:ext cx="85864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8350" algn="ctr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520497" y="7177415"/>
            <a:ext cx="23394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spcBef>
                <a:spcPts val="1280"/>
              </a:spcBef>
              <a:tabLst>
                <a:tab pos="116205" algn="l"/>
                <a:tab pos="1776730" algn="l"/>
              </a:tabLst>
            </a:pP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시간제보육</a:t>
            </a:r>
            <a:r>
              <a:rPr lang="ko-KR" altLang="en-US" sz="11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대표전화</a:t>
            </a:r>
            <a:r>
              <a:rPr lang="ko-KR" altLang="en-US" sz="11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1661-9361</a:t>
            </a:r>
            <a:endParaRPr lang="ko-KR" altLang="en-US"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9"/>
          <p:cNvSpPr txBox="1"/>
          <p:nvPr/>
        </p:nvSpPr>
        <p:spPr>
          <a:xfrm>
            <a:off x="2603500" y="3586482"/>
            <a:ext cx="85864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2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어린이집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유치원을 이용하지 않고 부모급여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현금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양육수당 수급중인 영아</a:t>
            </a:r>
          </a:p>
        </p:txBody>
      </p:sp>
      <p:sp>
        <p:nvSpPr>
          <p:cNvPr id="29" name="object 9"/>
          <p:cNvSpPr txBox="1"/>
          <p:nvPr/>
        </p:nvSpPr>
        <p:spPr>
          <a:xfrm>
            <a:off x="1112239" y="2872725"/>
            <a:ext cx="8586470" cy="537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5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가정양육 부모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시간제근로자 등이 병원 이용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외출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단시간 근로 등의 사유로 </a:t>
            </a:r>
            <a:r>
              <a:rPr lang="ko-KR" altLang="en-US" sz="12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어린이집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이용이 필요한 경우 시간 단위로 시간제보육 제공기관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(</a:t>
            </a:r>
            <a:r>
              <a:rPr lang="ko-KR" altLang="en-US" sz="12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어린이집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육아종합지원센터 등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 이용하고 이용한 시간만큼 </a:t>
            </a:r>
            <a:r>
              <a:rPr lang="ko-KR" altLang="en-US" sz="12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보육료를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지불하는 보육서비스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1112239" y="4248299"/>
            <a:ext cx="8586470" cy="974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50000"/>
              </a:lnSpc>
              <a:spcBef>
                <a:spcPts val="565"/>
              </a:spcBef>
            </a:pP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2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독립반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통합반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합산 월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60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시간까지 시간당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천원 중 </a:t>
            </a:r>
            <a:r>
              <a:rPr lang="ko-KR" altLang="en-US" sz="12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자부담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천원으로 이용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정부지원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천원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85090">
              <a:lnSpc>
                <a:spcPct val="150000"/>
              </a:lnSpc>
              <a:spcBef>
                <a:spcPts val="565"/>
              </a:spcBef>
            </a:pP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lang="ko-KR" altLang="en-US" sz="11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lang="ko-KR" altLang="en-US" sz="11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유아학비를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지원받는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아동은 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전액</a:t>
            </a:r>
            <a:r>
              <a:rPr lang="ko-KR" altLang="en-US" sz="11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본인</a:t>
            </a:r>
            <a:r>
              <a:rPr lang="ko-KR" altLang="en-US" sz="11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부담</a:t>
            </a:r>
            <a:r>
              <a:rPr lang="en-US" altLang="ko-KR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시간당 </a:t>
            </a:r>
            <a:r>
              <a:rPr lang="en-US" altLang="ko-KR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</a:t>
            </a:r>
            <a:r>
              <a:rPr lang="ko-KR" altLang="en-US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천원</a:t>
            </a:r>
            <a:r>
              <a:rPr lang="en-US" altLang="ko-KR" sz="11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en-US" altLang="ko-KR" sz="14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85090">
              <a:lnSpc>
                <a:spcPct val="150000"/>
              </a:lnSpc>
              <a:spcBef>
                <a:spcPts val="565"/>
              </a:spcBef>
            </a:pP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 시간 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독립반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월요일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금요일 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(9:00~18:00),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주말 및 공휴일 제외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(</a:t>
            </a:r>
            <a:r>
              <a:rPr lang="ko-KR" altLang="en-US" sz="12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통합반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월요일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금요일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(9:00~16:00),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주말 및 공휴일 제외</a:t>
            </a:r>
            <a:endParaRPr lang="en-US" altLang="ko-KR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xmlns="" id="{0DE62421-9142-A7AF-07FE-DCEA51D0BB9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F0E14D77-5640-3500-7374-D4FFB69EF60A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843878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5730" y="6219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2555" y="5457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5074" y="2695372"/>
            <a:ext cx="8388801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만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6세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하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영</a:t>
            </a:r>
            <a:r>
              <a:rPr lang="en-US" altLang="ko-KR" sz="1300" b="0" spc="-2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·</a:t>
            </a:r>
            <a:r>
              <a:rPr sz="1300" b="0" spc="-20" dirty="0" err="1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유아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및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보호자</a:t>
            </a:r>
            <a:endParaRPr sz="1300" dirty="0">
              <a:latin typeface="Noto Sans CJK KR DemiLight"/>
              <a:ea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놀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공간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제공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자녀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돌봄을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위한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안전한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놀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공간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제공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육아정보 공유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: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부모 및 양육자에게 육아정보 나눔 기회 제공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endParaRPr sz="1300" dirty="0">
              <a:latin typeface="Noto Sans CJK KR DemiLight" pitchFamily="34" charset="-127"/>
              <a:ea typeface="Noto Sans CJK KR DemiLight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놀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활동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지원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도서,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장난감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등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자녀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양육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관련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물품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비치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및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참여형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놀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프로그램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운영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가족품앗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활동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지원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지역사회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주민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함께하는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자녀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돌봄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품앗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활동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지원</a:t>
            </a:r>
            <a:r>
              <a:rPr 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                                   </a:t>
            </a:r>
            <a:endParaRPr lang="ko-KR" altLang="en-US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09220" algn="l"/>
              </a:tabLst>
            </a:pP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                                                09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시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~ 18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시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,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예약제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또는 자유이용  </a:t>
            </a:r>
            <a:r>
              <a:rPr lang="en-US" altLang="ko-KR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※ </a:t>
            </a:r>
            <a:r>
              <a:rPr lang="ko-KR" altLang="en-US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이용 수요 및 상황에 맞춰 운영 방법 선정</a:t>
            </a:r>
            <a:r>
              <a:rPr lang="en-US" sz="11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endParaRPr sz="1100" dirty="0">
              <a:latin typeface="Noto Sans CJK KR DemiLight" pitchFamily="34" charset="-127"/>
              <a:ea typeface="Noto Sans CJK KR DemiLight"/>
              <a:cs typeface="Noto Sans CJK KR D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1112239" y="652933"/>
            <a:ext cx="249110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23045" y="1587300"/>
            <a:ext cx="281038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공동육아방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&amp;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공동육아나눔터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6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1079500" y="5480623"/>
            <a:ext cx="83888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아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돌봄서비스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홈페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지에서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회원가입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정회원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전환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 pitchFamily="34" charset="-127"/>
              <a:ea typeface="Noto Sans CJK KR DemiLight"/>
              <a:cs typeface="Noto Sans CJK KR DemiLight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1079500" y="6262603"/>
            <a:ext cx="83888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/>
                <a:ea typeface="Noto Sans CJK KR DemiLight"/>
                <a:cs typeface="Noto Sans CJK KR DemiLight"/>
              </a:rPr>
              <a:t>자치구 육아종합지원센터 등</a:t>
            </a:r>
            <a:endParaRPr sz="1300" dirty="0">
              <a:latin typeface="Noto Sans CJK KR DemiLight"/>
              <a:ea typeface="Noto Sans CJK KR DemiLight"/>
              <a:cs typeface="Noto Sans CJK KR DemiLight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xmlns="" id="{8096D15C-4681-0CD5-BA8F-71C5AC2F206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xmlns="" id="{533D6213-ED91-ADE8-B08B-C5A10F85C57E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816294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5090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49408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0516" y="6524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1245" y="6548209"/>
            <a:ext cx="83902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9823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양육수당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5" name="object 9"/>
          <p:cNvSpPr txBox="1"/>
          <p:nvPr/>
        </p:nvSpPr>
        <p:spPr>
          <a:xfrm>
            <a:off x="1112239" y="2562225"/>
            <a:ext cx="8390255" cy="878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양육수당이란?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marR="5080" indent="-96520">
              <a:lnSpc>
                <a:spcPct val="160300"/>
              </a:lnSpc>
              <a:spcBef>
                <a:spcPts val="215"/>
              </a:spcBef>
              <a:buChar char="-"/>
              <a:tabLst>
                <a:tab pos="109220" algn="l"/>
              </a:tabLst>
            </a:pPr>
            <a:r>
              <a:rPr sz="1300" b="0" spc="-6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유치원을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용하지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않는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아동에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대한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부모의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양육비용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부담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경감을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통해 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정부지원의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형평성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문제 해소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재가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아동의 </a:t>
            </a:r>
            <a:r>
              <a:rPr sz="1300" b="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성장발달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지원을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목적으로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하는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1112239" y="3519403"/>
            <a:ext cx="873026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610"/>
              </a:spcBef>
            </a:pP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집·유치원</a:t>
            </a:r>
            <a:r>
              <a:rPr 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특수학교 유치원 과정 포함</a:t>
            </a:r>
            <a:r>
              <a:rPr 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종일제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아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등을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용하지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않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는 취학 전 </a:t>
            </a:r>
            <a:r>
              <a:rPr lang="en-US" altLang="ko-KR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24~86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미만 가정양육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1071245" y="4419600"/>
            <a:ext cx="83902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03300" y="6835398"/>
            <a:ext cx="65219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행정복지센터에 방문하거나 온라인으로 신청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7" name="object 9"/>
          <p:cNvSpPr txBox="1"/>
          <p:nvPr/>
        </p:nvSpPr>
        <p:spPr>
          <a:xfrm>
            <a:off x="1062928" y="5071004"/>
            <a:ext cx="9870794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en-US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[</a:t>
            </a:r>
            <a:r>
              <a:rPr lang="ko-KR" altLang="en-US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양육수당</a:t>
            </a:r>
            <a:r>
              <a:rPr lang="en-US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]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(24~86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미만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10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       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[</a:t>
            </a:r>
            <a:r>
              <a:rPr lang="ko-KR" altLang="en-US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장애아동 양육수당</a:t>
            </a:r>
            <a:r>
              <a:rPr lang="en-US" altLang="ko-KR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]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(24~35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20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(36~86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미만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10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[</a:t>
            </a:r>
            <a:r>
              <a:rPr lang="ko-KR" altLang="en-US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농어촌아동 양육수당</a:t>
            </a:r>
            <a:r>
              <a:rPr lang="en-US" altLang="ko-KR" sz="1200" b="1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]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(24~35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15.6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(36~47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12.9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(48~86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미만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10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endParaRPr lang="en-US" altLang="ko-KR" sz="12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부모급여 도입에 따라 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0~23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개월은 부모급여 지원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24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개월부터 가정양육수당 지원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023045" y="4766204"/>
            <a:ext cx="8020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취학 전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~86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 미만 가정양육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대상 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10~20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지원</a:t>
            </a:r>
          </a:p>
        </p:txBody>
      </p:sp>
      <p:sp>
        <p:nvSpPr>
          <p:cNvPr id="33" name="object 6"/>
          <p:cNvSpPr/>
          <p:nvPr/>
        </p:nvSpPr>
        <p:spPr>
          <a:xfrm>
            <a:off x="5977596" y="6524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9"/>
          <p:cNvSpPr txBox="1"/>
          <p:nvPr/>
        </p:nvSpPr>
        <p:spPr>
          <a:xfrm>
            <a:off x="5998325" y="6548209"/>
            <a:ext cx="83902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36" name="object 9"/>
          <p:cNvSpPr txBox="1"/>
          <p:nvPr/>
        </p:nvSpPr>
        <p:spPr>
          <a:xfrm>
            <a:off x="5977596" y="6875152"/>
            <a:ext cx="83902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보건복지부 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3" name="object 9"/>
          <p:cNvSpPr txBox="1"/>
          <p:nvPr/>
        </p:nvSpPr>
        <p:spPr>
          <a:xfrm>
            <a:off x="927100" y="3529884"/>
            <a:ext cx="873026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2134" algn="ctr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6FB73C39-C24C-597E-7658-E70CA3BCC12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xmlns="" id="{A5E59A8F-5AB1-5312-7D8F-CA53983C691E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692236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5397" y="37236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397" y="455422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5397" y="539115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5397" y="6219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9823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부모급여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5" name="object 9"/>
          <p:cNvSpPr txBox="1"/>
          <p:nvPr/>
        </p:nvSpPr>
        <p:spPr>
          <a:xfrm>
            <a:off x="1401164" y="2691957"/>
            <a:ext cx="891251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02045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부모급여란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?</a:t>
            </a:r>
            <a:r>
              <a:rPr lang="en-US"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1124939" y="3043972"/>
            <a:ext cx="8912514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</a:t>
            </a:r>
            <a:r>
              <a:rPr 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양육으로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손실되는 소득을 보전하고</a:t>
            </a:r>
            <a:r>
              <a:rPr lang="en-US" altLang="ko-KR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 양육자의 </a:t>
            </a:r>
            <a:r>
              <a:rPr lang="ko-KR" altLang="en-US" sz="13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직접돌봄이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중요한 아동발달의 특성에 따라 영아기 돌봄을 두텁게 </a:t>
            </a:r>
            <a:r>
              <a:rPr lang="en-US" altLang="ko-KR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지원하기 위해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1112239" y="4152900"/>
            <a:ext cx="891251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 indent="-139700">
              <a:lnSpc>
                <a:spcPct val="100000"/>
              </a:lnSpc>
              <a:spcBef>
                <a:spcPts val="1160"/>
              </a:spcBef>
              <a:buChar char="-"/>
              <a:tabLst>
                <a:tab pos="152400" algn="l"/>
              </a:tabLst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대한민국 국적을 가진 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0~1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아동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(’22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이후 </a:t>
            </a:r>
            <a:r>
              <a:rPr lang="ko-KR" altLang="en-US"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출생아부터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1505939" y="3759406"/>
            <a:ext cx="815051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02045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1085441" y="4968352"/>
            <a:ext cx="891251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현금 이용권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('24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0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월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100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1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월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50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1514205" y="4590020"/>
            <a:ext cx="891251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02045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3" name="object 9"/>
          <p:cNvSpPr txBox="1"/>
          <p:nvPr/>
        </p:nvSpPr>
        <p:spPr>
          <a:xfrm>
            <a:off x="1099885" y="6251114"/>
            <a:ext cx="8912514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02045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            </a:t>
            </a: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154178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9"/>
          <p:cNvSpPr txBox="1"/>
          <p:nvPr/>
        </p:nvSpPr>
        <p:spPr>
          <a:xfrm>
            <a:off x="1085397" y="5428615"/>
            <a:ext cx="89125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02045">
              <a:lnSpc>
                <a:spcPct val="100000"/>
              </a:lnSpc>
              <a:spcBef>
                <a:spcPts val="1615"/>
              </a:spcBef>
            </a:pPr>
            <a:r>
              <a:rPr 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           </a:t>
            </a: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xmlns="" id="{31661484-131B-9FF3-639A-15DA3837840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179F0D5E-70AA-4AD8-ECB7-3E842DEC3BDD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756147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397" y="34016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2239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5397" y="6296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993775" y="2700261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 marR="7145655" algn="ctr">
              <a:lnSpc>
                <a:spcPct val="100000"/>
              </a:lnSpc>
              <a:spcBef>
                <a:spcPts val="100"/>
              </a:spcBef>
            </a:pPr>
            <a:r>
              <a:rPr dirty="0" err="1">
                <a:latin typeface="Noto Sans CJK KR Bold" pitchFamily="34" charset="-127"/>
                <a:ea typeface="Noto Sans CJK KR Bold" pitchFamily="34" charset="-127"/>
              </a:rPr>
              <a:t>지원대상</a:t>
            </a:r>
            <a:endParaRPr sz="1100" b="0" spc="-30" dirty="0">
              <a:solidFill>
                <a:srgbClr val="231916"/>
              </a:solidFill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9823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아동수당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5" name="object 9"/>
          <p:cNvSpPr txBox="1">
            <a:spLocks/>
          </p:cNvSpPr>
          <p:nvPr/>
        </p:nvSpPr>
        <p:spPr>
          <a:xfrm>
            <a:off x="1072572" y="5533856"/>
            <a:ext cx="868081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8740" latinLnBrk="0">
              <a:spcBef>
                <a:spcPts val="1160"/>
              </a:spcBef>
            </a:pPr>
            <a:r>
              <a:rPr lang="en-US" altLang="ko-KR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 또는 대리인 아동의 주민등록상 주소지 또는 거주지 등 전국 </a:t>
            </a:r>
            <a:r>
              <a:rPr lang="ko-KR" altLang="en-US" b="0" kern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 방문신청 </a:t>
            </a:r>
            <a:endParaRPr lang="en-US" altLang="ko-KR" b="0" kern="0" spc="-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78740" latinLnBrk="0">
              <a:spcBef>
                <a:spcPts val="1160"/>
              </a:spcBef>
            </a:pPr>
            <a:r>
              <a:rPr lang="en-US" altLang="ko-KR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 또는 정부</a:t>
            </a:r>
            <a:r>
              <a:rPr lang="en-US" altLang="ko-KR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 신청</a:t>
            </a:r>
            <a:endParaRPr lang="en-US" altLang="ko-KR" b="0" kern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object 9"/>
          <p:cNvSpPr txBox="1">
            <a:spLocks/>
          </p:cNvSpPr>
          <p:nvPr/>
        </p:nvSpPr>
        <p:spPr>
          <a:xfrm>
            <a:off x="1018722" y="6328782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8740" latinLnBrk="0">
              <a:spcBef>
                <a:spcPts val="1160"/>
              </a:spcBef>
            </a:pPr>
            <a:r>
              <a:rPr lang="ko-KR" altLang="en-US" kern="0" dirty="0">
                <a:latin typeface="Noto Sans CJK KR Bold" pitchFamily="34" charset="-127"/>
                <a:ea typeface="Noto Sans CJK KR Bold" pitchFamily="34" charset="-127"/>
              </a:rPr>
              <a:t>           문의처</a:t>
            </a:r>
            <a:endParaRPr lang="en-US" altLang="ko-KR" b="0" kern="0" spc="-30" dirty="0">
              <a:solidFill>
                <a:srgbClr val="231916"/>
              </a:solidFill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19" name="object 9"/>
          <p:cNvSpPr txBox="1">
            <a:spLocks/>
          </p:cNvSpPr>
          <p:nvPr/>
        </p:nvSpPr>
        <p:spPr>
          <a:xfrm>
            <a:off x="1023045" y="3771900"/>
            <a:ext cx="8680818" cy="125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4625" indent="-96520" latinLnBrk="0">
              <a:spcBef>
                <a:spcPts val="1155"/>
              </a:spcBef>
              <a:buFontTx/>
              <a:buChar char="-"/>
              <a:tabLst>
                <a:tab pos="175895" algn="l"/>
              </a:tabLst>
            </a:pPr>
            <a:r>
              <a:rPr lang="ko-KR" altLang="en-US" b="0" kern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신청일이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속하는 달부터 매달 </a:t>
            </a:r>
            <a:r>
              <a:rPr lang="en-US" altLang="ko-KR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일에 대상 아동 </a:t>
            </a:r>
            <a:r>
              <a:rPr lang="en-US" altLang="ko-KR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인당 </a:t>
            </a:r>
            <a:r>
              <a:rPr lang="en-US" altLang="ko-KR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만원이 지급</a:t>
            </a:r>
            <a:endParaRPr lang="ko-KR" altLang="en-US" b="0" kern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74625" indent="-96520" latinLnBrk="0">
              <a:spcBef>
                <a:spcPts val="1155"/>
              </a:spcBef>
              <a:buFontTx/>
              <a:buChar char="-"/>
              <a:tabLst>
                <a:tab pos="175895" algn="l"/>
              </a:tabLst>
            </a:pP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일이 토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일요일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공휴일인 경우 그 전일에 지급</a:t>
            </a:r>
          </a:p>
          <a:p>
            <a:pPr marL="174625" indent="-96520" latinLnBrk="0">
              <a:spcBef>
                <a:spcPts val="1155"/>
              </a:spcBef>
              <a:buFontTx/>
              <a:buChar char="-"/>
              <a:tabLst>
                <a:tab pos="175895" algn="l"/>
              </a:tabLst>
            </a:pP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수급을 받던 아동이 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90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출국일 포함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이상 국외에 체류하는 경우 지급이 정지</a:t>
            </a:r>
          </a:p>
          <a:p>
            <a:pPr marL="78105" latinLnBrk="0">
              <a:spcBef>
                <a:spcPts val="1155"/>
              </a:spcBef>
              <a:tabLst>
                <a:tab pos="175895" algn="l"/>
              </a:tabLst>
            </a:pP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en-US" altLang="ko-KR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아동수당은 </a:t>
            </a:r>
            <a:r>
              <a:rPr lang="ko-KR" altLang="en-US" sz="1200" b="0" kern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lang="en-US" altLang="ko-KR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양육수당 등 다른 복지급여를 받고 </a:t>
            </a:r>
            <a:r>
              <a:rPr lang="ko-KR" altLang="en-US" sz="1200" b="0" kern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있는지와</a:t>
            </a: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상관없이</a:t>
            </a:r>
            <a:r>
              <a:rPr lang="en-US" altLang="ko-KR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지급 연령</a:t>
            </a:r>
            <a:r>
              <a:rPr lang="en-US" altLang="ko-KR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국적 및 주민등록 요건이 충족되면 아동수당 지급</a:t>
            </a:r>
          </a:p>
        </p:txBody>
      </p:sp>
      <p:sp>
        <p:nvSpPr>
          <p:cNvPr id="20" name="object 9"/>
          <p:cNvSpPr txBox="1">
            <a:spLocks/>
          </p:cNvSpPr>
          <p:nvPr/>
        </p:nvSpPr>
        <p:spPr>
          <a:xfrm>
            <a:off x="1023045" y="3028949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4625" indent="-96520" latinLnBrk="0">
              <a:spcBef>
                <a:spcPts val="1160"/>
              </a:spcBef>
              <a:buFontTx/>
              <a:buChar char="-"/>
              <a:tabLst>
                <a:tab pos="175895" algn="l"/>
              </a:tabLst>
            </a:pPr>
            <a:r>
              <a:rPr lang="ko-KR" altLang="en-US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 </a:t>
            </a:r>
            <a:r>
              <a:rPr lang="en-US" altLang="ko-KR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8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ko-KR" altLang="en-US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미만의</a:t>
            </a:r>
            <a:r>
              <a:rPr lang="ko-KR" altLang="en-US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모든</a:t>
            </a:r>
            <a:r>
              <a:rPr lang="ko-KR" altLang="en-US" b="0" kern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</a:t>
            </a:r>
            <a:endParaRPr lang="ko-KR" altLang="en-US" sz="1100" b="0" kern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1" name="object 9"/>
          <p:cNvSpPr txBox="1">
            <a:spLocks/>
          </p:cNvSpPr>
          <p:nvPr/>
        </p:nvSpPr>
        <p:spPr>
          <a:xfrm>
            <a:off x="999716" y="3437495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6040" marR="7145655" algn="ctr" latinLnBrk="0">
              <a:spcBef>
                <a:spcPts val="1610"/>
              </a:spcBef>
            </a:pPr>
            <a:r>
              <a:rPr lang="ko-KR" altLang="en-US" kern="0" dirty="0">
                <a:latin typeface="Noto Sans CJK KR Bold" pitchFamily="34" charset="-127"/>
                <a:ea typeface="Noto Sans CJK KR Bold" pitchFamily="34" charset="-127"/>
              </a:rPr>
              <a:t>지원내용</a:t>
            </a:r>
            <a:endParaRPr lang="ko-KR" altLang="en-US" sz="1100" b="0" kern="0" spc="-30" dirty="0">
              <a:solidFill>
                <a:srgbClr val="231916"/>
              </a:solidFill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2" name="object 9"/>
          <p:cNvSpPr txBox="1">
            <a:spLocks/>
          </p:cNvSpPr>
          <p:nvPr/>
        </p:nvSpPr>
        <p:spPr>
          <a:xfrm>
            <a:off x="1072572" y="6695549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8740" latinLnBrk="0">
              <a:spcBef>
                <a:spcPts val="1275"/>
              </a:spcBef>
              <a:tabLst>
                <a:tab pos="1608455" algn="l"/>
              </a:tabLst>
            </a:pPr>
            <a:r>
              <a:rPr lang="en-US" altLang="ko-KR" b="0" kern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b="0" kern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b="0" kern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</a:p>
        </p:txBody>
      </p:sp>
      <p:sp>
        <p:nvSpPr>
          <p:cNvPr id="23" name="object 9"/>
          <p:cNvSpPr txBox="1">
            <a:spLocks/>
          </p:cNvSpPr>
          <p:nvPr/>
        </p:nvSpPr>
        <p:spPr>
          <a:xfrm>
            <a:off x="997939" y="5186030"/>
            <a:ext cx="868081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300" b="1" i="0">
                <a:solidFill>
                  <a:srgbClr val="3CB695"/>
                </a:solidFill>
                <a:latin typeface="Noto Sans CJK KR Bold"/>
                <a:ea typeface="+mn-ea"/>
                <a:cs typeface="Noto Sans CJK KR Bold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6040" marR="7145655" algn="ctr" latinLnBrk="0">
              <a:spcBef>
                <a:spcPts val="1610"/>
              </a:spcBef>
            </a:pPr>
            <a:r>
              <a:rPr lang="ko-KR" altLang="en-US" kern="0" dirty="0">
                <a:latin typeface="Noto Sans CJK KR Bold" pitchFamily="34" charset="-127"/>
                <a:ea typeface="Noto Sans CJK KR Bold" pitchFamily="34" charset="-127"/>
              </a:rPr>
              <a:t>신청방법</a:t>
            </a:r>
            <a:endParaRPr lang="en-US" altLang="ko-KR" b="0" kern="0" spc="-30" dirty="0">
              <a:solidFill>
                <a:srgbClr val="231916"/>
              </a:solidFill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xmlns="" id="{39B2BB5A-B1BE-23F9-FED8-C94179DCE49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xmlns="" id="{AB99C521-279D-DB03-DA84-4345508ADA8A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729359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2239" y="5762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2698" y="2686577"/>
            <a:ext cx="8465002" cy="2923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대상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연령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 희망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하는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0~5세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84150" indent="-172085">
              <a:lnSpc>
                <a:spcPct val="100000"/>
              </a:lnSpc>
              <a:spcBef>
                <a:spcPts val="1160"/>
              </a:spcBef>
              <a:buAutoNum type="arabicPeriod"/>
              <a:tabLst>
                <a:tab pos="184785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임신육아종합포털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</a:t>
            </a:r>
            <a:r>
              <a:rPr lang="ko-KR" altLang="en-US"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사랑홈페</a:t>
            </a:r>
            <a:r>
              <a:rPr lang="ko-KR" altLang="en-US"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대기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84785" algn="l"/>
              </a:tabLst>
            </a:pPr>
            <a:r>
              <a:rPr 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2.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</a:t>
            </a:r>
            <a:r>
              <a:rPr 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우선 순위에 따라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순서를 확인하여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수시로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결정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안내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84785" algn="l"/>
              </a:tabLst>
            </a:pPr>
            <a:r>
              <a:rPr 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3.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 </a:t>
            </a:r>
            <a:r>
              <a:rPr lang="ko-KR" altLang="en-US" sz="13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트</a:t>
            </a:r>
            <a:r>
              <a:rPr 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www.bokjiro.go.kr</a:t>
            </a:r>
            <a:r>
              <a:rPr 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57480">
              <a:lnSpc>
                <a:spcPct val="100000"/>
              </a:lnSpc>
              <a:spcBef>
                <a:spcPts val="965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바우처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카드(국민행복카드)가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없으면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발급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84150" indent="-172085">
              <a:lnSpc>
                <a:spcPct val="100000"/>
              </a:lnSpc>
              <a:spcBef>
                <a:spcPts val="755"/>
              </a:spcBef>
              <a:buAutoNum type="arabicPeriod" startAt="4"/>
              <a:tabLst>
                <a:tab pos="184785" algn="l"/>
              </a:tabLst>
            </a:pP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재원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시작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보육료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8895">
              <a:lnSpc>
                <a:spcPct val="100000"/>
              </a:lnSpc>
              <a:spcBef>
                <a:spcPts val="965"/>
              </a:spcBef>
            </a:pP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입소대기 신청 </a:t>
            </a:r>
            <a:r>
              <a:rPr lang="ko-KR" altLang="en-US" sz="12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어린이집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수 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재원 중이면 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개소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2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미재원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중이면 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개소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폐지 신청된 </a:t>
            </a:r>
            <a:r>
              <a:rPr lang="ko-KR" altLang="en-US" sz="12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어린이집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재원 아동포함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23045" y="1587300"/>
            <a:ext cx="199605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어린이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집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입소 절차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6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7" name="object 14"/>
          <p:cNvSpPr txBox="1"/>
          <p:nvPr/>
        </p:nvSpPr>
        <p:spPr>
          <a:xfrm>
            <a:off x="1079500" y="5792579"/>
            <a:ext cx="846500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69037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사랑헬프데스크</a:t>
            </a:r>
            <a:r>
              <a:rPr 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1566-3232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62B5CDFA-7C3D-1080-30FD-210A03E6141F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51ED33DD-76FF-C0E6-9A4C-A747BB026F83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653016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33423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608202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698" y="2686577"/>
            <a:ext cx="7550602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용하는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0~5세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국민행복카드로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집보육료를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결제하면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해당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집으로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입금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2699" y="5359324"/>
            <a:ext cx="5569401" cy="1338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lang="en-US" sz="130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복지로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온라인</a:t>
            </a:r>
            <a:r>
              <a:rPr sz="130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169037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사랑헬프데스크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1566-3232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227594" y="4157071"/>
          <a:ext cx="6566532" cy="99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75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8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75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82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7820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구분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2717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3세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2717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2717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 rowSpan="3">
                  <a:txBody>
                    <a:bodyPr/>
                    <a:lstStyle/>
                    <a:p>
                      <a:pPr marL="77470" marR="69850" indent="64135">
                        <a:lnSpc>
                          <a:spcPct val="133300"/>
                        </a:lnSpc>
                        <a:spcBef>
                          <a:spcPts val="92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부모 </a:t>
                      </a:r>
                      <a:r>
                        <a:rPr sz="1100" b="0" spc="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보육료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17475" marB="0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기본보육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54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75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3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94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280,000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60655" marB="0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6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7475" marB="0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야간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75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3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94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0655" marB="0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6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7475" marB="0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24시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810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712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591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420,000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1023045" y="1587300"/>
            <a:ext cx="124008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보육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료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307BA683-430E-679B-0FA5-74CFC06C32EE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A04A2D82-AEE2-55B8-E97F-26FF5727EB3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93030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76270" y="1972932"/>
            <a:ext cx="3322954" cy="248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우리동네</a:t>
            </a:r>
            <a:r>
              <a:rPr sz="3600" spc="-145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r>
              <a:rPr sz="3600" spc="-140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endParaRPr lang="en-US" sz="3600" spc="-140" dirty="0">
              <a:solidFill>
                <a:srgbClr val="FFFFFF"/>
              </a:solidFill>
              <a:latin typeface="BC 카드 L"/>
              <a:cs typeface="BC 카드 L"/>
            </a:endParaRPr>
          </a:p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육아종합지원센터</a:t>
            </a:r>
            <a:endParaRPr sz="3600" dirty="0">
              <a:latin typeface="BC 카드 L"/>
              <a:cs typeface="BC 카드 L"/>
            </a:endParaRPr>
          </a:p>
          <a:p>
            <a:pPr marL="168910" indent="-104139">
              <a:lnSpc>
                <a:spcPct val="100000"/>
              </a:lnSpc>
              <a:spcBef>
                <a:spcPts val="300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육아종합지원센터란?</a:t>
            </a:r>
            <a:endParaRPr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육아종합지원센터의</a:t>
            </a:r>
            <a:r>
              <a:rPr sz="1300" spc="-3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서비스</a:t>
            </a:r>
            <a:endParaRPr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우리동네</a:t>
            </a:r>
            <a:r>
              <a:rPr sz="1300" spc="-3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7C2A6E"/>
                </a:solidFill>
                <a:latin typeface="Noto Sans CJK KR Regular"/>
                <a:cs typeface="Noto Sans CJK KR Regular"/>
              </a:rPr>
              <a:t>육아종합지원센터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4660" y="746560"/>
            <a:ext cx="2307590" cy="4914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50" spc="15" dirty="0">
                <a:solidFill>
                  <a:srgbClr val="FFFFFF"/>
                </a:solidFill>
                <a:latin typeface="BC 카드 B"/>
                <a:cs typeface="BC 카드 B"/>
              </a:rPr>
              <a:t>1</a:t>
            </a:r>
            <a:endParaRPr sz="32050">
              <a:latin typeface="BC 카드 B"/>
              <a:cs typeface="BC 카드 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2302" y="2016098"/>
            <a:ext cx="950594" cy="462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50" b="1" spc="-155" dirty="0">
                <a:solidFill>
                  <a:srgbClr val="FFFFFF"/>
                </a:solidFill>
                <a:latin typeface="Noto Sans CJK KR Bold"/>
                <a:cs typeface="Noto Sans CJK KR Bold"/>
              </a:rPr>
              <a:t>P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A</a:t>
            </a:r>
            <a:r>
              <a:rPr sz="2850" b="1" spc="-45" dirty="0">
                <a:solidFill>
                  <a:srgbClr val="FFFFFF"/>
                </a:solidFill>
                <a:latin typeface="Noto Sans CJK KR Bold"/>
                <a:cs typeface="Noto Sans CJK KR Bold"/>
              </a:rPr>
              <a:t>R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T</a:t>
            </a:r>
            <a:endParaRPr sz="2850">
              <a:latin typeface="Noto Sans CJK KR Bold"/>
              <a:cs typeface="Noto Sans CJK KR 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60871" y="5853743"/>
            <a:ext cx="5181600" cy="1081405"/>
            <a:chOff x="4860871" y="5853743"/>
            <a:chExt cx="5181600" cy="108140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5678" y="5872109"/>
              <a:ext cx="123380" cy="1231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4300" y="5891165"/>
              <a:ext cx="100154" cy="918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1666" y="6079920"/>
              <a:ext cx="171119" cy="1462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871" y="5853743"/>
              <a:ext cx="5181160" cy="108079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8352001" y="720006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1619999" y="1511998"/>
                </a:moveTo>
                <a:lnTo>
                  <a:pt x="1619999" y="359994"/>
                </a:lnTo>
                <a:lnTo>
                  <a:pt x="1616712" y="311145"/>
                </a:lnTo>
                <a:lnTo>
                  <a:pt x="1607139" y="264293"/>
                </a:lnTo>
                <a:lnTo>
                  <a:pt x="1591709" y="219868"/>
                </a:lnTo>
                <a:lnTo>
                  <a:pt x="1570849" y="178298"/>
                </a:lnTo>
                <a:lnTo>
                  <a:pt x="1544989" y="140012"/>
                </a:lnTo>
                <a:lnTo>
                  <a:pt x="1514559" y="105440"/>
                </a:lnTo>
                <a:lnTo>
                  <a:pt x="1479986" y="75009"/>
                </a:lnTo>
                <a:lnTo>
                  <a:pt x="1441700" y="49149"/>
                </a:lnTo>
                <a:lnTo>
                  <a:pt x="1400130" y="28290"/>
                </a:lnTo>
                <a:lnTo>
                  <a:pt x="1355705" y="12859"/>
                </a:lnTo>
                <a:lnTo>
                  <a:pt x="1308854" y="3286"/>
                </a:lnTo>
                <a:lnTo>
                  <a:pt x="1260005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4762" y="5323243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0" y="0"/>
                </a:moveTo>
                <a:lnTo>
                  <a:pt x="0" y="1152004"/>
                </a:lnTo>
                <a:lnTo>
                  <a:pt x="3286" y="1200853"/>
                </a:lnTo>
                <a:lnTo>
                  <a:pt x="12859" y="1247704"/>
                </a:lnTo>
                <a:lnTo>
                  <a:pt x="28290" y="1292129"/>
                </a:lnTo>
                <a:lnTo>
                  <a:pt x="49149" y="1333699"/>
                </a:lnTo>
                <a:lnTo>
                  <a:pt x="75009" y="1371985"/>
                </a:lnTo>
                <a:lnTo>
                  <a:pt x="105440" y="1406558"/>
                </a:lnTo>
                <a:lnTo>
                  <a:pt x="140012" y="1436988"/>
                </a:lnTo>
                <a:lnTo>
                  <a:pt x="178298" y="1462848"/>
                </a:lnTo>
                <a:lnTo>
                  <a:pt x="219868" y="1483708"/>
                </a:lnTo>
                <a:lnTo>
                  <a:pt x="264293" y="1499139"/>
                </a:lnTo>
                <a:lnTo>
                  <a:pt x="311145" y="1508712"/>
                </a:lnTo>
                <a:lnTo>
                  <a:pt x="359994" y="1511998"/>
                </a:lnTo>
                <a:lnTo>
                  <a:pt x="1619999" y="15119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 txBox="1"/>
          <p:nvPr/>
        </p:nvSpPr>
        <p:spPr>
          <a:xfrm>
            <a:off x="8662953" y="958465"/>
            <a:ext cx="10769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1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15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똑똑</a:t>
            </a:r>
            <a:endParaRPr sz="10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9246641" y="1160242"/>
            <a:ext cx="49275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latin typeface="Noto Sans CJK KR DemiLight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570384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74459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8789" y="2701817"/>
            <a:ext cx="6864801" cy="29187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만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~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만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5세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유아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84150" indent="-172085">
              <a:lnSpc>
                <a:spcPct val="100000"/>
              </a:lnSpc>
              <a:spcBef>
                <a:spcPts val="1160"/>
              </a:spcBef>
              <a:buAutoNum type="arabicPeriod"/>
              <a:tabLst>
                <a:tab pos="184785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처음학교</a:t>
            </a:r>
            <a:r>
              <a:rPr lang="ko-KR" altLang="en-US"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(www.go-firstschool.go.kr)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회원가입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 로그인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추가</a:t>
            </a:r>
            <a:r>
              <a:rPr lang="en-US" altLang="ko-KR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84150" indent="-172085">
              <a:lnSpc>
                <a:spcPct val="100000"/>
              </a:lnSpc>
              <a:spcBef>
                <a:spcPts val="940"/>
              </a:spcBef>
              <a:buAutoNum type="arabicPeriod"/>
              <a:tabLst>
                <a:tab pos="184785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신청할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유치원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검색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선택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84150" indent="-172085">
              <a:lnSpc>
                <a:spcPct val="100000"/>
              </a:lnSpc>
              <a:spcBef>
                <a:spcPts val="940"/>
              </a:spcBef>
              <a:buAutoNum type="arabicPeriod"/>
              <a:tabLst>
                <a:tab pos="184785" algn="l"/>
              </a:tabLst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우선 또는 일반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모집기간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확인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원서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접수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84785" algn="l"/>
              </a:tabLst>
            </a:pPr>
            <a:r>
              <a:rPr lang="en-US" sz="14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우선모집 자격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법정저소특층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국가보훈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북한이탈주민 대상자 및 기타 등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은 유치원마다 상이</a:t>
            </a:r>
            <a:endParaRPr lang="en-US" sz="12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84785" algn="l"/>
              </a:tabLst>
            </a:pP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4.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입소하고자 하는 유치원 찾기 및 추가정보 입력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spcBef>
                <a:spcPts val="940"/>
              </a:spcBef>
              <a:tabLst>
                <a:tab pos="184785" algn="l"/>
              </a:tabLst>
            </a:pP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5.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추첨결과 확인 및 입소등록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(유아학비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유치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원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입소절차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6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7" name="object 14"/>
          <p:cNvSpPr txBox="1"/>
          <p:nvPr/>
        </p:nvSpPr>
        <p:spPr>
          <a:xfrm>
            <a:off x="1085397" y="5767872"/>
            <a:ext cx="686480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24460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학부모콜센터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1544-0079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DD6D3385-D59B-CB30-43C7-28FC5993776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0CEE297C-05A8-7023-FAE1-EB5BDE93FC87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278553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859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2698" y="657926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698" y="2686577"/>
            <a:ext cx="8541202" cy="972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국공립 및 사립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유치원을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용하는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만3~5세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유아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143629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유아학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9" name="object 15"/>
          <p:cNvSpPr txBox="1"/>
          <p:nvPr/>
        </p:nvSpPr>
        <p:spPr>
          <a:xfrm>
            <a:off x="1079500" y="5881603"/>
            <a:ext cx="854120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</a:t>
            </a:r>
            <a:r>
              <a:rPr 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endParaRPr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aphicFrame>
        <p:nvGraphicFramePr>
          <p:cNvPr id="20" name="object 42"/>
          <p:cNvGraphicFramePr>
            <a:graphicFrameLocks noGrp="1"/>
          </p:cNvGraphicFramePr>
          <p:nvPr/>
        </p:nvGraphicFramePr>
        <p:xfrm>
          <a:off x="1112239" y="3781425"/>
          <a:ext cx="6355248" cy="1981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8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8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8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88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479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구분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연령</a:t>
                      </a:r>
                      <a:endParaRPr lang="en-US" sz="1100" b="0" dirty="0">
                        <a:solidFill>
                          <a:srgbClr val="231916"/>
                        </a:solidFill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</a:rPr>
                        <a:t>지원액</a:t>
                      </a: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</a:rPr>
                        <a:t>(</a:t>
                      </a: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</a:rPr>
                        <a:t>월</a:t>
                      </a: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8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4475" marB="0"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국공립유치원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사립유치원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817">
                <a:tc rowSpan="2">
                  <a:txBody>
                    <a:bodyPr/>
                    <a:lstStyle/>
                    <a:p>
                      <a:pPr marL="264160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        유아학비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3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~5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 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100,000</a:t>
                      </a:r>
                      <a:r>
                        <a:rPr lang="ko-KR" alt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2</a:t>
                      </a: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80,000</a:t>
                      </a:r>
                      <a:r>
                        <a:rPr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817">
                <a:tc vMerge="1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5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r>
                        <a:rPr lang="en-US" altLang="ko-KR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추가지원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50,000</a:t>
                      </a:r>
                      <a:r>
                        <a:rPr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50,000</a:t>
                      </a:r>
                      <a:r>
                        <a:rPr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817">
                <a:tc>
                  <a:txBody>
                    <a:bodyPr/>
                    <a:lstStyle/>
                    <a:p>
                      <a:pPr marL="264160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     </a:t>
                      </a:r>
                      <a:r>
                        <a:rPr lang="ko-KR" altLang="en-US" sz="1100" dirty="0" err="1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방과후과정비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3</a:t>
                      </a: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~5</a:t>
                      </a: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endParaRPr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50,000</a:t>
                      </a:r>
                      <a:r>
                        <a:rPr lang="ko-KR" alt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lang="ko-KR" altLang="en-US"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70,000</a:t>
                      </a:r>
                      <a:r>
                        <a:rPr lang="ko-KR" altLang="en-US"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078">
                <a:tc>
                  <a:txBody>
                    <a:bodyPr/>
                    <a:lstStyle/>
                    <a:p>
                      <a:pPr marL="264160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저소득층 유아학비</a:t>
                      </a:r>
                    </a:p>
                  </a:txBody>
                  <a:tcPr marL="0" marR="0" marT="0" marB="0" anchor="ctr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3</a:t>
                      </a: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~5</a:t>
                      </a:r>
                      <a:r>
                        <a:rPr lang="ko-KR" altLang="en-US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세</a:t>
                      </a:r>
                      <a: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/>
                      </a:r>
                      <a:br>
                        <a:rPr lang="en-US" altLang="ko-KR" sz="110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</a:br>
                      <a:r>
                        <a:rPr lang="ko-KR" altLang="en-US" sz="1100" dirty="0" err="1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법적저소득층유아</a:t>
                      </a:r>
                      <a:endParaRPr lang="ko-KR" altLang="en-US" sz="110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baseline="0" dirty="0">
                          <a:solidFill>
                            <a:srgbClr val="231916"/>
                          </a:solidFill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-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최대 </a:t>
                      </a:r>
                      <a:r>
                        <a:rPr lang="en-US" altLang="ko-KR" sz="1100" baseline="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200,000</a:t>
                      </a:r>
                      <a:r>
                        <a:rPr lang="ko-KR" altLang="en-US" sz="1100" baseline="0" dirty="0">
                          <a:latin typeface="Noto Sans CJK KR Regular" pitchFamily="34" charset="-127"/>
                          <a:ea typeface="Noto Sans CJK KR Regular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Regular" pitchFamily="34" charset="-127"/>
                        <a:ea typeface="Noto Sans CJK KR Regular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6350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3" name="object 15"/>
          <p:cNvSpPr txBox="1"/>
          <p:nvPr/>
        </p:nvSpPr>
        <p:spPr>
          <a:xfrm>
            <a:off x="1079500" y="6604343"/>
            <a:ext cx="854120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79883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교육부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02-6222-6060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D1AB8A78-BAAF-FE05-0E2E-3635ADFADC2F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D53C5A43-576B-5C01-457C-01A2D59CCF2F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4193971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79336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8718" y="367540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69836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686243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699" y="2686577"/>
            <a:ext cx="707707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 난청검사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2024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년부터 가구 소득과 관계없이 선천성 난청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보청기 지원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5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(60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299440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선천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성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난청검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사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및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보청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기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8" name="object 15"/>
          <p:cNvSpPr txBox="1"/>
          <p:nvPr/>
        </p:nvSpPr>
        <p:spPr>
          <a:xfrm>
            <a:off x="1089025" y="3705225"/>
            <a:ext cx="7077075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선별검사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신생아 난청 외래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선별검사비의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본인부담금 지원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4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 후 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28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 이내에 실시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난청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확진검사를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받은 경우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확진검사비의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본인부담금 지원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(7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한도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※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ABR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ASSR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반드시 포함되어야 함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외 항목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진찰료 등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은 지원 제외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보청기 지원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난청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환아관리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: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명당 보청기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 또는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 지원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개당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135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한도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1085398" y="5698366"/>
            <a:ext cx="852850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보호자가 보건소 직접 방문 신청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신청서 작성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영수증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세부내역서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검사결과지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통장사본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주민등록등본 각 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 제출</a:t>
            </a:r>
            <a:endParaRPr lang="en-US" altLang="ko-KR" sz="1300" spc="-1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보청기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지원신청일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기준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6개월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전후에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구입한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보청기에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대해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주소지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보건소에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1118011" y="6862434"/>
            <a:ext cx="707707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거주지역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DD2B7904-1598-7EEB-ECA5-5EA4D62F672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0F000779-BA6D-93A3-9727-EC0C68EDE7F5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477147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86702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2572" y="3954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64496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699" y="2686577"/>
            <a:ext cx="8769801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기저귀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2세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(0~24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기초생활보장,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차상위계층,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한부모가족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수급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가구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조제분유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기저귀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지원대상 중 아래 사유에 해당되는 경우</a:t>
            </a: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09220" algn="l"/>
              </a:tabLst>
            </a:pP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→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아동복지시설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공동생활가정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가정위탁보호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입양대상 아동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한부모가족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지원법에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따른 부자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조손</a:t>
            </a:r>
            <a:r>
              <a:rPr lang="en-US" altLang="ko-KR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 영아 입양 가정의 아동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30675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저소득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층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기저귀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·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조제분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유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8" name="object 15"/>
          <p:cNvSpPr txBox="1"/>
          <p:nvPr/>
        </p:nvSpPr>
        <p:spPr>
          <a:xfrm>
            <a:off x="1072699" y="3992245"/>
            <a:ext cx="8617401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기저귀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기저귀 구매비용 정액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90,000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조제분유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조제분유 및 이유식 구매비용 정액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110,000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기저귀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+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조제분유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영아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인당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200,000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</a:p>
        </p:txBody>
      </p:sp>
      <p:sp>
        <p:nvSpPr>
          <p:cNvPr id="20" name="object 15"/>
          <p:cNvSpPr txBox="1"/>
          <p:nvPr/>
        </p:nvSpPr>
        <p:spPr>
          <a:xfrm>
            <a:off x="1072570" y="6478379"/>
            <a:ext cx="861740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3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거주지역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1" name="object 12"/>
          <p:cNvSpPr/>
          <p:nvPr/>
        </p:nvSpPr>
        <p:spPr>
          <a:xfrm>
            <a:off x="1085397" y="5381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 txBox="1"/>
          <p:nvPr/>
        </p:nvSpPr>
        <p:spPr>
          <a:xfrm>
            <a:off x="1072571" y="5419349"/>
            <a:ext cx="8617401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</a:t>
            </a: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방문접수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영아의 주민등록 주소지 관할 행정복지센터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보건소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모자보건실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평일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~11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13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~17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751C2036-C642-6642-5CD8-106264011EE4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13913BB3-81C9-8BAF-6B7A-2C323080BE45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716586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3108960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영유아기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441" y="41865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6107" y="564845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4797" y="637861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572" y="4537804"/>
            <a:ext cx="8846128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선별검사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신생아 선천성대사이상 외래 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선별검사비의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본인 부담금</a:t>
            </a:r>
            <a:endParaRPr lang="en-US" altLang="ko-KR" sz="1300" spc="-1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선천성대사이상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확진을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위해 실시한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검사비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중 급여 중 본인 부담금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비급여제외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인당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범위 내 지원</a:t>
            </a:r>
            <a:endParaRPr lang="en-US" altLang="ko-KR" sz="1300" spc="-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환아지원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특수조제분유 및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저단백식품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필요량의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50%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이내 지원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의료비 지원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 범위 내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23045" y="1587300"/>
            <a:ext cx="330475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선천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성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대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사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이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상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검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사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및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환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관리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1079499" y="2714625"/>
            <a:ext cx="8905713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선별검사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신생아 선천성 대사이상 외래 선별검사를 받은 영아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정밀검사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결과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선천성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대사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질환으로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환아관리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확진검사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결과 선천성대사이상 및 희귀 등 기타 질환으로 진단받아 특수식이 또는 의료비 지원이 필요한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신청일 기준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19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         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 환아</a:t>
            </a:r>
          </a:p>
        </p:txBody>
      </p:sp>
      <p:sp>
        <p:nvSpPr>
          <p:cNvPr id="19" name="object 15"/>
          <p:cNvSpPr txBox="1"/>
          <p:nvPr/>
        </p:nvSpPr>
        <p:spPr>
          <a:xfrm>
            <a:off x="1085441" y="5669405"/>
            <a:ext cx="81546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관할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방문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청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1079047" y="4222321"/>
            <a:ext cx="81546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1079499" y="6402179"/>
            <a:ext cx="815467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r>
              <a:rPr lang="en-US" sz="13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거주지역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보건소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DDAC2E9F-2C1A-419C-E648-79915BD5C93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BEF97193-C71D-9CCC-90C3-4ECF7C324E57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257041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영유아기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80974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영유아발달지원서비스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9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직사각형 40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xmlns="" id="{FE050FB7-DE63-45B1-ACA2-3908EAAEE846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xmlns="" id="{C4A857BF-5496-9086-412A-DB32F26EC458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BF883F06-B0F9-DC0A-78DB-1170A694B057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C2907000-1C30-2241-C599-D7FE8A418179}"/>
              </a:ext>
            </a:extLst>
          </p:cNvPr>
          <p:cNvSpPr/>
          <p:nvPr/>
        </p:nvSpPr>
        <p:spPr>
          <a:xfrm>
            <a:off x="1112239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D22C82BC-BE90-E0E7-6571-C86F64CFDB5D}"/>
              </a:ext>
            </a:extLst>
          </p:cNvPr>
          <p:cNvSpPr/>
          <p:nvPr/>
        </p:nvSpPr>
        <p:spPr>
          <a:xfrm>
            <a:off x="1112239" y="6067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xmlns="" id="{CED54700-3E09-4641-69AF-6301B99E0528}"/>
              </a:ext>
            </a:extLst>
          </p:cNvPr>
          <p:cNvSpPr txBox="1"/>
          <p:nvPr/>
        </p:nvSpPr>
        <p:spPr>
          <a:xfrm>
            <a:off x="1072699" y="2686577"/>
            <a:ext cx="6513292" cy="4357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어린이집 및 가정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 중 발달지연 영유아를 조기 발견하여 치료기관 연계 및 장애위험 사전 예방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endParaRPr lang="en-US" altLang="ko-KR" sz="13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endParaRPr lang="en-US" altLang="ko-KR" sz="13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 육아종합지원센터로 신청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시군센터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미설치지역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동두천시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은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경기도육아종합지원센터로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신청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60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경기도육아종합지원센터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영유아발달지원서비스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사업담당자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031-258-1485,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내선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endParaRPr lang="en-US" altLang="ko-KR" sz="13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 육아종합지원센터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영유아발달지원서비스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사업담당자</a:t>
            </a:r>
            <a:endParaRPr lang="en-US" altLang="ko-KR" sz="13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xmlns="" id="{ED85D79A-9744-AF9C-2E5E-C961B4D168C4}"/>
              </a:ext>
            </a:extLst>
          </p:cNvPr>
          <p:cNvSpPr/>
          <p:nvPr/>
        </p:nvSpPr>
        <p:spPr>
          <a:xfrm>
            <a:off x="2222500" y="4170740"/>
            <a:ext cx="1916663" cy="677485"/>
          </a:xfrm>
          <a:custGeom>
            <a:avLst/>
            <a:gdLst/>
            <a:ahLst/>
            <a:cxnLst/>
            <a:rect l="l" t="t" r="r" b="b"/>
            <a:pathLst>
              <a:path w="1511300" h="450214">
                <a:moveTo>
                  <a:pt x="1403045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403045" y="450011"/>
                </a:lnTo>
                <a:lnTo>
                  <a:pt x="1445085" y="441521"/>
                </a:lnTo>
                <a:lnTo>
                  <a:pt x="1479415" y="418371"/>
                </a:lnTo>
                <a:lnTo>
                  <a:pt x="1502559" y="384041"/>
                </a:lnTo>
                <a:lnTo>
                  <a:pt x="1511046" y="342011"/>
                </a:lnTo>
                <a:lnTo>
                  <a:pt x="1511046" y="108000"/>
                </a:lnTo>
                <a:lnTo>
                  <a:pt x="1502559" y="65960"/>
                </a:lnTo>
                <a:lnTo>
                  <a:pt x="1479415" y="31630"/>
                </a:lnTo>
                <a:lnTo>
                  <a:pt x="1445085" y="8486"/>
                </a:lnTo>
                <a:lnTo>
                  <a:pt x="1403045" y="0"/>
                </a:lnTo>
                <a:close/>
              </a:path>
            </a:pathLst>
          </a:custGeom>
          <a:solidFill>
            <a:srgbClr val="D8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xmlns="" id="{5E9335EA-1B56-E14F-43D6-7BCC3CD4312F}"/>
              </a:ext>
            </a:extLst>
          </p:cNvPr>
          <p:cNvSpPr/>
          <p:nvPr/>
        </p:nvSpPr>
        <p:spPr>
          <a:xfrm>
            <a:off x="2222501" y="4170740"/>
            <a:ext cx="1511300" cy="450215"/>
          </a:xfrm>
          <a:custGeom>
            <a:avLst/>
            <a:gdLst/>
            <a:ahLst/>
            <a:cxnLst/>
            <a:rect l="l" t="t" r="r" b="b"/>
            <a:pathLst>
              <a:path w="1511300" h="450214">
                <a:moveTo>
                  <a:pt x="108000" y="0"/>
                </a:move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403045" y="450011"/>
                </a:lnTo>
                <a:lnTo>
                  <a:pt x="1445085" y="441521"/>
                </a:lnTo>
                <a:lnTo>
                  <a:pt x="1479415" y="418371"/>
                </a:lnTo>
                <a:lnTo>
                  <a:pt x="1502559" y="384041"/>
                </a:lnTo>
                <a:lnTo>
                  <a:pt x="1511046" y="342011"/>
                </a:lnTo>
                <a:lnTo>
                  <a:pt x="1511046" y="108000"/>
                </a:lnTo>
                <a:lnTo>
                  <a:pt x="1502559" y="65960"/>
                </a:lnTo>
                <a:lnTo>
                  <a:pt x="1479415" y="31630"/>
                </a:lnTo>
                <a:lnTo>
                  <a:pt x="1445085" y="8486"/>
                </a:lnTo>
                <a:lnTo>
                  <a:pt x="1403045" y="0"/>
                </a:lnTo>
                <a:lnTo>
                  <a:pt x="108000" y="0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xmlns="" id="{3366C5D0-47AD-B704-30DC-4DAFE15EDEF6}"/>
              </a:ext>
            </a:extLst>
          </p:cNvPr>
          <p:cNvSpPr/>
          <p:nvPr/>
        </p:nvSpPr>
        <p:spPr>
          <a:xfrm>
            <a:off x="4037690" y="4170740"/>
            <a:ext cx="1957070" cy="677485"/>
          </a:xfrm>
          <a:custGeom>
            <a:avLst/>
            <a:gdLst/>
            <a:ahLst/>
            <a:cxnLst/>
            <a:rect l="l" t="t" r="r" b="b"/>
            <a:pathLst>
              <a:path w="1957070" h="450214">
                <a:moveTo>
                  <a:pt x="108000" y="0"/>
                </a:move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848662" y="450011"/>
                </a:lnTo>
                <a:lnTo>
                  <a:pt x="1890698" y="441521"/>
                </a:lnTo>
                <a:lnTo>
                  <a:pt x="1925027" y="418371"/>
                </a:lnTo>
                <a:lnTo>
                  <a:pt x="1948175" y="384041"/>
                </a:lnTo>
                <a:lnTo>
                  <a:pt x="1956663" y="342011"/>
                </a:lnTo>
                <a:lnTo>
                  <a:pt x="1956663" y="108000"/>
                </a:lnTo>
                <a:lnTo>
                  <a:pt x="1948175" y="65960"/>
                </a:lnTo>
                <a:lnTo>
                  <a:pt x="1925027" y="31630"/>
                </a:lnTo>
                <a:lnTo>
                  <a:pt x="1890698" y="8486"/>
                </a:lnTo>
                <a:lnTo>
                  <a:pt x="1848662" y="0"/>
                </a:lnTo>
                <a:lnTo>
                  <a:pt x="108000" y="0"/>
                </a:lnTo>
                <a:close/>
              </a:path>
            </a:pathLst>
          </a:custGeom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xmlns="" id="{C41F7381-2183-1819-3699-C96D43AD1CEA}"/>
              </a:ext>
            </a:extLst>
          </p:cNvPr>
          <p:cNvSpPr/>
          <p:nvPr/>
        </p:nvSpPr>
        <p:spPr>
          <a:xfrm>
            <a:off x="6272631" y="4170740"/>
            <a:ext cx="1957070" cy="677485"/>
          </a:xfrm>
          <a:custGeom>
            <a:avLst/>
            <a:gdLst/>
            <a:ahLst/>
            <a:cxnLst/>
            <a:rect l="l" t="t" r="r" b="b"/>
            <a:pathLst>
              <a:path w="1957070" h="450214">
                <a:moveTo>
                  <a:pt x="1848662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848662" y="450011"/>
                </a:lnTo>
                <a:lnTo>
                  <a:pt x="1890698" y="441521"/>
                </a:lnTo>
                <a:lnTo>
                  <a:pt x="1925027" y="418371"/>
                </a:lnTo>
                <a:lnTo>
                  <a:pt x="1948175" y="384041"/>
                </a:lnTo>
                <a:lnTo>
                  <a:pt x="1956663" y="342011"/>
                </a:lnTo>
                <a:lnTo>
                  <a:pt x="1956663" y="108000"/>
                </a:lnTo>
                <a:lnTo>
                  <a:pt x="1948175" y="65960"/>
                </a:lnTo>
                <a:lnTo>
                  <a:pt x="1925027" y="31630"/>
                </a:lnTo>
                <a:lnTo>
                  <a:pt x="1890698" y="8486"/>
                </a:lnTo>
                <a:lnTo>
                  <a:pt x="1848662" y="0"/>
                </a:lnTo>
                <a:close/>
              </a:path>
            </a:pathLst>
          </a:custGeom>
          <a:solidFill>
            <a:srgbClr val="D8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8">
            <a:extLst>
              <a:ext uri="{FF2B5EF4-FFF2-40B4-BE49-F238E27FC236}">
                <a16:creationId xmlns:a16="http://schemas.microsoft.com/office/drawing/2014/main" xmlns="" id="{DC2CF0F4-A9A7-EDDA-EDA8-34BE71A4D847}"/>
              </a:ext>
            </a:extLst>
          </p:cNvPr>
          <p:cNvSpPr/>
          <p:nvPr/>
        </p:nvSpPr>
        <p:spPr>
          <a:xfrm>
            <a:off x="6272631" y="4170740"/>
            <a:ext cx="1957070" cy="677485"/>
          </a:xfrm>
          <a:custGeom>
            <a:avLst/>
            <a:gdLst/>
            <a:ahLst/>
            <a:cxnLst/>
            <a:rect l="l" t="t" r="r" b="b"/>
            <a:pathLst>
              <a:path w="1957070" h="450214">
                <a:moveTo>
                  <a:pt x="108000" y="0"/>
                </a:move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848662" y="450011"/>
                </a:lnTo>
                <a:lnTo>
                  <a:pt x="1890698" y="441521"/>
                </a:lnTo>
                <a:lnTo>
                  <a:pt x="1925027" y="418371"/>
                </a:lnTo>
                <a:lnTo>
                  <a:pt x="1948175" y="384041"/>
                </a:lnTo>
                <a:lnTo>
                  <a:pt x="1956663" y="342011"/>
                </a:lnTo>
                <a:lnTo>
                  <a:pt x="1956663" y="108000"/>
                </a:lnTo>
                <a:lnTo>
                  <a:pt x="1948175" y="65960"/>
                </a:lnTo>
                <a:lnTo>
                  <a:pt x="1925027" y="31630"/>
                </a:lnTo>
                <a:lnTo>
                  <a:pt x="1890698" y="8486"/>
                </a:lnTo>
                <a:lnTo>
                  <a:pt x="1848662" y="0"/>
                </a:lnTo>
                <a:lnTo>
                  <a:pt x="108000" y="0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2">
            <a:extLst>
              <a:ext uri="{FF2B5EF4-FFF2-40B4-BE49-F238E27FC236}">
                <a16:creationId xmlns:a16="http://schemas.microsoft.com/office/drawing/2014/main" xmlns="" id="{894835BC-6477-6ABE-92EA-5B6A59585F21}"/>
              </a:ext>
            </a:extLst>
          </p:cNvPr>
          <p:cNvSpPr txBox="1"/>
          <p:nvPr/>
        </p:nvSpPr>
        <p:spPr>
          <a:xfrm>
            <a:off x="2347853" y="4396165"/>
            <a:ext cx="1573984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지원의뢰서 작성 후 </a:t>
            </a:r>
            <a:endParaRPr lang="en-US" altLang="ko-KR" sz="1300" spc="-2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사업신청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xmlns="" id="{19DBF0E7-61C2-8D9C-A08B-1534DECF100F}"/>
              </a:ext>
            </a:extLst>
          </p:cNvPr>
          <p:cNvSpPr/>
          <p:nvPr/>
        </p:nvSpPr>
        <p:spPr>
          <a:xfrm>
            <a:off x="4480910" y="4170740"/>
            <a:ext cx="1513849" cy="677485"/>
          </a:xfrm>
          <a:custGeom>
            <a:avLst/>
            <a:gdLst/>
            <a:ahLst/>
            <a:cxnLst/>
            <a:rect l="l" t="t" r="r" b="b"/>
            <a:pathLst>
              <a:path w="1957070" h="450214">
                <a:moveTo>
                  <a:pt x="1848662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42011"/>
                </a:lnTo>
                <a:lnTo>
                  <a:pt x="8486" y="384041"/>
                </a:lnTo>
                <a:lnTo>
                  <a:pt x="31630" y="418371"/>
                </a:lnTo>
                <a:lnTo>
                  <a:pt x="65960" y="441521"/>
                </a:lnTo>
                <a:lnTo>
                  <a:pt x="108000" y="450011"/>
                </a:lnTo>
                <a:lnTo>
                  <a:pt x="1848662" y="450011"/>
                </a:lnTo>
                <a:lnTo>
                  <a:pt x="1890698" y="441521"/>
                </a:lnTo>
                <a:lnTo>
                  <a:pt x="1925027" y="418371"/>
                </a:lnTo>
                <a:lnTo>
                  <a:pt x="1948175" y="384041"/>
                </a:lnTo>
                <a:lnTo>
                  <a:pt x="1956663" y="342011"/>
                </a:lnTo>
                <a:lnTo>
                  <a:pt x="1956663" y="108000"/>
                </a:lnTo>
                <a:lnTo>
                  <a:pt x="1948175" y="65960"/>
                </a:lnTo>
                <a:lnTo>
                  <a:pt x="1925027" y="31630"/>
                </a:lnTo>
                <a:lnTo>
                  <a:pt x="1890698" y="8486"/>
                </a:lnTo>
                <a:lnTo>
                  <a:pt x="1848662" y="0"/>
                </a:lnTo>
                <a:close/>
              </a:path>
            </a:pathLst>
          </a:custGeom>
          <a:solidFill>
            <a:srgbClr val="D8ED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23">
            <a:extLst>
              <a:ext uri="{FF2B5EF4-FFF2-40B4-BE49-F238E27FC236}">
                <a16:creationId xmlns:a16="http://schemas.microsoft.com/office/drawing/2014/main" xmlns="" id="{F714AA29-6AD0-3F07-AFE9-F516C97CE1D7}"/>
              </a:ext>
            </a:extLst>
          </p:cNvPr>
          <p:cNvSpPr txBox="1"/>
          <p:nvPr/>
        </p:nvSpPr>
        <p:spPr>
          <a:xfrm>
            <a:off x="4561211" y="4456824"/>
            <a:ext cx="1350774" cy="320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선별검사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xmlns="" id="{F3A20DD9-91D9-C5B8-F519-8F59918BEDB2}"/>
              </a:ext>
            </a:extLst>
          </p:cNvPr>
          <p:cNvSpPr txBox="1"/>
          <p:nvPr/>
        </p:nvSpPr>
        <p:spPr>
          <a:xfrm>
            <a:off x="6450736" y="4396165"/>
            <a:ext cx="1597660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종합 진단 후 </a:t>
            </a:r>
            <a:endParaRPr lang="en-US" altLang="ko-KR" sz="1300" b="0" spc="-2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치료기관 연계 안내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50" name="object 26">
            <a:extLst>
              <a:ext uri="{FF2B5EF4-FFF2-40B4-BE49-F238E27FC236}">
                <a16:creationId xmlns:a16="http://schemas.microsoft.com/office/drawing/2014/main" xmlns="" id="{C5D1C040-BCFD-C708-10B5-1CF56D637DAC}"/>
              </a:ext>
            </a:extLst>
          </p:cNvPr>
          <p:cNvSpPr/>
          <p:nvPr/>
        </p:nvSpPr>
        <p:spPr>
          <a:xfrm>
            <a:off x="4255486" y="4320862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7">
            <a:extLst>
              <a:ext uri="{FF2B5EF4-FFF2-40B4-BE49-F238E27FC236}">
                <a16:creationId xmlns:a16="http://schemas.microsoft.com/office/drawing/2014/main" xmlns="" id="{1EB3D685-3B9D-666D-417E-1CCA8C6F2C6D}"/>
              </a:ext>
            </a:extLst>
          </p:cNvPr>
          <p:cNvSpPr/>
          <p:nvPr/>
        </p:nvSpPr>
        <p:spPr>
          <a:xfrm>
            <a:off x="6059152" y="4320862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91" y="74879"/>
                </a:moveTo>
                <a:lnTo>
                  <a:pt x="73799" y="0"/>
                </a:lnTo>
                <a:lnTo>
                  <a:pt x="73799" y="44284"/>
                </a:lnTo>
                <a:lnTo>
                  <a:pt x="0" y="44284"/>
                </a:lnTo>
                <a:lnTo>
                  <a:pt x="0" y="105486"/>
                </a:lnTo>
                <a:lnTo>
                  <a:pt x="73799" y="105486"/>
                </a:lnTo>
                <a:lnTo>
                  <a:pt x="73812" y="149758"/>
                </a:lnTo>
                <a:lnTo>
                  <a:pt x="148691" y="74879"/>
                </a:lnTo>
                <a:close/>
              </a:path>
            </a:pathLst>
          </a:custGeom>
          <a:solidFill>
            <a:srgbClr val="5C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C8CD3CC-921F-F6CE-BAA1-0EC54DEEAC86}"/>
              </a:ext>
            </a:extLst>
          </p:cNvPr>
          <p:cNvSpPr txBox="1"/>
          <p:nvPr/>
        </p:nvSpPr>
        <p:spPr>
          <a:xfrm>
            <a:off x="2811876" y="4170025"/>
            <a:ext cx="8447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[1</a:t>
            </a:r>
            <a:r>
              <a:rPr lang="ko-KR" altLang="en-US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단계</a:t>
            </a:r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]</a:t>
            </a:r>
            <a:endParaRPr lang="ko-KR" altLang="en-US" sz="16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421897F-D9E7-044D-026F-D2859F61B670}"/>
              </a:ext>
            </a:extLst>
          </p:cNvPr>
          <p:cNvSpPr txBox="1"/>
          <p:nvPr/>
        </p:nvSpPr>
        <p:spPr>
          <a:xfrm>
            <a:off x="4931602" y="4167565"/>
            <a:ext cx="8447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[2</a:t>
            </a:r>
            <a:r>
              <a:rPr lang="ko-KR" altLang="en-US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단계</a:t>
            </a:r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]</a:t>
            </a:r>
            <a:endParaRPr lang="ko-KR" altLang="en-US" sz="16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FC6041E-44F7-DD01-409F-F75E0926810A}"/>
              </a:ext>
            </a:extLst>
          </p:cNvPr>
          <p:cNvSpPr txBox="1"/>
          <p:nvPr/>
        </p:nvSpPr>
        <p:spPr>
          <a:xfrm>
            <a:off x="6919311" y="4167565"/>
            <a:ext cx="8447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[3</a:t>
            </a:r>
            <a:r>
              <a:rPr lang="ko-KR" altLang="en-US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단계</a:t>
            </a:r>
            <a:r>
              <a:rPr lang="en-US" altLang="ko-KR" sz="1100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]</a:t>
            </a:r>
            <a:endParaRPr lang="ko-KR" altLang="en-US" sz="16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0DAA03C5-04AA-2537-0DBC-12B5B658A241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783AEAFE-E255-21D6-3AE9-2530B81C82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159448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영유아기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394776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영유아 발달 정밀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검사비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9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직사각형 40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object 42">
            <a:extLst>
              <a:ext uri="{FF2B5EF4-FFF2-40B4-BE49-F238E27FC236}">
                <a16:creationId xmlns:a16="http://schemas.microsoft.com/office/drawing/2014/main" xmlns="" id="{5C04AE00-CCA3-1DDB-E6FE-A927109C84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06CF357-CC71-1B40-BDF3-E88F673DE5A5}"/>
              </a:ext>
            </a:extLst>
          </p:cNvPr>
          <p:cNvSpPr/>
          <p:nvPr/>
        </p:nvSpPr>
        <p:spPr>
          <a:xfrm>
            <a:off x="5590530" y="1559886"/>
            <a:ext cx="20864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아이사랑 놀이터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xmlns="" id="{C9EC0883-428A-2177-6533-FAFC9B1A3ADA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xmlns="" id="{A8CC0440-25F1-4B5B-D6A9-269786B17F0C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xmlns="" id="{8BDA6B24-F3B1-FD72-D25D-3B15BFD27073}"/>
              </a:ext>
            </a:extLst>
          </p:cNvPr>
          <p:cNvSpPr/>
          <p:nvPr/>
        </p:nvSpPr>
        <p:spPr>
          <a:xfrm>
            <a:off x="1112239" y="3933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E61C9898-1EB9-3E5F-4C6A-98F76C7C3DBF}"/>
              </a:ext>
            </a:extLst>
          </p:cNvPr>
          <p:cNvSpPr/>
          <p:nvPr/>
        </p:nvSpPr>
        <p:spPr>
          <a:xfrm>
            <a:off x="1114007" y="503761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xmlns="" id="{1392CAFB-C842-D08B-B1C4-945A228F7298}"/>
              </a:ext>
            </a:extLst>
          </p:cNvPr>
          <p:cNvSpPr/>
          <p:nvPr/>
        </p:nvSpPr>
        <p:spPr>
          <a:xfrm>
            <a:off x="1085441" y="5782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D8F91046-796D-E11F-3136-28637F01BA3E}"/>
              </a:ext>
            </a:extLst>
          </p:cNvPr>
          <p:cNvSpPr/>
          <p:nvPr/>
        </p:nvSpPr>
        <p:spPr>
          <a:xfrm>
            <a:off x="5697391" y="263269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969A97B2-A2EF-3A79-7D8C-520E58DE3C01}"/>
              </a:ext>
            </a:extLst>
          </p:cNvPr>
          <p:cNvSpPr/>
          <p:nvPr/>
        </p:nvSpPr>
        <p:spPr>
          <a:xfrm>
            <a:off x="5697391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FEF17CA8-A676-5D0B-3333-FD2B325467DD}"/>
              </a:ext>
            </a:extLst>
          </p:cNvPr>
          <p:cNvSpPr/>
          <p:nvPr/>
        </p:nvSpPr>
        <p:spPr>
          <a:xfrm>
            <a:off x="5697391" y="4314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BC6061FD-CA81-D148-FAB2-9C7030A99D94}"/>
              </a:ext>
            </a:extLst>
          </p:cNvPr>
          <p:cNvSpPr/>
          <p:nvPr/>
        </p:nvSpPr>
        <p:spPr>
          <a:xfrm>
            <a:off x="5697391" y="5020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xmlns="" id="{CED54700-3E09-4641-69AF-6301B99E0528}"/>
              </a:ext>
            </a:extLst>
          </p:cNvPr>
          <p:cNvSpPr txBox="1"/>
          <p:nvPr/>
        </p:nvSpPr>
        <p:spPr>
          <a:xfrm>
            <a:off x="1072699" y="2686577"/>
            <a:ext cx="4364309" cy="3690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건강검진 발달평가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(K-DST)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에서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'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심화평가 권고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'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로 판정된 영유아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 건강검진 발달평가 결과 ‘심화평가 권고’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판정자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중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동일 유형의 발달장애인 등록자는 사업대상에서 제외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69265" lvl="1"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발달 정밀검사에 직접적으로 필요한 검사 및 진찰료에 대한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기초생활수급자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: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최대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건강보험가입자 및 피부양자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최대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 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보건소 신청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031-8030-3273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6C3B37F0-07EF-EA82-9548-37AA764DD970}"/>
              </a:ext>
            </a:extLst>
          </p:cNvPr>
          <p:cNvSpPr txBox="1"/>
          <p:nvPr/>
        </p:nvSpPr>
        <p:spPr>
          <a:xfrm>
            <a:off x="5676792" y="2686577"/>
            <a:ext cx="4648492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취학 전 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유아를 둔 가정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실내 놀이터 및 부모상담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 서비스 제공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놀이 프로그램 운영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 아이사랑 놀이터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및 방문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 신청</a:t>
            </a:r>
            <a:endParaRPr lang="ko-KR" altLang="en-US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아이사랑놀이터 사업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담당자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xmlns="" id="{40B36095-A029-3F43-12CB-CCD24DF4215B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B98D713E-4213-3DD9-1142-E72E542139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132943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영유아기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0864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언제나 어린이집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9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직사각형 40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object 42">
            <a:extLst>
              <a:ext uri="{FF2B5EF4-FFF2-40B4-BE49-F238E27FC236}">
                <a16:creationId xmlns:a16="http://schemas.microsoft.com/office/drawing/2014/main" xmlns="" id="{5C04AE00-CCA3-1DDB-E6FE-A927109C84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06CF357-CC71-1B40-BDF3-E88F673DE5A5}"/>
              </a:ext>
            </a:extLst>
          </p:cNvPr>
          <p:cNvSpPr/>
          <p:nvPr/>
        </p:nvSpPr>
        <p:spPr>
          <a:xfrm>
            <a:off x="5590530" y="1559886"/>
            <a:ext cx="284404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‘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늘품숲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’ 운영</a:t>
            </a:r>
            <a:r>
              <a:rPr lang="en-US" altLang="ko-KR" sz="12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2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의정부 소재</a:t>
            </a:r>
            <a:r>
              <a:rPr lang="en-US" altLang="ko-KR" sz="12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xmlns="" id="{C9EC0883-428A-2177-6533-FAFC9B1A3ADA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 </a:t>
            </a:r>
            <a:r>
              <a:rPr sz="1000" b="0" dirty="0" err="1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xmlns="" id="{A8CC0440-25F1-4B5B-D6A9-269786B17F0C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xmlns="" id="{8BDA6B24-F3B1-FD72-D25D-3B15BFD27073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E61C9898-1EB9-3E5F-4C6A-98F76C7C3DBF}"/>
              </a:ext>
            </a:extLst>
          </p:cNvPr>
          <p:cNvSpPr/>
          <p:nvPr/>
        </p:nvSpPr>
        <p:spPr>
          <a:xfrm>
            <a:off x="1112239" y="4314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xmlns="" id="{1392CAFB-C842-D08B-B1C4-945A228F7298}"/>
              </a:ext>
            </a:extLst>
          </p:cNvPr>
          <p:cNvSpPr/>
          <p:nvPr/>
        </p:nvSpPr>
        <p:spPr>
          <a:xfrm>
            <a:off x="1085441" y="5020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D8F91046-796D-E11F-3136-28637F01BA3E}"/>
              </a:ext>
            </a:extLst>
          </p:cNvPr>
          <p:cNvSpPr/>
          <p:nvPr/>
        </p:nvSpPr>
        <p:spPr>
          <a:xfrm>
            <a:off x="5697391" y="263269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969A97B2-A2EF-3A79-7D8C-520E58DE3C01}"/>
              </a:ext>
            </a:extLst>
          </p:cNvPr>
          <p:cNvSpPr/>
          <p:nvPr/>
        </p:nvSpPr>
        <p:spPr>
          <a:xfrm>
            <a:off x="5697391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FEF17CA8-A676-5D0B-3333-FD2B325467DD}"/>
              </a:ext>
            </a:extLst>
          </p:cNvPr>
          <p:cNvSpPr/>
          <p:nvPr/>
        </p:nvSpPr>
        <p:spPr>
          <a:xfrm>
            <a:off x="5697391" y="4106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BC6061FD-CA81-D148-FAB2-9C7030A99D94}"/>
              </a:ext>
            </a:extLst>
          </p:cNvPr>
          <p:cNvSpPr/>
          <p:nvPr/>
        </p:nvSpPr>
        <p:spPr>
          <a:xfrm>
            <a:off x="5697391" y="481266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xmlns="" id="{CED54700-3E09-4641-69AF-6301B99E0528}"/>
              </a:ext>
            </a:extLst>
          </p:cNvPr>
          <p:cNvSpPr txBox="1"/>
          <p:nvPr/>
        </p:nvSpPr>
        <p:spPr>
          <a:xfrm>
            <a:off x="1072699" y="2686577"/>
            <a:ext cx="4364309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개월 이상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이하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취학전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영유아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일시적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긴급한 상황 발생 시 언제든지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휴일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맡길 수 있는 보육서비스 제공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언제나 어린이집 전화 또는 방문 예약 신청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보육정책과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031-8008-2573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6C3B37F0-07EF-EA82-9548-37AA764DD970}"/>
              </a:ext>
            </a:extLst>
          </p:cNvPr>
          <p:cNvSpPr txBox="1"/>
          <p:nvPr/>
        </p:nvSpPr>
        <p:spPr>
          <a:xfrm>
            <a:off x="5676792" y="2686577"/>
            <a:ext cx="4648492" cy="2741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어린이집 및 가정 영유아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 발달과 연령에 맞는 생활인성체험 프로그램 제공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‘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늘품숲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’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온라인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경기도북부육아종합지원센터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070-8672-6626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xmlns="" id="{40B36095-A029-3F43-12CB-CCD24DF4215B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B98D713E-4213-3DD9-1142-E72E542139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14004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영유아기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47888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인플루엔자 국가 예방접종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9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직사각형 40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76F5054A-BDC7-09D1-E89A-81CF66D6F745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xmlns="" id="{CFFB475D-AD6A-729F-19D1-606AD51ED5AA}"/>
              </a:ext>
            </a:extLst>
          </p:cNvPr>
          <p:cNvSpPr/>
          <p:nvPr/>
        </p:nvSpPr>
        <p:spPr>
          <a:xfrm>
            <a:off x="1092636" y="2638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xmlns="" id="{B363047D-1658-6EE0-00F7-D5716377E01C}"/>
              </a:ext>
            </a:extLst>
          </p:cNvPr>
          <p:cNvSpPr/>
          <p:nvPr/>
        </p:nvSpPr>
        <p:spPr>
          <a:xfrm>
            <a:off x="1092636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xmlns="" id="{AC876674-95FD-D85B-66CA-259754AD8243}"/>
              </a:ext>
            </a:extLst>
          </p:cNvPr>
          <p:cNvSpPr/>
          <p:nvPr/>
        </p:nvSpPr>
        <p:spPr>
          <a:xfrm>
            <a:off x="1092636" y="4162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AEA09D98-3DB3-36D3-BA76-F2F9B6DC3003}"/>
              </a:ext>
            </a:extLst>
          </p:cNvPr>
          <p:cNvSpPr/>
          <p:nvPr/>
        </p:nvSpPr>
        <p:spPr>
          <a:xfrm>
            <a:off x="1070032" y="4868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39B19430-5BEC-9E91-9741-5AC779744B72}"/>
              </a:ext>
            </a:extLst>
          </p:cNvPr>
          <p:cNvSpPr/>
          <p:nvPr/>
        </p:nvSpPr>
        <p:spPr>
          <a:xfrm>
            <a:off x="1082501" y="5762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E3C66537-EEE2-A5F2-31CF-4D1AF53132F8}"/>
              </a:ext>
            </a:extLst>
          </p:cNvPr>
          <p:cNvSpPr txBox="1"/>
          <p:nvPr/>
        </p:nvSpPr>
        <p:spPr>
          <a:xfrm>
            <a:off x="1072699" y="2686577"/>
            <a:ext cx="6513292" cy="3701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관련기관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질병관리청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(1339), 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보건소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개월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13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어린이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임신부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이상 어르신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인플루엔자 예방접종 무료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 접종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지정 의료기관 및 보건소 방문 접종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유선으로 접종 가능여부 등 확인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예방접종도우미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(https://nip.kdca.go.kr)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검색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경기도감염병관리지원단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031-8008-5434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xmlns="" id="{A6B6A746-48E0-5546-E38D-DF20F4C2BB34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3D8ED19F-8DE0-3FBC-E6F2-B8C0608B95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701886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3392367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영유아기</a:t>
            </a:r>
            <a:endParaRPr lang="ko-KR" altLang="en-US"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영양플러스 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9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직사각형 40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object 42">
            <a:extLst>
              <a:ext uri="{FF2B5EF4-FFF2-40B4-BE49-F238E27FC236}">
                <a16:creationId xmlns:a16="http://schemas.microsoft.com/office/drawing/2014/main" xmlns="" id="{5C04AE00-CCA3-1DDB-E6FE-A927109C84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06CF357-CC71-1B40-BDF3-E88F673DE5A5}"/>
              </a:ext>
            </a:extLst>
          </p:cNvPr>
          <p:cNvSpPr/>
          <p:nvPr/>
        </p:nvSpPr>
        <p:spPr>
          <a:xfrm>
            <a:off x="5590530" y="1559886"/>
            <a:ext cx="312906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어린이 건강과일 공급사업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33" name="object 25">
            <a:extLst>
              <a:ext uri="{FF2B5EF4-FFF2-40B4-BE49-F238E27FC236}">
                <a16:creationId xmlns:a16="http://schemas.microsoft.com/office/drawing/2014/main" xmlns="" id="{15FDDE9B-12DC-CA06-63E1-CF6CC83DDB6F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B5B05718-4677-84D0-770F-0003A7919ED6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xmlns="" id="{DED0D0C7-B466-7766-D76D-103AB1B96885}"/>
              </a:ext>
            </a:extLst>
          </p:cNvPr>
          <p:cNvSpPr/>
          <p:nvPr/>
        </p:nvSpPr>
        <p:spPr>
          <a:xfrm>
            <a:off x="1112239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8116A48A-25CF-5267-47EE-32703A9FA4F9}"/>
              </a:ext>
            </a:extLst>
          </p:cNvPr>
          <p:cNvSpPr/>
          <p:nvPr/>
        </p:nvSpPr>
        <p:spPr>
          <a:xfrm>
            <a:off x="1112239" y="429243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0879E2F5-CF37-A757-3670-B6E023E1FBE7}"/>
              </a:ext>
            </a:extLst>
          </p:cNvPr>
          <p:cNvSpPr/>
          <p:nvPr/>
        </p:nvSpPr>
        <p:spPr>
          <a:xfrm>
            <a:off x="1089635" y="5000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19C6CAA7-770D-BD34-6FB7-B04419334E2D}"/>
              </a:ext>
            </a:extLst>
          </p:cNvPr>
          <p:cNvSpPr/>
          <p:nvPr/>
        </p:nvSpPr>
        <p:spPr>
          <a:xfrm>
            <a:off x="5711436" y="26865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42FFAF09-372D-AE55-B2E7-501C034F7FB1}"/>
              </a:ext>
            </a:extLst>
          </p:cNvPr>
          <p:cNvSpPr/>
          <p:nvPr/>
        </p:nvSpPr>
        <p:spPr>
          <a:xfrm>
            <a:off x="5711436" y="343241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F24F40C2-BE59-4366-8420-6068A830BD7D}"/>
              </a:ext>
            </a:extLst>
          </p:cNvPr>
          <p:cNvSpPr/>
          <p:nvPr/>
        </p:nvSpPr>
        <p:spPr>
          <a:xfrm>
            <a:off x="5711436" y="414164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xmlns="" id="{3621C010-B6C8-89AC-ED65-B29C0408FD74}"/>
              </a:ext>
            </a:extLst>
          </p:cNvPr>
          <p:cNvSpPr/>
          <p:nvPr/>
        </p:nvSpPr>
        <p:spPr>
          <a:xfrm>
            <a:off x="5688832" y="4848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xmlns="" id="{CED54700-3E09-4641-69AF-6301B99E0528}"/>
              </a:ext>
            </a:extLst>
          </p:cNvPr>
          <p:cNvSpPr txBox="1"/>
          <p:nvPr/>
        </p:nvSpPr>
        <p:spPr>
          <a:xfrm>
            <a:off x="1072699" y="2668394"/>
            <a:ext cx="4364309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기준중위소득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 가구의 영양 위험요인이 있는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임산부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수유부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보충 식품 공급 및 영양교육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상담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보건소 방문 후 신청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건강증진과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031-8030-3253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6C3B37F0-07EF-EA82-9548-37AA764DD970}"/>
              </a:ext>
            </a:extLst>
          </p:cNvPr>
          <p:cNvSpPr txBox="1"/>
          <p:nvPr/>
        </p:nvSpPr>
        <p:spPr>
          <a:xfrm>
            <a:off x="5676792" y="2716049"/>
            <a:ext cx="4648492" cy="2741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어린이집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지역아동센터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다함께돌봄센터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공동생활가정 등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1~2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100~200g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제철과일 제공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해당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농정부서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경기도 친환경농업과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031-8008-5456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xmlns="" id="{8F2B4D85-C11C-AE3A-EFFC-F40F65E075A0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8CD3376B-C93F-83AD-D8DA-80DA26A5F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87874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56639" y="2361493"/>
            <a:ext cx="13925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육아종합지원센터는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39" y="2678993"/>
            <a:ext cx="37966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지역사회</a:t>
            </a:r>
            <a:r>
              <a:rPr sz="1300" b="0" spc="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내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보호자의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양육지원을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위한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다양한</a:t>
            </a:r>
            <a:r>
              <a:rPr sz="1300" b="0" spc="5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육아지원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639" y="2996493"/>
            <a:ext cx="505684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서비스의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제공과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7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지원·관리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사업을 수행하고 있습니다</a:t>
            </a:r>
            <a:r>
              <a:rPr lang="en-US" altLang="ko-KR"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639" y="3317041"/>
            <a:ext cx="279146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(영유아보육법</a:t>
            </a:r>
            <a:r>
              <a:rPr sz="11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제7조</a:t>
            </a:r>
            <a:r>
              <a:rPr sz="11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1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동법</a:t>
            </a:r>
            <a:r>
              <a:rPr sz="1100" b="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시행령</a:t>
            </a:r>
            <a:r>
              <a:rPr sz="11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제12,13조)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4099" y="3948993"/>
            <a:ext cx="379920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전국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13</a:t>
            </a:r>
            <a:r>
              <a:rPr lang="en-US"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4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개소</a:t>
            </a:r>
            <a:r>
              <a:rPr lang="en-US" sz="11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’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ko-KR" altLang="en-US" sz="11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lang="ko-KR" altLang="en-US" sz="11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</a:t>
            </a:r>
            <a:r>
              <a:rPr lang="en-US" altLang="ko-KR" sz="11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</a:t>
            </a:r>
            <a:r>
              <a:rPr sz="1300" b="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육아종합지원센터가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099" y="4266493"/>
            <a:ext cx="329311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지역사회</a:t>
            </a:r>
            <a:r>
              <a:rPr sz="1300" b="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맞춤</a:t>
            </a:r>
            <a:r>
              <a:rPr sz="1300" b="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양육서비스를</a:t>
            </a:r>
            <a:r>
              <a:rPr sz="1300" b="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지원하고</a:t>
            </a:r>
            <a:r>
              <a:rPr sz="1300" b="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있습니다.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6001" y="1347343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39" h="118109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90956" y="1347709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경기북부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53595" y="2786557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39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55587" y="2786923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인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83673" y="1347343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09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585660" y="1347709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강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원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83156" y="5437085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85141" y="5437447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전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남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483673" y="1902320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585660" y="1902684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충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북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83673" y="2674505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585660" y="2674865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경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북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83673" y="3553675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585660" y="3554036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대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구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83674" y="4115155"/>
            <a:ext cx="383540" cy="895985"/>
          </a:xfrm>
          <a:custGeom>
            <a:avLst/>
            <a:gdLst/>
            <a:ahLst/>
            <a:cxnLst/>
            <a:rect l="l" t="t" r="r" b="b"/>
            <a:pathLst>
              <a:path w="383540" h="895985">
                <a:moveTo>
                  <a:pt x="383425" y="777925"/>
                </a:moveTo>
                <a:lnTo>
                  <a:pt x="0" y="777925"/>
                </a:lnTo>
                <a:lnTo>
                  <a:pt x="0" y="895883"/>
                </a:lnTo>
                <a:lnTo>
                  <a:pt x="383425" y="895883"/>
                </a:lnTo>
                <a:lnTo>
                  <a:pt x="383425" y="777925"/>
                </a:lnTo>
                <a:close/>
              </a:path>
              <a:path w="383540" h="895985">
                <a:moveTo>
                  <a:pt x="383425" y="0"/>
                </a:moveTo>
                <a:lnTo>
                  <a:pt x="0" y="0"/>
                </a:lnTo>
                <a:lnTo>
                  <a:pt x="0" y="117970"/>
                </a:lnTo>
                <a:lnTo>
                  <a:pt x="383425" y="117970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585660" y="4893439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울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산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483673" y="5664250"/>
            <a:ext cx="383540" cy="118110"/>
          </a:xfrm>
          <a:custGeom>
            <a:avLst/>
            <a:gdLst/>
            <a:ahLst/>
            <a:cxnLst/>
            <a:rect l="l" t="t" r="r" b="b"/>
            <a:pathLst>
              <a:path w="383540" h="118110">
                <a:moveTo>
                  <a:pt x="383425" y="0"/>
                </a:moveTo>
                <a:lnTo>
                  <a:pt x="0" y="0"/>
                </a:lnTo>
                <a:lnTo>
                  <a:pt x="0" y="117957"/>
                </a:lnTo>
                <a:lnTo>
                  <a:pt x="383425" y="117957"/>
                </a:lnTo>
                <a:lnTo>
                  <a:pt x="383425" y="0"/>
                </a:lnTo>
                <a:close/>
              </a:path>
            </a:pathLst>
          </a:custGeom>
          <a:solidFill>
            <a:srgbClr val="8950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585660" y="5664611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부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산</a:t>
            </a:r>
            <a:endParaRPr sz="550" dirty="0">
              <a:latin typeface="Noto Sans CJK KR Medium"/>
              <a:cs typeface="Noto Sans CJK KR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09404" y="292613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계양구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09404" y="3033117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남동구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09404" y="3140101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미추홀구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09404" y="324708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부평구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09404" y="3354072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09404" y="346105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연수구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561700" y="148691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강릉시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61700" y="159390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원주시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61700" y="170088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춘천시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38957" y="557665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순천시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38957" y="568364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여수시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38957" y="579062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광양시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2239" y="1819988"/>
            <a:ext cx="19062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0" dirty="0">
                <a:solidFill>
                  <a:srgbClr val="AD8CBA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육아종합지원센터란?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9587" y="6505158"/>
            <a:ext cx="175945" cy="17595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916749" y="6295336"/>
            <a:ext cx="1379220" cy="3937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800" spc="-30" dirty="0">
                <a:solidFill>
                  <a:srgbClr val="AD8CBA"/>
                </a:solidFill>
                <a:latin typeface="BC 카드 L"/>
                <a:cs typeface="BC 카드 L"/>
              </a:rPr>
              <a:t>전</a:t>
            </a:r>
            <a:r>
              <a:rPr sz="800" spc="5" dirty="0">
                <a:solidFill>
                  <a:srgbClr val="AD8CBA"/>
                </a:solidFill>
                <a:latin typeface="BC 카드 L"/>
                <a:cs typeface="BC 카드 L"/>
              </a:rPr>
              <a:t>국</a:t>
            </a:r>
            <a:r>
              <a:rPr sz="800" spc="-65" dirty="0">
                <a:solidFill>
                  <a:srgbClr val="AD8CBA"/>
                </a:solidFill>
                <a:latin typeface="BC 카드 L"/>
                <a:cs typeface="BC 카드 L"/>
              </a:rPr>
              <a:t> </a:t>
            </a:r>
            <a:r>
              <a:rPr sz="800" spc="-30" dirty="0">
                <a:solidFill>
                  <a:srgbClr val="AD8CBA"/>
                </a:solidFill>
                <a:latin typeface="BC 카드 L"/>
                <a:cs typeface="BC 카드 L"/>
              </a:rPr>
              <a:t>육아종합지원센</a:t>
            </a:r>
            <a:r>
              <a:rPr sz="800" spc="5" dirty="0">
                <a:solidFill>
                  <a:srgbClr val="AD8CBA"/>
                </a:solidFill>
                <a:latin typeface="BC 카드 L"/>
                <a:cs typeface="BC 카드 L"/>
              </a:rPr>
              <a:t>터</a:t>
            </a:r>
            <a:r>
              <a:rPr sz="800" spc="-65" dirty="0">
                <a:solidFill>
                  <a:srgbClr val="AD8CBA"/>
                </a:solidFill>
                <a:latin typeface="BC 카드 L"/>
                <a:cs typeface="BC 카드 L"/>
              </a:rPr>
              <a:t> </a:t>
            </a:r>
            <a:r>
              <a:rPr sz="800" spc="-30" dirty="0">
                <a:solidFill>
                  <a:srgbClr val="AD8CBA"/>
                </a:solidFill>
                <a:latin typeface="BC 카드 L"/>
                <a:cs typeface="BC 카드 L"/>
              </a:rPr>
              <a:t>대표번호</a:t>
            </a:r>
            <a:endParaRPr sz="800">
              <a:latin typeface="BC 카드 L"/>
              <a:cs typeface="BC 카드 L"/>
            </a:endParaRPr>
          </a:p>
          <a:p>
            <a:pPr marL="425450">
              <a:lnSpc>
                <a:spcPct val="100000"/>
              </a:lnSpc>
              <a:spcBef>
                <a:spcPts val="300"/>
              </a:spcBef>
            </a:pPr>
            <a:r>
              <a:rPr sz="1200" spc="-45" dirty="0">
                <a:solidFill>
                  <a:srgbClr val="AD8CBA"/>
                </a:solidFill>
                <a:latin typeface="BC 카드 B"/>
                <a:cs typeface="BC 카드 B"/>
              </a:rPr>
              <a:t>1577-0756</a:t>
            </a:r>
            <a:endParaRPr sz="1200">
              <a:latin typeface="BC 카드 B"/>
              <a:cs typeface="BC 카드 B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9999" y="6981825"/>
            <a:ext cx="9252585" cy="0"/>
          </a:xfrm>
          <a:custGeom>
            <a:avLst/>
            <a:gdLst/>
            <a:ahLst/>
            <a:cxnLst/>
            <a:rect l="l" t="t" r="r" b="b"/>
            <a:pathLst>
              <a:path w="9252585">
                <a:moveTo>
                  <a:pt x="0" y="0"/>
                </a:moveTo>
                <a:lnTo>
                  <a:pt x="9252000" y="0"/>
                </a:lnTo>
              </a:path>
            </a:pathLst>
          </a:custGeom>
          <a:ln w="6350">
            <a:solidFill>
              <a:srgbClr val="AD8C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6780741" y="6003926"/>
            <a:ext cx="715010" cy="318135"/>
            <a:chOff x="6780741" y="6003926"/>
            <a:chExt cx="715010" cy="318135"/>
          </a:xfrm>
        </p:grpSpPr>
        <p:sp>
          <p:nvSpPr>
            <p:cNvPr id="46" name="object 46"/>
            <p:cNvSpPr/>
            <p:nvPr/>
          </p:nvSpPr>
          <p:spPr>
            <a:xfrm>
              <a:off x="6884873" y="6003926"/>
              <a:ext cx="610870" cy="318135"/>
            </a:xfrm>
            <a:custGeom>
              <a:avLst/>
              <a:gdLst/>
              <a:ahLst/>
              <a:cxnLst/>
              <a:rect l="l" t="t" r="r" b="b"/>
              <a:pathLst>
                <a:path w="610870" h="318135">
                  <a:moveTo>
                    <a:pt x="532523" y="0"/>
                  </a:moveTo>
                  <a:lnTo>
                    <a:pt x="309867" y="10896"/>
                  </a:lnTo>
                  <a:lnTo>
                    <a:pt x="203974" y="63830"/>
                  </a:lnTo>
                  <a:lnTo>
                    <a:pt x="112115" y="63830"/>
                  </a:lnTo>
                  <a:lnTo>
                    <a:pt x="0" y="202425"/>
                  </a:lnTo>
                  <a:lnTo>
                    <a:pt x="76301" y="317639"/>
                  </a:lnTo>
                  <a:lnTo>
                    <a:pt x="155714" y="317639"/>
                  </a:lnTo>
                  <a:lnTo>
                    <a:pt x="205536" y="274040"/>
                  </a:lnTo>
                  <a:lnTo>
                    <a:pt x="331660" y="278714"/>
                  </a:lnTo>
                  <a:lnTo>
                    <a:pt x="425094" y="242900"/>
                  </a:lnTo>
                  <a:lnTo>
                    <a:pt x="543433" y="199301"/>
                  </a:lnTo>
                  <a:lnTo>
                    <a:pt x="610374" y="87198"/>
                  </a:lnTo>
                  <a:lnTo>
                    <a:pt x="532523" y="0"/>
                  </a:lnTo>
                  <a:close/>
                </a:path>
              </a:pathLst>
            </a:custGeom>
            <a:solidFill>
              <a:srgbClr val="D1C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782646" y="6159225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59">
                  <a:moveTo>
                    <a:pt x="0" y="0"/>
                  </a:moveTo>
                  <a:lnTo>
                    <a:pt x="352552" y="0"/>
                  </a:lnTo>
                </a:path>
              </a:pathLst>
            </a:custGeom>
            <a:ln w="3594">
              <a:solidFill>
                <a:srgbClr val="2319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561700" y="204189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제천시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561700" y="214887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진천군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561700" y="225586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청주시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561700" y="236284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충주시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561700" y="246983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영동군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558525" y="281407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김천시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558525" y="292105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문경시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558525" y="302804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상주시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558525" y="313502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안동시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58525" y="324201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포항시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558525" y="3348997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구미시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593450" y="3693246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64875" y="380023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수성구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564875" y="3907215"/>
            <a:ext cx="226060" cy="322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달성군</a:t>
            </a:r>
            <a:endParaRPr sz="550" dirty="0">
              <a:latin typeface="Noto Sans CJK KR DemiLight"/>
              <a:cs typeface="Noto Sans CJK KR DemiLight"/>
            </a:endParaRPr>
          </a:p>
          <a:p>
            <a:pPr marL="58419">
              <a:lnSpc>
                <a:spcPct val="100000"/>
              </a:lnSpc>
              <a:spcBef>
                <a:spcPts val="98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경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남</a:t>
            </a:r>
            <a:endParaRPr sz="550" dirty="0">
              <a:latin typeface="Noto Sans CJK KR Medium"/>
              <a:cs typeface="Noto Sans CJK KR Medium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539475" y="425472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거제시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539475" y="436171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양산시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39475" y="446869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진주시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539475" y="457568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창원시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539475" y="468266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합천군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593450" y="5032648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남구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593450" y="5139632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593450" y="5246618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북구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61700" y="535360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울주군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593450" y="5460588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중구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58525" y="591502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기장군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58525" y="602200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558525" y="612899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동래구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558525" y="623597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연제구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529950" y="6348639"/>
            <a:ext cx="37913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o-KR" altLang="en-US"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부산</a:t>
            </a:r>
            <a:r>
              <a:rPr sz="550" b="0" spc="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진구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593450" y="6449949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북구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558525" y="655693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사상구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558525" y="666391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수영구</a:t>
            </a:r>
            <a:endParaRPr sz="550">
              <a:latin typeface="Noto Sans CJK KR DemiLight"/>
              <a:cs typeface="Noto Sans CJK KR DemiLight"/>
            </a:endParaRPr>
          </a:p>
        </p:txBody>
      </p:sp>
      <p:pic>
        <p:nvPicPr>
          <p:cNvPr id="80" name="object 8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001" y="1404531"/>
            <a:ext cx="4139471" cy="4507061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9529950" y="6770903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해운대구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01202" y="3878299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충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남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501202" y="4436496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대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399212" y="6100241"/>
            <a:ext cx="383540" cy="118110"/>
          </a:xfrm>
          <a:prstGeom prst="rect">
            <a:avLst/>
          </a:prstGeom>
          <a:solidFill>
            <a:srgbClr val="895089"/>
          </a:solidFill>
        </p:spPr>
        <p:txBody>
          <a:bodyPr vert="horz" wrap="square" lIns="0" tIns="1714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35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제</a:t>
            </a:r>
            <a:r>
              <a:rPr sz="550" b="0" spc="-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주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501202" y="4904575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전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북</a:t>
            </a:r>
            <a:endParaRPr sz="550" dirty="0">
              <a:latin typeface="Noto Sans CJK KR Medium"/>
              <a:cs typeface="Noto Sans CJK KR Medium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501202" y="3440143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세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종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477243" y="401750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아산시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477243" y="412449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천안시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477243" y="423147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서산시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477243" y="457570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대덕구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505818" y="4682689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455018" y="6239813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서귀포시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401380" y="503872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고창군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400944" y="516601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군산시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626369" y="503969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익산시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634405" y="516601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전주시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447987" y="2653805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서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울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420854" y="279301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강남구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420854" y="289999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강동구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20854" y="300698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강북구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420854" y="311396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420854" y="322095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관악구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420854" y="332793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광진구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420854" y="343492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구로구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420854" y="354190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금천구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420854" y="364889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노원구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20854" y="3755877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도봉구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85929" y="3862862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동대문구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420854" y="3969847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동작구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420854" y="407683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마포구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385929" y="4183816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서대문구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420854" y="429080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서초구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420854" y="439778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성동구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420854" y="450477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성북구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420854" y="461175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송파구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5420854" y="471874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양천구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401804" y="4825725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영등포구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420854" y="4932710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용산구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5420854" y="503969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은평구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420854" y="5146680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종로구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452604" y="5253664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중구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420854" y="536064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중랑구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026195" y="2783076"/>
            <a:ext cx="35877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인천광역시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278516" y="2983720"/>
            <a:ext cx="37846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경기</a:t>
            </a:r>
            <a:r>
              <a:rPr sz="550" b="0" spc="30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도</a:t>
            </a: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 남부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851534" y="3357308"/>
            <a:ext cx="492125" cy="280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세종특별자치시</a:t>
            </a:r>
            <a:endParaRPr sz="550">
              <a:latin typeface="Noto Sans CJK KR Medium"/>
              <a:cs typeface="Noto Sans CJK KR Medium"/>
            </a:endParaRPr>
          </a:p>
          <a:p>
            <a:pPr marL="112395">
              <a:lnSpc>
                <a:spcPct val="100000"/>
              </a:lnSpc>
              <a:spcBef>
                <a:spcPts val="645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충청남도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557260" y="3846130"/>
            <a:ext cx="35877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대전광역시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412356" y="4391550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전라북도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6955109" y="4865556"/>
            <a:ext cx="35877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광주광역시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501202" y="5568754"/>
            <a:ext cx="17970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광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30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주</a:t>
            </a:r>
            <a:endParaRPr sz="550" dirty="0">
              <a:latin typeface="Noto Sans CJK KR Medium"/>
              <a:cs typeface="Noto Sans CJK KR Medium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199674" y="6100605"/>
            <a:ext cx="4921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제주특별자치도</a:t>
            </a:r>
            <a:endParaRPr sz="550">
              <a:latin typeface="Noto Sans CJK KR Medium"/>
              <a:cs typeface="Noto Sans CJK KR Medium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7127995" y="6135371"/>
            <a:ext cx="48260" cy="48260"/>
            <a:chOff x="7127995" y="6135371"/>
            <a:chExt cx="48260" cy="48260"/>
          </a:xfrm>
        </p:grpSpPr>
        <p:sp>
          <p:nvSpPr>
            <p:cNvPr id="132" name="object 132"/>
            <p:cNvSpPr/>
            <p:nvPr/>
          </p:nvSpPr>
          <p:spPr>
            <a:xfrm>
              <a:off x="7131170" y="6138546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20688" y="0"/>
                  </a:moveTo>
                  <a:lnTo>
                    <a:pt x="12639" y="1625"/>
                  </a:lnTo>
                  <a:lnTo>
                    <a:pt x="6062" y="6056"/>
                  </a:lnTo>
                  <a:lnTo>
                    <a:pt x="1626" y="12628"/>
                  </a:lnTo>
                  <a:lnTo>
                    <a:pt x="0" y="20675"/>
                  </a:lnTo>
                  <a:lnTo>
                    <a:pt x="1626" y="28730"/>
                  </a:lnTo>
                  <a:lnTo>
                    <a:pt x="6062" y="35306"/>
                  </a:lnTo>
                  <a:lnTo>
                    <a:pt x="12639" y="39738"/>
                  </a:lnTo>
                  <a:lnTo>
                    <a:pt x="20688" y="41363"/>
                  </a:lnTo>
                  <a:lnTo>
                    <a:pt x="28737" y="39738"/>
                  </a:lnTo>
                  <a:lnTo>
                    <a:pt x="35313" y="35306"/>
                  </a:lnTo>
                  <a:lnTo>
                    <a:pt x="39749" y="28730"/>
                  </a:lnTo>
                  <a:lnTo>
                    <a:pt x="41376" y="20675"/>
                  </a:lnTo>
                  <a:lnTo>
                    <a:pt x="39749" y="12628"/>
                  </a:lnTo>
                  <a:lnTo>
                    <a:pt x="35313" y="6056"/>
                  </a:lnTo>
                  <a:lnTo>
                    <a:pt x="28737" y="1625"/>
                  </a:lnTo>
                  <a:lnTo>
                    <a:pt x="20688" y="0"/>
                  </a:lnTo>
                  <a:close/>
                </a:path>
              </a:pathLst>
            </a:custGeom>
            <a:solidFill>
              <a:srgbClr val="7C2A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131170" y="6138546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20688" y="41363"/>
                  </a:moveTo>
                  <a:lnTo>
                    <a:pt x="28737" y="39738"/>
                  </a:lnTo>
                  <a:lnTo>
                    <a:pt x="35313" y="35306"/>
                  </a:lnTo>
                  <a:lnTo>
                    <a:pt x="39749" y="28730"/>
                  </a:lnTo>
                  <a:lnTo>
                    <a:pt x="41376" y="20675"/>
                  </a:lnTo>
                  <a:lnTo>
                    <a:pt x="39749" y="12628"/>
                  </a:lnTo>
                  <a:lnTo>
                    <a:pt x="35313" y="6056"/>
                  </a:lnTo>
                  <a:lnTo>
                    <a:pt x="28737" y="1625"/>
                  </a:lnTo>
                  <a:lnTo>
                    <a:pt x="20688" y="0"/>
                  </a:lnTo>
                  <a:lnTo>
                    <a:pt x="12639" y="1625"/>
                  </a:lnTo>
                  <a:lnTo>
                    <a:pt x="6062" y="6056"/>
                  </a:lnTo>
                  <a:lnTo>
                    <a:pt x="1626" y="12628"/>
                  </a:lnTo>
                  <a:lnTo>
                    <a:pt x="0" y="20675"/>
                  </a:lnTo>
                  <a:lnTo>
                    <a:pt x="1626" y="28730"/>
                  </a:lnTo>
                  <a:lnTo>
                    <a:pt x="6062" y="35306"/>
                  </a:lnTo>
                  <a:lnTo>
                    <a:pt x="12639" y="39738"/>
                  </a:lnTo>
                  <a:lnTo>
                    <a:pt x="20688" y="4136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7297570" y="5118657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전라남도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8187286" y="241932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강원도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7694497" y="3381168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충청북도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8601205" y="3688647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경상북도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181826" y="4346253"/>
            <a:ext cx="35877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대구광역시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097225" y="4786623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경상남도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626426" y="4450527"/>
            <a:ext cx="607060" cy="4641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울산광역시</a:t>
            </a:r>
            <a:endParaRPr sz="550">
              <a:latin typeface="Noto Sans CJK KR Medium"/>
              <a:cs typeface="Noto Sans CJK KR Medium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950">
              <a:latin typeface="Noto Sans CJK KR Medium"/>
              <a:cs typeface="Noto Sans CJK KR Medium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부산광역시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7137197" y="2253658"/>
            <a:ext cx="509905" cy="5111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20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경기도</a:t>
            </a:r>
            <a:r>
              <a:rPr sz="550" b="0" spc="-30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북부</a:t>
            </a:r>
            <a:endParaRPr sz="550">
              <a:latin typeface="Noto Sans CJK KR Medium"/>
              <a:cs typeface="Noto Sans CJK KR Medium"/>
            </a:endParaRPr>
          </a:p>
          <a:p>
            <a:pPr marL="47625">
              <a:lnSpc>
                <a:spcPct val="100000"/>
              </a:lnSpc>
              <a:spcBef>
                <a:spcPts val="1110"/>
              </a:spcBef>
            </a:pPr>
            <a:r>
              <a:rPr sz="550" b="0" spc="15" dirty="0">
                <a:solidFill>
                  <a:srgbClr val="AD8CBA"/>
                </a:solidFill>
                <a:latin typeface="Noto Sans CJK KR Medium"/>
                <a:cs typeface="Noto Sans CJK KR Medium"/>
              </a:rPr>
              <a:t>중앙</a:t>
            </a:r>
            <a:endParaRPr sz="550">
              <a:latin typeface="Noto Sans CJK KR Medium"/>
              <a:cs typeface="Noto Sans CJK KR Medium"/>
            </a:endParaRPr>
          </a:p>
          <a:p>
            <a:pPr marL="163195">
              <a:lnSpc>
                <a:spcPct val="100000"/>
              </a:lnSpc>
              <a:spcBef>
                <a:spcPts val="695"/>
              </a:spcBef>
            </a:pPr>
            <a:r>
              <a:rPr sz="550" b="0" spc="15" dirty="0">
                <a:solidFill>
                  <a:srgbClr val="7C2A6E"/>
                </a:solidFill>
                <a:latin typeface="Noto Sans CJK KR Medium"/>
                <a:cs typeface="Noto Sans CJK KR Medium"/>
              </a:rPr>
              <a:t>서울특별시</a:t>
            </a:r>
            <a:endParaRPr sz="550">
              <a:latin typeface="Noto Sans CJK KR Medium"/>
              <a:cs typeface="Noto Sans CJK KR Medium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607300" y="640691"/>
            <a:ext cx="326199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2300" spc="-95" dirty="0" err="1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육아종합지원센터란</a:t>
            </a:r>
            <a:r>
              <a:rPr lang="en-US" altLang="ko-KR" sz="2300" spc="-95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?</a:t>
            </a:r>
            <a:endParaRPr sz="23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6512174" y="5707963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동구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6512174" y="5814947"/>
            <a:ext cx="15875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서구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420854" y="148691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가평군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5420854" y="159390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김포시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420854" y="170088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고양시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420854" y="180787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구리시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5385929" y="1914857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남양주시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5417679" y="202184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양주시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5385929" y="2128827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의정부시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417679" y="223581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파주시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417679" y="234279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포천시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5417679" y="244978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연천군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5932808" y="3668538"/>
            <a:ext cx="29210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경</a:t>
            </a:r>
            <a:r>
              <a:rPr lang="en-US"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 </a:t>
            </a:r>
            <a:r>
              <a:rPr sz="550" b="0" spc="15" dirty="0">
                <a:solidFill>
                  <a:srgbClr val="FFFFFF"/>
                </a:solidFill>
                <a:latin typeface="Noto Sans CJK KR Medium"/>
                <a:cs typeface="Noto Sans CJK KR Medium"/>
              </a:rPr>
              <a:t>기</a:t>
            </a:r>
            <a:endParaRPr sz="550" dirty="0">
              <a:latin typeface="Noto Sans CJK KR Medium"/>
              <a:cs typeface="Noto Sans CJK KR Medium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5969055" y="380457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과천시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5969055" y="391155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광명시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969055" y="401854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광주시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969055" y="4125527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군포시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5969055" y="4232511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부천시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5969055" y="4339495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성남시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5969055" y="4446482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수원시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5937305" y="4553465"/>
            <a:ext cx="292100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수원동부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5969055" y="4660450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시흥시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5969055" y="4767436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안산시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5969055" y="4874420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안성시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5969055" y="498140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안양시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5969055" y="508838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양평군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5969055" y="519537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5969055" y="5302360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오산시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969055" y="5409344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용인시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5969055" y="551632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의왕시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5962648" y="5623313"/>
            <a:ext cx="22542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o-KR" altLang="en-US" sz="55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이천</a:t>
            </a: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</a:t>
            </a:r>
            <a:endParaRPr sz="550" dirty="0">
              <a:latin typeface="Noto Sans CJK KR DemiLight"/>
              <a:cs typeface="Noto Sans CJK KR DemiLight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969055" y="5730299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평택시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5969055" y="5837283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하남시</a:t>
            </a:r>
            <a:endParaRPr sz="550">
              <a:latin typeface="Noto Sans CJK KR DemiLight"/>
              <a:cs typeface="Noto Sans CJK KR DemiLigh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5969055" y="5944268"/>
            <a:ext cx="22542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화성시</a:t>
            </a:r>
            <a:endParaRPr sz="550">
              <a:latin typeface="Noto Sans CJK KR DemiLight"/>
              <a:cs typeface="Noto Sans CJK KR DemiLight"/>
            </a:endParaRPr>
          </a:p>
        </p:txBody>
      </p:sp>
      <p:grpSp>
        <p:nvGrpSpPr>
          <p:cNvPr id="180" name="object 26"/>
          <p:cNvGrpSpPr/>
          <p:nvPr/>
        </p:nvGrpSpPr>
        <p:grpSpPr>
          <a:xfrm>
            <a:off x="762291" y="1814243"/>
            <a:ext cx="327600" cy="270000"/>
            <a:chOff x="1021759" y="2566751"/>
            <a:chExt cx="701040" cy="474345"/>
          </a:xfrm>
        </p:grpSpPr>
        <p:sp>
          <p:nvSpPr>
            <p:cNvPr id="181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191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" name="object 72"/>
          <p:cNvSpPr txBox="1"/>
          <p:nvPr/>
        </p:nvSpPr>
        <p:spPr>
          <a:xfrm>
            <a:off x="9558525" y="5807599"/>
            <a:ext cx="308688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o-KR" altLang="en-US" sz="55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금정구</a:t>
            </a:r>
            <a:endParaRPr sz="5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7" name="object 94"/>
          <p:cNvSpPr txBox="1"/>
          <p:nvPr/>
        </p:nvSpPr>
        <p:spPr>
          <a:xfrm>
            <a:off x="6401380" y="5409344"/>
            <a:ext cx="22542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o-KR" altLang="en-US" sz="55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부안군</a:t>
            </a:r>
            <a:endParaRPr sz="5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8" name="object 94"/>
          <p:cNvSpPr txBox="1"/>
          <p:nvPr/>
        </p:nvSpPr>
        <p:spPr>
          <a:xfrm>
            <a:off x="6401816" y="5291977"/>
            <a:ext cx="22542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o-KR" altLang="en-US" sz="55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남원시</a:t>
            </a:r>
            <a:endParaRPr sz="5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" name="object 15">
            <a:extLst>
              <a:ext uri="{FF2B5EF4-FFF2-40B4-BE49-F238E27FC236}">
                <a16:creationId xmlns:a16="http://schemas.microsoft.com/office/drawing/2014/main" xmlns="" id="{2B24DCC3-4201-52A4-F6D5-DC042BF4AB2C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xmlns="" id="{329B4A22-A84B-9E76-4D78-1CBFCCD413B6}"/>
              </a:ext>
            </a:extLst>
          </p:cNvPr>
          <p:cNvSpPr txBox="1">
            <a:spLocks/>
          </p:cNvSpPr>
          <p:nvPr/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38100" latinLnBrk="0">
              <a:spcBef>
                <a:spcPts val="114"/>
              </a:spcBef>
            </a:pPr>
            <a:r>
              <a:rPr lang="en-US" kern="0" spc="-310">
                <a:solidFill>
                  <a:srgbClr val="DDD1E5"/>
                </a:solidFill>
              </a:rPr>
              <a:t>P</a:t>
            </a:r>
            <a:r>
              <a:rPr lang="en-US" sz="6075" kern="0" spc="-2985" baseline="-57613">
                <a:solidFill>
                  <a:srgbClr val="FFFFFF"/>
                </a:solidFill>
              </a:rPr>
              <a:t>1</a:t>
            </a:r>
            <a:r>
              <a:rPr lang="en-US" sz="1200" kern="0">
                <a:solidFill>
                  <a:srgbClr val="DDD1E5"/>
                </a:solidFill>
              </a:rPr>
              <a:t>A</a:t>
            </a:r>
            <a:r>
              <a:rPr lang="en-US" sz="1200" kern="0" spc="-20">
                <a:solidFill>
                  <a:srgbClr val="DDD1E5"/>
                </a:solidFill>
              </a:rPr>
              <a:t>R</a:t>
            </a:r>
            <a:r>
              <a:rPr lang="en-US" sz="1200" kern="0">
                <a:solidFill>
                  <a:srgbClr val="DDD1E5"/>
                </a:solidFill>
              </a:rPr>
              <a:t>T</a:t>
            </a: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99" name="object 3">
            <a:extLst>
              <a:ext uri="{FF2B5EF4-FFF2-40B4-BE49-F238E27FC236}">
                <a16:creationId xmlns:a16="http://schemas.microsoft.com/office/drawing/2014/main" xmlns="" id="{B4D70E37-2EEF-2206-42FD-56882BFD65A9}"/>
              </a:ext>
            </a:extLst>
          </p:cNvPr>
          <p:cNvSpPr txBox="1"/>
          <p:nvPr/>
        </p:nvSpPr>
        <p:spPr>
          <a:xfrm>
            <a:off x="8414396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 err="1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00" name="직사각형 199">
            <a:extLst>
              <a:ext uri="{FF2B5EF4-FFF2-40B4-BE49-F238E27FC236}">
                <a16:creationId xmlns:a16="http://schemas.microsoft.com/office/drawing/2014/main" xmlns="" id="{4BDCCD6C-55EB-2180-BCBB-C701E6339653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A07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201" name="object 25">
            <a:extLst>
              <a:ext uri="{FF2B5EF4-FFF2-40B4-BE49-F238E27FC236}">
                <a16:creationId xmlns:a16="http://schemas.microsoft.com/office/drawing/2014/main" xmlns="" id="{0CBD342E-A7A7-FC59-0094-475A2C25051D}"/>
              </a:ext>
            </a:extLst>
          </p:cNvPr>
          <p:cNvSpPr txBox="1"/>
          <p:nvPr/>
        </p:nvSpPr>
        <p:spPr>
          <a:xfrm>
            <a:off x="8399491" y="8096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 err="1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육아종합지원센터란</a:t>
            </a:r>
            <a:r>
              <a:rPr lang="en-US" altLang="ko-KR" sz="1000" b="1" dirty="0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?</a:t>
            </a:r>
            <a:endParaRPr lang="ko-KR" altLang="en-US" sz="1000" dirty="0">
              <a:solidFill>
                <a:srgbClr val="A072A0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02" name="object 3">
            <a:extLst>
              <a:ext uri="{FF2B5EF4-FFF2-40B4-BE49-F238E27FC236}">
                <a16:creationId xmlns:a16="http://schemas.microsoft.com/office/drawing/2014/main" xmlns="" id="{CC7C2EFF-F742-6160-9223-36DBBDD133CF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</a:t>
            </a:r>
            <a:r>
              <a:rPr lang="ko-KR" altLang="en-US" sz="1000" b="0" spc="25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 err="1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</a:t>
            </a:r>
            <a:endParaRPr lang="ko-KR" altLang="en-US" sz="10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217504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29524" y="729879"/>
            <a:ext cx="3388360" cy="901700"/>
            <a:chOff x="729524" y="729879"/>
            <a:chExt cx="3388360" cy="901700"/>
          </a:xfrm>
        </p:grpSpPr>
        <p:sp>
          <p:nvSpPr>
            <p:cNvPr id="6" name="object 6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39" y="1254816"/>
            <a:ext cx="2857500" cy="373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30504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31140" algn="l"/>
              </a:tabLst>
            </a:pPr>
            <a:r>
              <a:rPr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공동육아나눔터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spc="-3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아</a:t>
            </a:r>
            <a:r>
              <a:rPr lang="ko-KR" altLang="en-US" sz="1300" spc="-3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이</a:t>
            </a:r>
            <a:r>
              <a:rPr sz="1300" spc="-3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돌봄</a:t>
            </a:r>
            <a:r>
              <a:rPr sz="1300" spc="3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서비스</a:t>
            </a:r>
            <a:r>
              <a:rPr 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초등돌봄교실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다함께돌봄</a:t>
            </a:r>
            <a:endParaRPr lang="en-US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늘봄학교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학교돌봄터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드림스타트</a:t>
            </a:r>
            <a:endParaRPr lang="en-US" sz="1300" dirty="0">
              <a:solidFill>
                <a:srgbClr val="3CB695"/>
              </a:solidFill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위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(Wee)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클래스 상담 지원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95436" y="729879"/>
            <a:ext cx="3388360" cy="901700"/>
            <a:chOff x="5895436" y="729879"/>
            <a:chExt cx="3388360" cy="901700"/>
          </a:xfrm>
        </p:grpSpPr>
        <p:sp>
          <p:nvSpPr>
            <p:cNvPr id="13" name="object 13"/>
            <p:cNvSpPr/>
            <p:nvPr/>
          </p:nvSpPr>
          <p:spPr>
            <a:xfrm>
              <a:off x="5895436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3CB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2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생애주기</a:t>
            </a:r>
            <a:r>
              <a:rPr sz="1050" dirty="0">
                <a:solidFill>
                  <a:srgbClr val="3CB695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3CB695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3CB695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738" y="1254816"/>
            <a:ext cx="3133562" cy="5262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spc="5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1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1.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경기육아나눔터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2.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Regular"/>
              </a:rPr>
              <a:t>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지역아동센터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3.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가정위탁 지원센터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위탁가정 지원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4.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결식아동 급식지원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5.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아동발달지원 계좌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6.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아동 언제나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긴급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돌봄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7.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작은도서관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아이돌봄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서비스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8.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아이돌봄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서비스 본인부담금 지원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9.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아동주거 빈곤가구 </a:t>
            </a:r>
            <a:r>
              <a:rPr lang="ko-KR" altLang="en-US" sz="1300" dirty="0" err="1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클린서비스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10.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스포츠강좌 이용권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11. 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어린이</a:t>
            </a:r>
            <a:r>
              <a:rPr lang="en-US" altLang="ko-KR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dirty="0">
                <a:solidFill>
                  <a:srgbClr val="3CB695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청소년 교통비</a:t>
            </a:r>
            <a:endParaRPr lang="en-US" altLang="ko-KR" sz="1300" dirty="0">
              <a:solidFill>
                <a:srgbClr val="3CB695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1192" y="944985"/>
            <a:ext cx="686692" cy="686594"/>
          </a:xfrm>
          <a:prstGeom prst="rect">
            <a:avLst/>
          </a:prstGeom>
        </p:spPr>
      </p:pic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7608" y="944985"/>
            <a:ext cx="686692" cy="68659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 dirty="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10956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585735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72699" y="2686577"/>
            <a:ext cx="8557260" cy="3780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 자녀 및 보호자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공간제공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돌봄을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안전한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놀이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공간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육아정보 공유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 및 양육자에게  육아정보 나눔 기회 제공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가족품앗이 활동 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지역사회 주민이 함께하는 자녀 돌봄 품앗이 활동 지원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놀이활동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도서</a:t>
            </a:r>
            <a:r>
              <a:rPr lang="en-US" altLang="ko-KR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장난감 등 자녀 양육 관련 물품 비치 및 </a:t>
            </a:r>
            <a:r>
              <a:rPr lang="ko-KR" altLang="en-US" sz="130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참여형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놀이프로그램 운영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 가족센터</a:t>
            </a:r>
            <a:r>
              <a:rPr lang="ko-KR" altLang="en-US" sz="130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방문하여</a:t>
            </a:r>
            <a:r>
              <a:rPr lang="ko-KR" altLang="en-US" sz="130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947419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가족센터</a:t>
            </a:r>
            <a:r>
              <a:rPr 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전화상담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1577-9337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15709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공동육아나눔터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E1F455FA-629A-FC6B-BA0B-28F5F833ED3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AF71398F-5775-EF90-FC8F-F63E8B466DB0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 dirty="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575763"/>
            <a:ext cx="1676400" cy="284480"/>
          </a:xfrm>
          <a:custGeom>
            <a:avLst/>
            <a:gdLst/>
            <a:ahLst/>
            <a:cxnLst/>
            <a:rect l="l" t="t" r="r" b="b"/>
            <a:pathLst>
              <a:path w="1676400" h="284480">
                <a:moveTo>
                  <a:pt x="1533601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533601" y="284403"/>
                </a:lnTo>
                <a:lnTo>
                  <a:pt x="1578548" y="277154"/>
                </a:lnTo>
                <a:lnTo>
                  <a:pt x="1617584" y="256967"/>
                </a:lnTo>
                <a:lnTo>
                  <a:pt x="1648366" y="226184"/>
                </a:lnTo>
                <a:lnTo>
                  <a:pt x="1668553" y="187149"/>
                </a:lnTo>
                <a:lnTo>
                  <a:pt x="1675803" y="142201"/>
                </a:lnTo>
                <a:lnTo>
                  <a:pt x="1668553" y="97254"/>
                </a:lnTo>
                <a:lnTo>
                  <a:pt x="1648366" y="58218"/>
                </a:lnTo>
                <a:lnTo>
                  <a:pt x="1617584" y="27436"/>
                </a:lnTo>
                <a:lnTo>
                  <a:pt x="1578548" y="7249"/>
                </a:lnTo>
                <a:lnTo>
                  <a:pt x="153360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248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3933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80770" y="2638425"/>
            <a:ext cx="8685530" cy="188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>
              <a:lnSpc>
                <a:spcPts val="13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아이돌봄서비스란?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065">
              <a:lnSpc>
                <a:spcPts val="13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-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돌보미가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가정으로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찾아가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돌봄서비스를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제공(가정의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소득에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따라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비용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차등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ts val="13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51765" indent="-97155">
              <a:lnSpc>
                <a:spcPts val="1300"/>
              </a:lnSpc>
              <a:spcBef>
                <a:spcPts val="1160"/>
              </a:spcBef>
              <a:buChar char="-"/>
              <a:tabLst>
                <a:tab pos="15240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3개월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하의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중위소득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150%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가정(소득수준에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따라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차등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ts val="1300"/>
              </a:lnSpc>
              <a:spcBef>
                <a:spcPts val="161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ts val="1300"/>
              </a:lnSpc>
              <a:spcBef>
                <a:spcPts val="1155"/>
              </a:spcBef>
            </a:pP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①</a:t>
            </a:r>
            <a:r>
              <a:rPr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1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영아종일제</a:t>
            </a: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돌봄 서비스</a:t>
            </a:r>
            <a:r>
              <a:rPr lang="en-US" altLang="ko-KR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아이돌보미가</a:t>
            </a:r>
            <a:r>
              <a:rPr lang="ko-KR" altLang="en-US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 대상 영아의 </a:t>
            </a:r>
            <a:r>
              <a:rPr lang="ko-KR" altLang="en-US" sz="1300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돌봄장소에</a:t>
            </a:r>
            <a:r>
              <a:rPr lang="ko-KR" altLang="en-US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직접 찾아가 돌봄을 제공하는 서비스</a:t>
            </a:r>
            <a:endParaRPr lang="en-US" altLang="ko-KR" sz="1300" b="0" spc="-3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aphicFrame>
        <p:nvGraphicFramePr>
          <p:cNvPr id="16" name="object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1258"/>
              </p:ext>
            </p:extLst>
          </p:nvPr>
        </p:nvGraphicFramePr>
        <p:xfrm>
          <a:off x="5727700" y="4695825"/>
          <a:ext cx="4038600" cy="2590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0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0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59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9199">
                <a:tc gridSpan="2"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기본요금</a:t>
                      </a:r>
                      <a:endParaRPr lang="en-US" altLang="ko-KR" sz="105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3600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(11,630</a:t>
                      </a:r>
                      <a:r>
                        <a:rPr lang="ko-KR" altLang="en-US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원</a:t>
                      </a:r>
                      <a:r>
                        <a:rPr lang="en-US" altLang="ko-KR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05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판정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영아종일제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327">
                <a:tc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50" dirty="0" err="1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아동수</a:t>
                      </a:r>
                      <a:endParaRPr lang="ko-KR" altLang="en-US" sz="105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30</a:t>
                      </a:r>
                      <a:r>
                        <a:rPr lang="ko-KR" altLang="en-US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분당</a:t>
                      </a:r>
                      <a:endParaRPr lang="en-US" altLang="ko-KR" sz="105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  <a:p>
                      <a:pPr marL="3600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5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이용요금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정부지원금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본인부담금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25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5,540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가형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4,943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872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 err="1">
                          <a:latin typeface="Noto Sans CJK KR DemiLight"/>
                          <a:cs typeface="Noto Sans CJK KR DemiLight"/>
                        </a:rPr>
                        <a:t>나형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3,489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2,326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다형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1,163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4,652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625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2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4,155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가형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3,707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654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 err="1">
                          <a:latin typeface="Noto Sans CJK KR DemiLight"/>
                          <a:cs typeface="Noto Sans CJK KR DemiLight"/>
                        </a:rPr>
                        <a:t>나형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2,617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1,744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다형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873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3,488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625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3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3,693</a:t>
                      </a:r>
                      <a:endParaRPr sz="105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가형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3,295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581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T w="3175">
                      <a:solidFill>
                        <a:srgbClr val="3CB695"/>
                      </a:solidFill>
                      <a:prstDash val="soli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 err="1">
                          <a:latin typeface="Noto Sans CJK KR DemiLight"/>
                          <a:cs typeface="Noto Sans CJK KR DemiLight"/>
                        </a:rPr>
                        <a:t>나형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2,326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1,550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050" dirty="0">
                          <a:latin typeface="Noto Sans CJK KR DemiLight"/>
                          <a:cs typeface="Noto Sans CJK KR DemiLight"/>
                        </a:rPr>
                        <a:t>다형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776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050" dirty="0">
                          <a:latin typeface="Noto Sans CJK KR DemiLight"/>
                          <a:cs typeface="Noto Sans CJK KR DemiLight"/>
                        </a:rPr>
                        <a:t>3,100</a:t>
                      </a:r>
                      <a:endParaRPr sz="10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아이돌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8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graphicFrame>
        <p:nvGraphicFramePr>
          <p:cNvPr id="13" name="object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842006"/>
              </p:ext>
            </p:extLst>
          </p:nvPr>
        </p:nvGraphicFramePr>
        <p:xfrm>
          <a:off x="879966" y="4695825"/>
          <a:ext cx="4695334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4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0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86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이용 시간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기본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1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회 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3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 이상 신청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, (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추가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 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최소 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30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분 단위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기본 요금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평일 주간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 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11,630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원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/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야간 할증</a:t>
                      </a: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116839" indent="360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오후 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10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~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오전 </a:t>
                      </a:r>
                      <a:r>
                        <a:rPr lang="en-US" altLang="ko-KR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6</a:t>
                      </a:r>
                      <a:r>
                        <a:rPr lang="ko-KR" altLang="en-US" sz="10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기본요금의 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50%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를 증액</a:t>
                      </a:r>
                      <a:endParaRPr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휴일 할증</a:t>
                      </a:r>
                      <a:endParaRPr sz="10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일요일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공휴일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근로자의 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spc="-150" dirty="0">
                          <a:latin typeface="Noto Sans CJK KR DemiLight"/>
                          <a:cs typeface="Noto Sans CJK KR DemiLight"/>
                        </a:rPr>
                        <a:t>아동 추가 할인</a:t>
                      </a:r>
                      <a:endParaRPr sz="1000" spc="-15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명의 </a:t>
                      </a:r>
                      <a:r>
                        <a:rPr lang="ko-KR" altLang="en-US" sz="100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아이돌보미가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 </a:t>
                      </a:r>
                      <a:r>
                        <a:rPr lang="ko-KR" altLang="en-US" sz="100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동일시간대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 </a:t>
                      </a:r>
                      <a:endParaRPr lang="en-US" altLang="ko-KR"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algn="ctr" latinLnBrk="1"/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2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명 이상의 아동을 함께 돌보는 경우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pc="-1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2</a:t>
                      </a:r>
                      <a:r>
                        <a:rPr lang="ko-KR" altLang="en-US" sz="1000" spc="-1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명 이상부터 </a:t>
                      </a:r>
                      <a:r>
                        <a:rPr lang="ko-KR" altLang="en-US" sz="1000" spc="-15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아동별로</a:t>
                      </a:r>
                      <a:r>
                        <a:rPr lang="ko-KR" altLang="en-US" sz="1000" spc="-1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 </a:t>
                      </a:r>
                      <a:r>
                        <a:rPr lang="en-US" altLang="ko-KR" sz="1000" spc="-1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50%</a:t>
                      </a:r>
                      <a:r>
                        <a:rPr lang="ko-KR" altLang="en-US" sz="1000" spc="-15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씩 감액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다자녀 할인</a:t>
                      </a:r>
                      <a:endParaRPr sz="10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ㆍ두자녀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 이상 다자녀 가정에 </a:t>
                      </a:r>
                      <a:endParaRPr lang="en-US" altLang="ko-KR"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본인부담금의 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10% 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추가 지원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추가할인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 </a:t>
                      </a:r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본인 부담금의 </a:t>
                      </a:r>
                      <a:r>
                        <a:rPr lang="en-US" altLang="ko-KR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10%</a:t>
                      </a:r>
                      <a:endParaRPr lang="ko-KR" altLang="en-US"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000" dirty="0">
                          <a:latin typeface="Noto Sans CJK KR DemiLight"/>
                          <a:cs typeface="Noto Sans CJK KR DemiLight"/>
                        </a:rPr>
                        <a:t>취소수수료</a:t>
                      </a:r>
                      <a:endParaRPr sz="10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AE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이용계약 체결 기준에 따름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object 23">
            <a:extLst>
              <a:ext uri="{FF2B5EF4-FFF2-40B4-BE49-F238E27FC236}">
                <a16:creationId xmlns:a16="http://schemas.microsoft.com/office/drawing/2014/main" xmlns="" id="{CAABF265-2ED0-4FA7-B897-CDE38AC5F5C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D1FCE16B-7C86-5C38-3E5F-C0B9CF58BB75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465444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72698" y="2686577"/>
            <a:ext cx="10446201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>
              <a:spcBef>
                <a:spcPts val="1155"/>
              </a:spcBef>
            </a:pP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②</a:t>
            </a:r>
            <a:r>
              <a:rPr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시간제 서비스</a:t>
            </a:r>
            <a:r>
              <a:rPr lang="en-US" altLang="ko-KR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기본형</a:t>
            </a:r>
            <a:r>
              <a:rPr lang="en-US" altLang="ko-KR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b="1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종합형</a:t>
            </a:r>
            <a:r>
              <a:rPr lang="en-US" altLang="ko-KR" sz="13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):</a:t>
            </a:r>
            <a:r>
              <a:rPr lang="ko-KR" altLang="en-US" sz="1100" b="1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아이돌보미가</a:t>
            </a:r>
            <a:r>
              <a:rPr lang="ko-KR" altLang="en-US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만 </a:t>
            </a:r>
            <a:r>
              <a:rPr lang="en-US" altLang="ko-KR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이하 대상 아동의 </a:t>
            </a:r>
            <a:r>
              <a:rPr lang="ko-KR" altLang="en-US" sz="1300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돌봄장소에</a:t>
            </a:r>
            <a:r>
              <a:rPr lang="ko-KR" altLang="en-US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직접 찾아가 돌봄을 제공하는 서비스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Medium"/>
            </a:endParaRPr>
          </a:p>
        </p:txBody>
      </p:sp>
      <p:graphicFrame>
        <p:nvGraphicFramePr>
          <p:cNvPr id="14" name="objec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50051"/>
              </p:ext>
            </p:extLst>
          </p:nvPr>
        </p:nvGraphicFramePr>
        <p:xfrm>
          <a:off x="1112239" y="3552825"/>
          <a:ext cx="8426595" cy="1311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98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919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서비스의 종류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6839" indent="360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이용대상</a:t>
                      </a:r>
                      <a:endParaRPr lang="en-US" sz="1100" b="0" dirty="0">
                        <a:solidFill>
                          <a:srgbClr val="231916"/>
                        </a:solidFill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100" dirty="0"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정부지원시간</a:t>
                      </a:r>
                      <a:endParaRPr lang="en-US" altLang="ko-KR" sz="1100" dirty="0"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이용요금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활동내용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846">
                <a:tc>
                  <a:txBody>
                    <a:bodyPr/>
                    <a:lstStyle/>
                    <a:p>
                      <a:pPr marL="264160" lvl="0"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시간제서비스 기본형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생후 </a:t>
                      </a:r>
                      <a:r>
                        <a:rPr lang="en-US" altLang="ko-KR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3</a:t>
                      </a: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개월 이상</a:t>
                      </a:r>
                      <a:endParaRPr lang="en-US" altLang="ko-KR"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~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만 </a:t>
                      </a:r>
                      <a:r>
                        <a:rPr lang="en-US" altLang="ko-KR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12</a:t>
                      </a: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세 이하 아동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연 </a:t>
                      </a:r>
                      <a:r>
                        <a:rPr lang="en-US" altLang="ko-KR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960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시간</a:t>
                      </a:r>
                      <a:endParaRPr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시간당 </a:t>
                      </a:r>
                      <a:r>
                        <a:rPr lang="en-US" altLang="ko-KR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11,630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일반적인 </a:t>
                      </a:r>
                      <a:r>
                        <a:rPr lang="ko-KR" altLang="en-US" sz="1100" baseline="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아이돌봄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활동</a:t>
                      </a:r>
                      <a:endParaRPr lang="en-US" altLang="ko-KR"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※ 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가사활동은 제외</a:t>
                      </a:r>
                      <a:endParaRPr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433">
                <a:tc>
                  <a:txBody>
                    <a:bodyPr/>
                    <a:lstStyle/>
                    <a:p>
                      <a:pPr marL="26416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시간제서비스 </a:t>
                      </a:r>
                      <a:r>
                        <a:rPr lang="ko-KR" altLang="en-US" sz="11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종합형</a:t>
                      </a:r>
                      <a:endParaRPr lang="ko-KR" altLang="en-US"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D3EAE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00" baseline="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>
                      <a:solidFill>
                        <a:srgbClr val="3CB695"/>
                      </a:solidFill>
                      <a:prstDash val="solid"/>
                    </a:lnL>
                    <a:lnR w="3175">
                      <a:solidFill>
                        <a:srgbClr val="3CB695"/>
                      </a:solidFill>
                      <a:prstDash val="solid"/>
                    </a:lnR>
                    <a:lnT w="3175">
                      <a:solidFill>
                        <a:srgbClr val="3CB695"/>
                      </a:solidFill>
                      <a:prstDash val="soli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시간당 </a:t>
                      </a:r>
                      <a:r>
                        <a:rPr lang="en-US" altLang="ko-KR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15,110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원</a:t>
                      </a:r>
                      <a:endParaRPr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3CB69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100" baseline="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아이돌봄</a:t>
                      </a:r>
                      <a:r>
                        <a:rPr lang="ko-KR" altLang="en-US" sz="11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아동과 관련된 가사서비스 제공</a:t>
                      </a:r>
                      <a:endParaRPr sz="1100" baseline="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CB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아이돌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봄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6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1085397" y="5325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 anchor="ctr"/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1085397" y="6316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 anchor="ctr"/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문의처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79500" y="5644090"/>
            <a:ext cx="6156814" cy="612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lang="en-US" altLang="ko-KR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marR="5080" indent="-96520">
              <a:lnSpc>
                <a:spcPct val="160300"/>
              </a:lnSpc>
              <a:buChar char="-"/>
              <a:tabLst>
                <a:tab pos="109220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정부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미지원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아이돌봄서비스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홈페이지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회원가입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 </a:t>
            </a:r>
            <a:r>
              <a:rPr lang="ko-KR" altLang="en-US" sz="130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승인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가능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72572" y="6640294"/>
            <a:ext cx="3796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아이돌봄서비스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홈페이지 이용문의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1577-8136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우리동네 서비스제공기관 연결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1577-2514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03300" y="4876026"/>
            <a:ext cx="58859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소득수준 별 상세 판정은 </a:t>
            </a:r>
            <a:r>
              <a:rPr lang="ko-KR" altLang="en-US" sz="11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서비스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  <a:hlinkClick r:id="rId3"/>
              </a:rPr>
              <a:t>https://www.idolbom.go.kr/front/</a:t>
            </a:r>
            <a:r>
              <a:rPr lang="en-US" altLang="ko-KR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1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에서 확인 가능</a:t>
            </a: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xmlns="" id="{86722718-35D8-2C82-4E3F-541A6B40B425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xmlns="" id="{F47267AC-F2F5-7448-58EF-5E3FE772822B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686572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708910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92199" y="334135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199" y="441557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92199" y="51470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92199" y="59090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493017" y="3366447"/>
            <a:ext cx="6330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2861" y="3726936"/>
            <a:ext cx="719991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맞벌이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저소득층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다자녀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다문화 가정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담임추천대상자 등의 초등학생을 대상으로 </a:t>
            </a:r>
            <a:r>
              <a:rPr lang="ko-KR" altLang="en-US" sz="130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돌봄서비스를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학교의 여건에 따라 대상자 확대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1023045" y="1587300"/>
            <a:ext cx="13747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초등돌봄교실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7" name="object 36"/>
          <p:cNvSpPr/>
          <p:nvPr/>
        </p:nvSpPr>
        <p:spPr>
          <a:xfrm>
            <a:off x="1087120" y="2539365"/>
            <a:ext cx="1627396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0"/>
          <p:cNvSpPr txBox="1"/>
          <p:nvPr/>
        </p:nvSpPr>
        <p:spPr>
          <a:xfrm>
            <a:off x="1221740" y="2566994"/>
            <a:ext cx="198818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초등돌봄교실이란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49" name="object 41"/>
          <p:cNvSpPr txBox="1"/>
          <p:nvPr/>
        </p:nvSpPr>
        <p:spPr>
          <a:xfrm>
            <a:off x="1092198" y="2954652"/>
            <a:ext cx="86741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별도 시설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전용 또는 겸용교실 등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갖추어진 공간에서 돌봄이 필요한 학생들을 대상으로 정규수업 이외에 이루어지는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돌봄활동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50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43" name="object 41"/>
          <p:cNvSpPr txBox="1"/>
          <p:nvPr/>
        </p:nvSpPr>
        <p:spPr>
          <a:xfrm>
            <a:off x="1112239" y="4714395"/>
            <a:ext cx="7199919" cy="2961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44450" indent="-96520">
              <a:lnSpc>
                <a:spcPct val="160300"/>
              </a:lnSpc>
              <a:spcBef>
                <a:spcPts val="215"/>
              </a:spcBef>
              <a:buChar char="-"/>
              <a:tabLst>
                <a:tab pos="109220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오후 시간대 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초등돌봄서비스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무료 제공 및 학교여건에 따라 저녁 시간까지 초등 돌봄 교실 연장 운영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4" name="object 41"/>
          <p:cNvSpPr txBox="1"/>
          <p:nvPr/>
        </p:nvSpPr>
        <p:spPr>
          <a:xfrm>
            <a:off x="1112238" y="5534143"/>
            <a:ext cx="719991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초등돌봄교실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운영하는 초등학교의 재학생이 문의하여 신청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5" name="object 41"/>
          <p:cNvSpPr txBox="1"/>
          <p:nvPr/>
        </p:nvSpPr>
        <p:spPr>
          <a:xfrm>
            <a:off x="1072861" y="5930746"/>
            <a:ext cx="719991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문의처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46" name="object 40"/>
          <p:cNvSpPr txBox="1"/>
          <p:nvPr/>
        </p:nvSpPr>
        <p:spPr>
          <a:xfrm>
            <a:off x="1493201" y="4446055"/>
            <a:ext cx="90457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8" name="object 40"/>
          <p:cNvSpPr txBox="1"/>
          <p:nvPr/>
        </p:nvSpPr>
        <p:spPr>
          <a:xfrm>
            <a:off x="1493016" y="5177575"/>
            <a:ext cx="90476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1" name="object 41"/>
          <p:cNvSpPr txBox="1"/>
          <p:nvPr/>
        </p:nvSpPr>
        <p:spPr>
          <a:xfrm>
            <a:off x="1118581" y="6296025"/>
            <a:ext cx="719991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자녀가 재학중인 초등학교 또는 교육부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33543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410217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516748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628675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34464" y="4404743"/>
            <a:ext cx="8451850" cy="678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5080" indent="-96520">
              <a:lnSpc>
                <a:spcPct val="160300"/>
              </a:lnSpc>
              <a:spcBef>
                <a:spcPts val="219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정기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일시돌봄,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방과후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프로그램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연개,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등·하원지원,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정보제공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다양한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형태의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지역맞춤형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</a:t>
            </a:r>
            <a:endParaRPr lang="en-US" sz="1300" b="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 </a:t>
            </a:r>
            <a:r>
              <a:rPr sz="12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자자체별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센터별 </a:t>
            </a:r>
            <a:r>
              <a:rPr sz="1200" b="0" spc="-2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sz="12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내용</a:t>
            </a:r>
            <a:r>
              <a:rPr lang="ko-KR" altLang="en-US"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lang="ko-KR" altLang="en-US"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할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있음</a:t>
            </a:r>
            <a:endParaRPr sz="12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117852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다함께돌봄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19" name="object 36"/>
          <p:cNvSpPr/>
          <p:nvPr/>
        </p:nvSpPr>
        <p:spPr>
          <a:xfrm>
            <a:off x="1087120" y="2539365"/>
            <a:ext cx="1627396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0"/>
          <p:cNvSpPr txBox="1"/>
          <p:nvPr/>
        </p:nvSpPr>
        <p:spPr>
          <a:xfrm>
            <a:off x="1303020" y="2577154"/>
            <a:ext cx="198818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다함께돌봄이란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21" name="object 41"/>
          <p:cNvSpPr txBox="1"/>
          <p:nvPr/>
        </p:nvSpPr>
        <p:spPr>
          <a:xfrm>
            <a:off x="1092199" y="2954652"/>
            <a:ext cx="84323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돌봄이 필요한 만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~12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아동에게 맞춤형 돌봄 서비스를 제공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초등 돌봄 사각지대 해소 및  맞벌이 가구 육아부담 경감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2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8" name="object 15"/>
          <p:cNvSpPr txBox="1"/>
          <p:nvPr/>
        </p:nvSpPr>
        <p:spPr>
          <a:xfrm>
            <a:off x="1086839" y="3368310"/>
            <a:ext cx="298351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1092199" y="3720946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필요한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6~12세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아동(소득수준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무관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1039214" y="6322553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1067789" y="4137974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1042389" y="5203286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102714" y="5537015"/>
            <a:ext cx="84518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희망하는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다함께돌봄센터로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en-US" sz="1300" b="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*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정부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</a:t>
            </a:r>
            <a:r>
              <a:rPr lang="ko-KR" altLang="en-US" sz="12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온종일돌봄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원스톱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서비스</a:t>
            </a:r>
            <a:r>
              <a:rPr lang="en-US" altLang="ko-KR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(www.gov.kr)</a:t>
            </a:r>
            <a:endParaRPr sz="1200" dirty="0">
              <a:latin typeface="Noto Sans CJK KR DemiLight"/>
              <a:cs typeface="Noto Sans CJK KR DemiLight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1090014" y="6679924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BEC650C6-D8B1-E12E-F3D5-A956FA5B560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43B4D38F-9C71-4E14-E5D0-D5BB45CB9983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721705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2239" y="388307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523791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6621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7058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23396" y="7093825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98232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늘봄학교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19" name="object 36"/>
          <p:cNvSpPr/>
          <p:nvPr/>
        </p:nvSpPr>
        <p:spPr>
          <a:xfrm>
            <a:off x="1087120" y="2539365"/>
            <a:ext cx="1627396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0"/>
          <p:cNvSpPr txBox="1"/>
          <p:nvPr/>
        </p:nvSpPr>
        <p:spPr>
          <a:xfrm>
            <a:off x="1426845" y="2577154"/>
            <a:ext cx="198818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늘봄학교란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21" name="object 41"/>
          <p:cNvSpPr txBox="1"/>
          <p:nvPr/>
        </p:nvSpPr>
        <p:spPr>
          <a:xfrm>
            <a:off x="1092199" y="2868927"/>
            <a:ext cx="8105866" cy="938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5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정규수업 외에 학교와 지역사회의 다양한 교육자원을 연계하여 학생 성장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발달을 위해 제공하는 종합 교육프로그램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기존의 초등학교 방과후와 돌봄을 통합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개선한 단일체제</a:t>
            </a: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*앞으로 초등학교 방과후와 돌봄은 없어지고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늘봄학교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하나의 체제만 존재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2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7" name="object 15"/>
          <p:cNvSpPr txBox="1"/>
          <p:nvPr/>
        </p:nvSpPr>
        <p:spPr>
          <a:xfrm>
            <a:off x="1085850" y="3918870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3" name="object 41"/>
          <p:cNvSpPr txBox="1"/>
          <p:nvPr/>
        </p:nvSpPr>
        <p:spPr>
          <a:xfrm>
            <a:off x="1112239" y="4214306"/>
            <a:ext cx="8105866" cy="91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원하는 초등학생 모두가 </a:t>
            </a:r>
            <a:r>
              <a:rPr lang="ko-KR" altLang="en-US" sz="130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늘봄학교를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이용할 수 있게 지원</a:t>
            </a:r>
            <a:endParaRPr lang="en-US" altLang="ko-KR" sz="1300" spc="-5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※ ’24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초등 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학년부터 ‘누구나 이용’ 학년 </a:t>
            </a:r>
            <a:r>
              <a:rPr lang="ko-KR" altLang="en-US" sz="120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연차별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확대</a:t>
            </a:r>
            <a:endParaRPr lang="ko-KR" altLang="en-US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‘누구나 이용’ 대상 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(’24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 → (’25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1~2 → (’26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모든 초등학생 </a:t>
            </a:r>
            <a:endParaRPr lang="en-US" altLang="ko-KR" sz="1300" spc="-5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1085850" y="5273715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6" name="object 41"/>
          <p:cNvSpPr txBox="1"/>
          <p:nvPr/>
        </p:nvSpPr>
        <p:spPr>
          <a:xfrm>
            <a:off x="1117046" y="5541445"/>
            <a:ext cx="8105866" cy="91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5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1~2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학년에게는 맞춤형 프로그램 매일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 무상 제공</a:t>
            </a:r>
            <a:endParaRPr lang="en-US" altLang="ko-KR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◦ 저학년의 성장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발달에 맞는 재미있고 다양한 프로그램*을 연중 매일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 무료 제공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(※’24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초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 → ’25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초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1~2)</a:t>
            </a:r>
          </a:p>
          <a:p>
            <a:pPr marL="12065">
              <a:lnSpc>
                <a:spcPct val="150000"/>
              </a:lnSpc>
              <a:spcBef>
                <a:spcPts val="100"/>
              </a:spcBef>
              <a:tabLst>
                <a:tab pos="109220" algn="l"/>
              </a:tabLst>
            </a:pP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*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학년 학교적응 지원 및 놀이중심의 예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체능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사회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정서 등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085850" y="6656945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2609850" y="6632267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늘봄학교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웹페이지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또는 전국시도교육청</a:t>
            </a:r>
            <a:r>
              <a:rPr lang="en-US" altLang="ko-KR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교육지원청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2609850" y="7092555"/>
            <a:ext cx="8451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교육부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상황반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044-203-7141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교육부 홈페이지  →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시도교육청별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늘봄학교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관련 문의처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170A0D5B-EB0B-B810-F66C-ADB15D4849C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2D419E59-2B4B-08E9-3906-D39EE341DF9E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218556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321976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91675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02079" y="4294505"/>
            <a:ext cx="8769801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방과후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돌봄서비스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·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기본프로그램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출결 및 급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간식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09220" algn="l"/>
              </a:tabLst>
            </a:pP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·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공통프로그램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숙제 지도 및 학습 보충지도 등</a:t>
            </a:r>
            <a:endParaRPr lang="en-US" altLang="ko-KR" sz="1300" spc="-1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tabLst>
                <a:tab pos="109220" algn="l"/>
              </a:tabLst>
            </a:pP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·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특별활동프로그램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센터별로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아동의 흥미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적성을 고려하여 개별 프로그램 마련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23045" y="1587300"/>
            <a:ext cx="117852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학교돌봄터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16" name="object 36"/>
          <p:cNvSpPr/>
          <p:nvPr/>
        </p:nvSpPr>
        <p:spPr>
          <a:xfrm>
            <a:off x="1087120" y="2539365"/>
            <a:ext cx="1433377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0"/>
          <p:cNvSpPr txBox="1"/>
          <p:nvPr/>
        </p:nvSpPr>
        <p:spPr>
          <a:xfrm>
            <a:off x="1303020" y="2577154"/>
            <a:ext cx="198818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학교돌봄터란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18" name="object 41"/>
          <p:cNvSpPr txBox="1"/>
          <p:nvPr/>
        </p:nvSpPr>
        <p:spPr>
          <a:xfrm>
            <a:off x="1079500" y="2893692"/>
            <a:ext cx="810586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초등학교 정규수업 이외의 시간에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돌봄서비스를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19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55700" y="557363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5700" y="6621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 txBox="1"/>
          <p:nvPr/>
        </p:nvSpPr>
        <p:spPr>
          <a:xfrm>
            <a:off x="1079500" y="3250241"/>
            <a:ext cx="138300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lang="en-US" altLang="ko-KR" sz="1300" spc="-5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1" name="object 14"/>
          <p:cNvSpPr txBox="1"/>
          <p:nvPr/>
        </p:nvSpPr>
        <p:spPr>
          <a:xfrm>
            <a:off x="1076960" y="3588866"/>
            <a:ext cx="8769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돌봄이 필요한 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6-12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아동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초등학생</a:t>
            </a:r>
            <a:r>
              <a:rPr lang="en-US" altLang="ko-KR" sz="13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</p:txBody>
      </p:sp>
      <p:sp>
        <p:nvSpPr>
          <p:cNvPr id="22" name="object 14"/>
          <p:cNvSpPr txBox="1"/>
          <p:nvPr/>
        </p:nvSpPr>
        <p:spPr>
          <a:xfrm>
            <a:off x="1143000" y="6656945"/>
            <a:ext cx="14478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3" name="object 14"/>
          <p:cNvSpPr txBox="1"/>
          <p:nvPr/>
        </p:nvSpPr>
        <p:spPr>
          <a:xfrm>
            <a:off x="1178561" y="3952554"/>
            <a:ext cx="1253468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1534800" y="5609435"/>
            <a:ext cx="8401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절차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/</a:t>
            </a:r>
            <a:r>
              <a:rPr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DemiLight"/>
            </a:endParaRPr>
          </a:p>
        </p:txBody>
      </p:sp>
      <p:sp>
        <p:nvSpPr>
          <p:cNvPr id="25" name="object 14"/>
          <p:cNvSpPr txBox="1"/>
          <p:nvPr/>
        </p:nvSpPr>
        <p:spPr>
          <a:xfrm>
            <a:off x="1148899" y="5935826"/>
            <a:ext cx="87698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보호자가 이용을 희망하는 센터에 전화</a:t>
            </a:r>
            <a:r>
              <a:rPr lang="en-US" altLang="ko-KR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ko-KR" altLang="en-US" sz="1300" spc="-50" baseline="300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등으로 </a:t>
            </a:r>
            <a:r>
              <a:rPr lang="ko-KR" altLang="en-US" sz="13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돌봄서비스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신청 후</a:t>
            </a:r>
            <a:r>
              <a:rPr lang="en-US" altLang="ko-KR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센터 방문상담 진행 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*정부</a:t>
            </a:r>
            <a:r>
              <a:rPr lang="en-US" altLang="ko-KR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</a:t>
            </a:r>
            <a:r>
              <a:rPr lang="ko-KR" altLang="en-US" sz="12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온종일돌봄</a:t>
            </a:r>
            <a:r>
              <a:rPr lang="ko-KR" altLang="en-US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원스톱</a:t>
            </a:r>
            <a:r>
              <a:rPr lang="ko-KR" altLang="en-US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서비스</a:t>
            </a:r>
            <a:r>
              <a:rPr lang="en-US" altLang="ko-KR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(www.gov.kr)</a:t>
            </a:r>
            <a:endParaRPr sz="1200" dirty="0">
              <a:latin typeface="Noto Sans CJK KR DemiLight"/>
              <a:cs typeface="Noto Sans CJK KR DemiLight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138555" y="6981825"/>
            <a:ext cx="83991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5475B8F4-C0BD-BBBA-7312-09DD34CD8F1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378369B1-4F96-857F-0941-C9EAC15E1262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908297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3361054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323278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447046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600566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675345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6999" y="6789255"/>
            <a:ext cx="83991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46284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드림스타</a:t>
            </a:r>
            <a:r>
              <a:rPr lang="ko-KR" altLang="en-US" sz="170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트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18" name="object 36"/>
          <p:cNvSpPr/>
          <p:nvPr/>
        </p:nvSpPr>
        <p:spPr>
          <a:xfrm>
            <a:off x="1087121" y="2539365"/>
            <a:ext cx="143256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0"/>
          <p:cNvSpPr txBox="1"/>
          <p:nvPr/>
        </p:nvSpPr>
        <p:spPr>
          <a:xfrm>
            <a:off x="1303020" y="2577154"/>
            <a:ext cx="4348480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드림스타트란</a:t>
            </a:r>
            <a:r>
              <a:rPr lang="en-US" altLang="ko-KR" sz="1300" b="1" dirty="0">
                <a:solidFill>
                  <a:srgbClr val="3CB695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20" name="object 41"/>
          <p:cNvSpPr txBox="1"/>
          <p:nvPr/>
        </p:nvSpPr>
        <p:spPr>
          <a:xfrm>
            <a:off x="1092198" y="2914012"/>
            <a:ext cx="96012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00"/>
              </a:spcBef>
              <a:buChar char="-"/>
              <a:tabLst>
                <a:tab pos="109220" algn="l"/>
              </a:tabLst>
            </a:pPr>
            <a:r>
              <a:rPr lang="ko-KR" altLang="en-US" sz="1300" spc="-7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취약계층 아동에게 맞춤형 통합서비스를 제공하여 공평한 출발기회를 보장함으로 사회구성원으로 성장할 수 있도록 지원</a:t>
            </a:r>
            <a:endParaRPr sz="1300" spc="-7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pic>
        <p:nvPicPr>
          <p:cNvPr id="21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7" name="object 15"/>
          <p:cNvSpPr txBox="1"/>
          <p:nvPr/>
        </p:nvSpPr>
        <p:spPr>
          <a:xfrm>
            <a:off x="1053100" y="3254551"/>
            <a:ext cx="149969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2" name="object 15"/>
          <p:cNvSpPr txBox="1"/>
          <p:nvPr/>
        </p:nvSpPr>
        <p:spPr>
          <a:xfrm>
            <a:off x="1119859" y="3618865"/>
            <a:ext cx="839914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0세(임산부)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12세(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초등학생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하)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취약계층</a:t>
            </a:r>
            <a:r>
              <a:rPr lang="en-US" sz="1300" b="0" spc="-25" baseline="300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85090">
              <a:lnSpc>
                <a:spcPct val="100000"/>
              </a:lnSpc>
              <a:spcBef>
                <a:spcPts val="965"/>
              </a:spcBef>
            </a:pPr>
            <a:r>
              <a:rPr lang="en-US"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*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국민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기초생활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보장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수급자</a:t>
            </a:r>
            <a:r>
              <a:rPr sz="12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및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차상위계층</a:t>
            </a:r>
            <a:r>
              <a:rPr sz="12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</a:t>
            </a:r>
            <a:endParaRPr sz="1200" dirty="0">
              <a:latin typeface="Noto Sans CJK KR DemiLight"/>
              <a:cs typeface="Noto Sans CJK KR DemiLight"/>
            </a:endParaRPr>
          </a:p>
          <a:p>
            <a:pPr marL="85090">
              <a:lnSpc>
                <a:spcPct val="100000"/>
              </a:lnSpc>
              <a:spcBef>
                <a:spcPts val="78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만1</a:t>
            </a:r>
            <a:r>
              <a:rPr lang="en-US"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초등학교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재학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</a:t>
            </a:r>
            <a:r>
              <a:rPr sz="12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포함</a:t>
            </a:r>
            <a:endParaRPr sz="1400" dirty="0">
              <a:latin typeface="Noto Sans CJK KR DemiLight"/>
              <a:cs typeface="Noto Sans CJK KR DemiLight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1099818" y="4496103"/>
            <a:ext cx="13716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25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1081465" y="4777105"/>
            <a:ext cx="9677400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신체ㆍ건강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건강검진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예방접종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건강교육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영양교육 </a:t>
            </a:r>
            <a:endParaRPr lang="en-US" altLang="ko-KR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부모ㆍ가족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부모교육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가족상담 및 치료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부모취업지원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산전산후관리 등 </a:t>
            </a:r>
            <a:endParaRPr lang="en-US" altLang="ko-KR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인지ㆍ언어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기초학력검사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기초학력배양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경제교육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독서지도 등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정서ㆍ행동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사회성발달프로그램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아동학대예방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심리상담 및 치료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돌봄기관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연계 등</a:t>
            </a:r>
          </a:p>
        </p:txBody>
      </p:sp>
      <p:sp>
        <p:nvSpPr>
          <p:cNvPr id="25" name="object 15"/>
          <p:cNvSpPr txBox="1"/>
          <p:nvPr/>
        </p:nvSpPr>
        <p:spPr>
          <a:xfrm>
            <a:off x="1079500" y="6372225"/>
            <a:ext cx="83991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시군구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드림스타트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유선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문의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또는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방문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1087120" y="6041461"/>
            <a:ext cx="14071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079500" y="7125003"/>
            <a:ext cx="83991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177E4121-3761-B2D0-9364-63BBED10415D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E115FCF5-0E20-E68F-6007-5DBEB0E04F13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2140856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3CB695"/>
                </a:solidFill>
                <a:latin typeface="BC 카드 B"/>
                <a:cs typeface="BC 카드 B"/>
              </a:rPr>
              <a:t>아동기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5397" y="2661488"/>
            <a:ext cx="2592705" cy="284480"/>
          </a:xfrm>
          <a:custGeom>
            <a:avLst/>
            <a:gdLst/>
            <a:ahLst/>
            <a:cxnLst/>
            <a:rect l="l" t="t" r="r" b="b"/>
            <a:pathLst>
              <a:path w="2592704" h="284480">
                <a:moveTo>
                  <a:pt x="2450401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2450401" y="284403"/>
                </a:lnTo>
                <a:lnTo>
                  <a:pt x="2495348" y="277154"/>
                </a:lnTo>
                <a:lnTo>
                  <a:pt x="2534384" y="256967"/>
                </a:lnTo>
                <a:lnTo>
                  <a:pt x="2565166" y="226184"/>
                </a:lnTo>
                <a:lnTo>
                  <a:pt x="2585353" y="187149"/>
                </a:lnTo>
                <a:lnTo>
                  <a:pt x="2592603" y="142201"/>
                </a:lnTo>
                <a:lnTo>
                  <a:pt x="2585353" y="97254"/>
                </a:lnTo>
                <a:lnTo>
                  <a:pt x="2565166" y="58218"/>
                </a:lnTo>
                <a:lnTo>
                  <a:pt x="2534384" y="27436"/>
                </a:lnTo>
                <a:lnTo>
                  <a:pt x="2495348" y="7249"/>
                </a:lnTo>
                <a:lnTo>
                  <a:pt x="245040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397" y="41570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397" y="490486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5397" y="565265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10639" y="2697288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위(Wee)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클래스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상담</a:t>
            </a:r>
            <a:r>
              <a:rPr sz="1300" b="1" spc="40" dirty="0">
                <a:solidFill>
                  <a:srgbClr val="3CB695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지원이란</a:t>
            </a:r>
            <a:r>
              <a:rPr sz="1300" b="1" dirty="0">
                <a:solidFill>
                  <a:srgbClr val="3CB695"/>
                </a:solidFill>
                <a:latin typeface="Noto Sans CJK KR Bold"/>
                <a:cs typeface="Noto Sans CJK KR Bold"/>
              </a:rPr>
              <a:t>?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23045" y="1587300"/>
            <a:ext cx="24920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위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(Wee</a:t>
            </a:r>
            <a:r>
              <a:rPr lang="en-US" altLang="ko-KR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클래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스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상</a:t>
            </a:r>
            <a:r>
              <a:rPr lang="ko-KR" altLang="en-US" sz="170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담</a:t>
            </a:r>
            <a:r>
              <a:rPr lang="ko-KR" altLang="en-US" sz="1700" spc="-14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17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18" name="object 15"/>
          <p:cNvSpPr txBox="1"/>
          <p:nvPr/>
        </p:nvSpPr>
        <p:spPr>
          <a:xfrm>
            <a:off x="1085441" y="6028536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학교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위(Wee)클래스,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위(Wee)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센터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1112239" y="3019425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1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전문상담을 통하여 모든 학생의 심리 정서적 지원 및 학교생활 적응력 제고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1491326" y="4192867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1123499" y="3803248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모든 학생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학교폭력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따돌림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대인관계 미숙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미디어 중독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비행 등 위기 학생 및 일반 학생 등</a:t>
            </a:r>
            <a:r>
              <a:rPr lang="en-US" altLang="ko-KR" sz="1300" spc="-11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2" name="object 15"/>
          <p:cNvSpPr txBox="1"/>
          <p:nvPr/>
        </p:nvSpPr>
        <p:spPr>
          <a:xfrm>
            <a:off x="1484477" y="3431386"/>
            <a:ext cx="104282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1085397" y="4543425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단위학교에 설치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학교 부적응 학생 조기 발견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예방 및 학교 적응력 향상 지도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1509885" y="4940664"/>
            <a:ext cx="12460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1067661" y="5305425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일반 학생 및 위기 학생이 담당자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전문상담교사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전문상담사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에게 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1338926" y="5686425"/>
            <a:ext cx="8122574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3CB695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1C11AE16-C87C-77F7-93E2-ABC8F3ED62D4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0EDE5089-44E4-03F6-8F8F-41FADE269A4C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59917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692928" y="1989225"/>
            <a:ext cx="9394190" cy="4853940"/>
            <a:chOff x="716824" y="1989339"/>
            <a:chExt cx="9394190" cy="4853940"/>
          </a:xfrm>
        </p:grpSpPr>
        <p:sp>
          <p:nvSpPr>
            <p:cNvPr id="5" name="object 5"/>
            <p:cNvSpPr/>
            <p:nvPr/>
          </p:nvSpPr>
          <p:spPr>
            <a:xfrm>
              <a:off x="1128796" y="2002039"/>
              <a:ext cx="8538210" cy="4368165"/>
            </a:xfrm>
            <a:custGeom>
              <a:avLst/>
              <a:gdLst/>
              <a:ahLst/>
              <a:cxnLst/>
              <a:rect l="l" t="t" r="r" b="b"/>
              <a:pathLst>
                <a:path w="8538210" h="4368165">
                  <a:moveTo>
                    <a:pt x="104165" y="285902"/>
                  </a:moveTo>
                  <a:lnTo>
                    <a:pt x="62447" y="295852"/>
                  </a:lnTo>
                  <a:lnTo>
                    <a:pt x="28946" y="320182"/>
                  </a:lnTo>
                  <a:lnTo>
                    <a:pt x="7013" y="355300"/>
                  </a:lnTo>
                  <a:lnTo>
                    <a:pt x="0" y="397611"/>
                  </a:lnTo>
                  <a:lnTo>
                    <a:pt x="135001" y="4263415"/>
                  </a:lnTo>
                  <a:lnTo>
                    <a:pt x="144950" y="4305133"/>
                  </a:lnTo>
                  <a:lnTo>
                    <a:pt x="169279" y="4338634"/>
                  </a:lnTo>
                  <a:lnTo>
                    <a:pt x="204393" y="4360566"/>
                  </a:lnTo>
                  <a:lnTo>
                    <a:pt x="246697" y="4367580"/>
                  </a:lnTo>
                  <a:lnTo>
                    <a:pt x="8433866" y="4081678"/>
                  </a:lnTo>
                  <a:lnTo>
                    <a:pt x="8475585" y="4071730"/>
                  </a:lnTo>
                  <a:lnTo>
                    <a:pt x="8509085" y="4047404"/>
                  </a:lnTo>
                  <a:lnTo>
                    <a:pt x="8531018" y="4012291"/>
                  </a:lnTo>
                  <a:lnTo>
                    <a:pt x="8538032" y="3969981"/>
                  </a:lnTo>
                  <a:lnTo>
                    <a:pt x="8403031" y="104165"/>
                  </a:lnTo>
                  <a:lnTo>
                    <a:pt x="8393083" y="62447"/>
                  </a:lnTo>
                  <a:lnTo>
                    <a:pt x="8368757" y="28946"/>
                  </a:lnTo>
                  <a:lnTo>
                    <a:pt x="8333643" y="7013"/>
                  </a:lnTo>
                  <a:lnTo>
                    <a:pt x="8291334" y="0"/>
                  </a:lnTo>
                  <a:lnTo>
                    <a:pt x="104165" y="285902"/>
                  </a:lnTo>
                  <a:close/>
                </a:path>
              </a:pathLst>
            </a:custGeom>
            <a:ln w="25400">
              <a:solidFill>
                <a:srgbClr val="5958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07590" y="3458766"/>
              <a:ext cx="541655" cy="314960"/>
            </a:xfrm>
            <a:custGeom>
              <a:avLst/>
              <a:gdLst/>
              <a:ahLst/>
              <a:cxnLst/>
              <a:rect l="l" t="t" r="r" b="b"/>
              <a:pathLst>
                <a:path w="541654" h="314960">
                  <a:moveTo>
                    <a:pt x="457682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230936"/>
                  </a:lnTo>
                  <a:lnTo>
                    <a:pt x="6600" y="263626"/>
                  </a:lnTo>
                  <a:lnTo>
                    <a:pt x="24599" y="290322"/>
                  </a:lnTo>
                  <a:lnTo>
                    <a:pt x="51295" y="308321"/>
                  </a:lnTo>
                  <a:lnTo>
                    <a:pt x="83985" y="314921"/>
                  </a:lnTo>
                  <a:lnTo>
                    <a:pt x="457682" y="314921"/>
                  </a:lnTo>
                  <a:lnTo>
                    <a:pt x="490370" y="308321"/>
                  </a:lnTo>
                  <a:lnTo>
                    <a:pt x="517061" y="290322"/>
                  </a:lnTo>
                  <a:lnTo>
                    <a:pt x="535056" y="263626"/>
                  </a:lnTo>
                  <a:lnTo>
                    <a:pt x="541655" y="230936"/>
                  </a:lnTo>
                  <a:lnTo>
                    <a:pt x="541655" y="83972"/>
                  </a:lnTo>
                  <a:lnTo>
                    <a:pt x="535056" y="51284"/>
                  </a:lnTo>
                  <a:lnTo>
                    <a:pt x="517061" y="24593"/>
                  </a:lnTo>
                  <a:lnTo>
                    <a:pt x="490370" y="6598"/>
                  </a:lnTo>
                  <a:lnTo>
                    <a:pt x="457682" y="0"/>
                  </a:lnTo>
                  <a:close/>
                </a:path>
              </a:pathLst>
            </a:custGeom>
            <a:solidFill>
              <a:srgbClr val="3CB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94999" y="3450367"/>
              <a:ext cx="563245" cy="335915"/>
            </a:xfrm>
            <a:custGeom>
              <a:avLst/>
              <a:gdLst/>
              <a:ahLst/>
              <a:cxnLst/>
              <a:rect l="l" t="t" r="r" b="b"/>
              <a:pathLst>
                <a:path w="563245" h="335914">
                  <a:moveTo>
                    <a:pt x="468172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241439"/>
                  </a:lnTo>
                  <a:lnTo>
                    <a:pt x="7435" y="278179"/>
                  </a:lnTo>
                  <a:lnTo>
                    <a:pt x="27701" y="308213"/>
                  </a:lnTo>
                  <a:lnTo>
                    <a:pt x="57735" y="328479"/>
                  </a:lnTo>
                  <a:lnTo>
                    <a:pt x="94475" y="335915"/>
                  </a:lnTo>
                  <a:lnTo>
                    <a:pt x="468172" y="335915"/>
                  </a:lnTo>
                  <a:lnTo>
                    <a:pt x="504912" y="328479"/>
                  </a:lnTo>
                  <a:lnTo>
                    <a:pt x="525003" y="314921"/>
                  </a:lnTo>
                  <a:lnTo>
                    <a:pt x="94475" y="314921"/>
                  </a:lnTo>
                  <a:lnTo>
                    <a:pt x="65902" y="309137"/>
                  </a:lnTo>
                  <a:lnTo>
                    <a:pt x="42541" y="293373"/>
                  </a:lnTo>
                  <a:lnTo>
                    <a:pt x="26777" y="270012"/>
                  </a:lnTo>
                  <a:lnTo>
                    <a:pt x="20993" y="241439"/>
                  </a:lnTo>
                  <a:lnTo>
                    <a:pt x="20993" y="94475"/>
                  </a:lnTo>
                  <a:lnTo>
                    <a:pt x="26777" y="65902"/>
                  </a:lnTo>
                  <a:lnTo>
                    <a:pt x="42541" y="42541"/>
                  </a:lnTo>
                  <a:lnTo>
                    <a:pt x="65902" y="26777"/>
                  </a:lnTo>
                  <a:lnTo>
                    <a:pt x="94475" y="20993"/>
                  </a:lnTo>
                  <a:lnTo>
                    <a:pt x="525003" y="20993"/>
                  </a:lnTo>
                  <a:lnTo>
                    <a:pt x="504912" y="7435"/>
                  </a:lnTo>
                  <a:lnTo>
                    <a:pt x="468172" y="0"/>
                  </a:lnTo>
                  <a:close/>
                </a:path>
                <a:path w="563245" h="335914">
                  <a:moveTo>
                    <a:pt x="525003" y="20993"/>
                  </a:moveTo>
                  <a:lnTo>
                    <a:pt x="468172" y="20993"/>
                  </a:lnTo>
                  <a:lnTo>
                    <a:pt x="496745" y="26777"/>
                  </a:lnTo>
                  <a:lnTo>
                    <a:pt x="520106" y="42541"/>
                  </a:lnTo>
                  <a:lnTo>
                    <a:pt x="535870" y="65902"/>
                  </a:lnTo>
                  <a:lnTo>
                    <a:pt x="541655" y="94475"/>
                  </a:lnTo>
                  <a:lnTo>
                    <a:pt x="541655" y="241439"/>
                  </a:lnTo>
                  <a:lnTo>
                    <a:pt x="535870" y="270012"/>
                  </a:lnTo>
                  <a:lnTo>
                    <a:pt x="520106" y="293373"/>
                  </a:lnTo>
                  <a:lnTo>
                    <a:pt x="496745" y="309137"/>
                  </a:lnTo>
                  <a:lnTo>
                    <a:pt x="468172" y="314921"/>
                  </a:lnTo>
                  <a:lnTo>
                    <a:pt x="525003" y="314921"/>
                  </a:lnTo>
                  <a:lnTo>
                    <a:pt x="534946" y="308213"/>
                  </a:lnTo>
                  <a:lnTo>
                    <a:pt x="555212" y="278179"/>
                  </a:lnTo>
                  <a:lnTo>
                    <a:pt x="562648" y="241439"/>
                  </a:lnTo>
                  <a:lnTo>
                    <a:pt x="562648" y="94475"/>
                  </a:lnTo>
                  <a:lnTo>
                    <a:pt x="555212" y="57735"/>
                  </a:lnTo>
                  <a:lnTo>
                    <a:pt x="534946" y="27701"/>
                  </a:lnTo>
                  <a:lnTo>
                    <a:pt x="525003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79866" y="2527696"/>
              <a:ext cx="541655" cy="314960"/>
            </a:xfrm>
            <a:custGeom>
              <a:avLst/>
              <a:gdLst/>
              <a:ahLst/>
              <a:cxnLst/>
              <a:rect l="l" t="t" r="r" b="b"/>
              <a:pathLst>
                <a:path w="541654" h="314960">
                  <a:moveTo>
                    <a:pt x="457682" y="0"/>
                  </a:moveTo>
                  <a:lnTo>
                    <a:pt x="83985" y="0"/>
                  </a:lnTo>
                  <a:lnTo>
                    <a:pt x="51295" y="6600"/>
                  </a:lnTo>
                  <a:lnTo>
                    <a:pt x="24599" y="24599"/>
                  </a:lnTo>
                  <a:lnTo>
                    <a:pt x="6600" y="51295"/>
                  </a:lnTo>
                  <a:lnTo>
                    <a:pt x="0" y="83985"/>
                  </a:lnTo>
                  <a:lnTo>
                    <a:pt x="0" y="230936"/>
                  </a:lnTo>
                  <a:lnTo>
                    <a:pt x="6600" y="263624"/>
                  </a:lnTo>
                  <a:lnTo>
                    <a:pt x="24599" y="290315"/>
                  </a:lnTo>
                  <a:lnTo>
                    <a:pt x="51295" y="308310"/>
                  </a:lnTo>
                  <a:lnTo>
                    <a:pt x="83985" y="314909"/>
                  </a:lnTo>
                  <a:lnTo>
                    <a:pt x="457682" y="314909"/>
                  </a:lnTo>
                  <a:lnTo>
                    <a:pt x="490370" y="308310"/>
                  </a:lnTo>
                  <a:lnTo>
                    <a:pt x="517061" y="290315"/>
                  </a:lnTo>
                  <a:lnTo>
                    <a:pt x="535056" y="263624"/>
                  </a:lnTo>
                  <a:lnTo>
                    <a:pt x="541655" y="230936"/>
                  </a:lnTo>
                  <a:lnTo>
                    <a:pt x="541655" y="83985"/>
                  </a:lnTo>
                  <a:lnTo>
                    <a:pt x="535056" y="51295"/>
                  </a:lnTo>
                  <a:lnTo>
                    <a:pt x="517061" y="24599"/>
                  </a:lnTo>
                  <a:lnTo>
                    <a:pt x="490370" y="6600"/>
                  </a:lnTo>
                  <a:lnTo>
                    <a:pt x="457682" y="0"/>
                  </a:lnTo>
                  <a:close/>
                </a:path>
              </a:pathLst>
            </a:custGeom>
            <a:solidFill>
              <a:srgbClr val="EC7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67274" y="2519297"/>
              <a:ext cx="563245" cy="335915"/>
            </a:xfrm>
            <a:custGeom>
              <a:avLst/>
              <a:gdLst/>
              <a:ahLst/>
              <a:cxnLst/>
              <a:rect l="l" t="t" r="r" b="b"/>
              <a:pathLst>
                <a:path w="563245" h="335914">
                  <a:moveTo>
                    <a:pt x="468172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241439"/>
                  </a:lnTo>
                  <a:lnTo>
                    <a:pt x="7435" y="278173"/>
                  </a:lnTo>
                  <a:lnTo>
                    <a:pt x="27701" y="308208"/>
                  </a:lnTo>
                  <a:lnTo>
                    <a:pt x="57735" y="328477"/>
                  </a:lnTo>
                  <a:lnTo>
                    <a:pt x="94475" y="335915"/>
                  </a:lnTo>
                  <a:lnTo>
                    <a:pt x="468172" y="335915"/>
                  </a:lnTo>
                  <a:lnTo>
                    <a:pt x="504912" y="328477"/>
                  </a:lnTo>
                  <a:lnTo>
                    <a:pt x="525017" y="314909"/>
                  </a:lnTo>
                  <a:lnTo>
                    <a:pt x="94475" y="314909"/>
                  </a:lnTo>
                  <a:lnTo>
                    <a:pt x="65902" y="309126"/>
                  </a:lnTo>
                  <a:lnTo>
                    <a:pt x="42541" y="293366"/>
                  </a:lnTo>
                  <a:lnTo>
                    <a:pt x="26777" y="270010"/>
                  </a:lnTo>
                  <a:lnTo>
                    <a:pt x="20993" y="241439"/>
                  </a:lnTo>
                  <a:lnTo>
                    <a:pt x="20993" y="94475"/>
                  </a:lnTo>
                  <a:lnTo>
                    <a:pt x="26777" y="65902"/>
                  </a:lnTo>
                  <a:lnTo>
                    <a:pt x="42541" y="42541"/>
                  </a:lnTo>
                  <a:lnTo>
                    <a:pt x="65902" y="26777"/>
                  </a:lnTo>
                  <a:lnTo>
                    <a:pt x="94475" y="20993"/>
                  </a:lnTo>
                  <a:lnTo>
                    <a:pt x="525003" y="20993"/>
                  </a:lnTo>
                  <a:lnTo>
                    <a:pt x="504912" y="7435"/>
                  </a:lnTo>
                  <a:lnTo>
                    <a:pt x="468172" y="0"/>
                  </a:lnTo>
                  <a:close/>
                </a:path>
                <a:path w="563245" h="335914">
                  <a:moveTo>
                    <a:pt x="525003" y="20993"/>
                  </a:moveTo>
                  <a:lnTo>
                    <a:pt x="468172" y="20993"/>
                  </a:lnTo>
                  <a:lnTo>
                    <a:pt x="496745" y="26777"/>
                  </a:lnTo>
                  <a:lnTo>
                    <a:pt x="520106" y="42541"/>
                  </a:lnTo>
                  <a:lnTo>
                    <a:pt x="535870" y="65902"/>
                  </a:lnTo>
                  <a:lnTo>
                    <a:pt x="541655" y="94475"/>
                  </a:lnTo>
                  <a:lnTo>
                    <a:pt x="541655" y="241439"/>
                  </a:lnTo>
                  <a:lnTo>
                    <a:pt x="535870" y="270010"/>
                  </a:lnTo>
                  <a:lnTo>
                    <a:pt x="520106" y="293366"/>
                  </a:lnTo>
                  <a:lnTo>
                    <a:pt x="496745" y="309126"/>
                  </a:lnTo>
                  <a:lnTo>
                    <a:pt x="468172" y="314909"/>
                  </a:lnTo>
                  <a:lnTo>
                    <a:pt x="525017" y="314909"/>
                  </a:lnTo>
                  <a:lnTo>
                    <a:pt x="534946" y="308208"/>
                  </a:lnTo>
                  <a:lnTo>
                    <a:pt x="555212" y="278173"/>
                  </a:lnTo>
                  <a:lnTo>
                    <a:pt x="562648" y="241439"/>
                  </a:lnTo>
                  <a:lnTo>
                    <a:pt x="562648" y="94475"/>
                  </a:lnTo>
                  <a:lnTo>
                    <a:pt x="555212" y="57735"/>
                  </a:lnTo>
                  <a:lnTo>
                    <a:pt x="534946" y="27701"/>
                  </a:lnTo>
                  <a:lnTo>
                    <a:pt x="525003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0648" y="2965843"/>
              <a:ext cx="541655" cy="314960"/>
            </a:xfrm>
            <a:custGeom>
              <a:avLst/>
              <a:gdLst/>
              <a:ahLst/>
              <a:cxnLst/>
              <a:rect l="l" t="t" r="r" b="b"/>
              <a:pathLst>
                <a:path w="541654" h="314960">
                  <a:moveTo>
                    <a:pt x="457682" y="0"/>
                  </a:moveTo>
                  <a:lnTo>
                    <a:pt x="83985" y="0"/>
                  </a:lnTo>
                  <a:lnTo>
                    <a:pt x="51295" y="6600"/>
                  </a:lnTo>
                  <a:lnTo>
                    <a:pt x="24599" y="24599"/>
                  </a:lnTo>
                  <a:lnTo>
                    <a:pt x="6600" y="51295"/>
                  </a:lnTo>
                  <a:lnTo>
                    <a:pt x="0" y="83985"/>
                  </a:lnTo>
                  <a:lnTo>
                    <a:pt x="0" y="230936"/>
                  </a:lnTo>
                  <a:lnTo>
                    <a:pt x="6600" y="263631"/>
                  </a:lnTo>
                  <a:lnTo>
                    <a:pt x="24599" y="290326"/>
                  </a:lnTo>
                  <a:lnTo>
                    <a:pt x="51295" y="308323"/>
                  </a:lnTo>
                  <a:lnTo>
                    <a:pt x="83985" y="314921"/>
                  </a:lnTo>
                  <a:lnTo>
                    <a:pt x="457682" y="314921"/>
                  </a:lnTo>
                  <a:lnTo>
                    <a:pt x="490370" y="308323"/>
                  </a:lnTo>
                  <a:lnTo>
                    <a:pt x="517061" y="290326"/>
                  </a:lnTo>
                  <a:lnTo>
                    <a:pt x="535056" y="263631"/>
                  </a:lnTo>
                  <a:lnTo>
                    <a:pt x="541655" y="230936"/>
                  </a:lnTo>
                  <a:lnTo>
                    <a:pt x="541655" y="83985"/>
                  </a:lnTo>
                  <a:lnTo>
                    <a:pt x="535056" y="51295"/>
                  </a:lnTo>
                  <a:lnTo>
                    <a:pt x="517061" y="24599"/>
                  </a:lnTo>
                  <a:lnTo>
                    <a:pt x="490370" y="6600"/>
                  </a:lnTo>
                  <a:lnTo>
                    <a:pt x="45768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48057" y="2957445"/>
              <a:ext cx="563245" cy="335915"/>
            </a:xfrm>
            <a:custGeom>
              <a:avLst/>
              <a:gdLst/>
              <a:ahLst/>
              <a:cxnLst/>
              <a:rect l="l" t="t" r="r" b="b"/>
              <a:pathLst>
                <a:path w="563245" h="335914">
                  <a:moveTo>
                    <a:pt x="468172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241439"/>
                  </a:lnTo>
                  <a:lnTo>
                    <a:pt x="7435" y="278179"/>
                  </a:lnTo>
                  <a:lnTo>
                    <a:pt x="27701" y="308213"/>
                  </a:lnTo>
                  <a:lnTo>
                    <a:pt x="57735" y="328479"/>
                  </a:lnTo>
                  <a:lnTo>
                    <a:pt x="94475" y="335915"/>
                  </a:lnTo>
                  <a:lnTo>
                    <a:pt x="468172" y="335915"/>
                  </a:lnTo>
                  <a:lnTo>
                    <a:pt x="504912" y="328479"/>
                  </a:lnTo>
                  <a:lnTo>
                    <a:pt x="525003" y="314921"/>
                  </a:lnTo>
                  <a:lnTo>
                    <a:pt x="94475" y="314921"/>
                  </a:lnTo>
                  <a:lnTo>
                    <a:pt x="65902" y="309137"/>
                  </a:lnTo>
                  <a:lnTo>
                    <a:pt x="42541" y="293373"/>
                  </a:lnTo>
                  <a:lnTo>
                    <a:pt x="26777" y="270012"/>
                  </a:lnTo>
                  <a:lnTo>
                    <a:pt x="20993" y="241439"/>
                  </a:lnTo>
                  <a:lnTo>
                    <a:pt x="20993" y="94475"/>
                  </a:lnTo>
                  <a:lnTo>
                    <a:pt x="26777" y="65902"/>
                  </a:lnTo>
                  <a:lnTo>
                    <a:pt x="42541" y="42541"/>
                  </a:lnTo>
                  <a:lnTo>
                    <a:pt x="65902" y="26777"/>
                  </a:lnTo>
                  <a:lnTo>
                    <a:pt x="94475" y="20993"/>
                  </a:lnTo>
                  <a:lnTo>
                    <a:pt x="525003" y="20993"/>
                  </a:lnTo>
                  <a:lnTo>
                    <a:pt x="504912" y="7435"/>
                  </a:lnTo>
                  <a:lnTo>
                    <a:pt x="468172" y="0"/>
                  </a:lnTo>
                  <a:close/>
                </a:path>
                <a:path w="563245" h="335914">
                  <a:moveTo>
                    <a:pt x="525003" y="20993"/>
                  </a:moveTo>
                  <a:lnTo>
                    <a:pt x="468172" y="20993"/>
                  </a:lnTo>
                  <a:lnTo>
                    <a:pt x="496745" y="26777"/>
                  </a:lnTo>
                  <a:lnTo>
                    <a:pt x="520106" y="42541"/>
                  </a:lnTo>
                  <a:lnTo>
                    <a:pt x="535870" y="65902"/>
                  </a:lnTo>
                  <a:lnTo>
                    <a:pt x="541655" y="94475"/>
                  </a:lnTo>
                  <a:lnTo>
                    <a:pt x="541655" y="241439"/>
                  </a:lnTo>
                  <a:lnTo>
                    <a:pt x="535870" y="270012"/>
                  </a:lnTo>
                  <a:lnTo>
                    <a:pt x="520106" y="293373"/>
                  </a:lnTo>
                  <a:lnTo>
                    <a:pt x="496745" y="309137"/>
                  </a:lnTo>
                  <a:lnTo>
                    <a:pt x="468172" y="314921"/>
                  </a:lnTo>
                  <a:lnTo>
                    <a:pt x="525003" y="314921"/>
                  </a:lnTo>
                  <a:lnTo>
                    <a:pt x="534946" y="308213"/>
                  </a:lnTo>
                  <a:lnTo>
                    <a:pt x="555212" y="278179"/>
                  </a:lnTo>
                  <a:lnTo>
                    <a:pt x="562648" y="241439"/>
                  </a:lnTo>
                  <a:lnTo>
                    <a:pt x="562648" y="94475"/>
                  </a:lnTo>
                  <a:lnTo>
                    <a:pt x="555212" y="57735"/>
                  </a:lnTo>
                  <a:lnTo>
                    <a:pt x="534946" y="27701"/>
                  </a:lnTo>
                  <a:lnTo>
                    <a:pt x="525003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3547" y="2251072"/>
              <a:ext cx="8787765" cy="4252595"/>
            </a:xfrm>
            <a:custGeom>
              <a:avLst/>
              <a:gdLst/>
              <a:ahLst/>
              <a:cxnLst/>
              <a:rect l="l" t="t" r="r" b="b"/>
              <a:pathLst>
                <a:path w="8787765" h="4252595">
                  <a:moveTo>
                    <a:pt x="8679751" y="0"/>
                  </a:moveTo>
                  <a:lnTo>
                    <a:pt x="108000" y="0"/>
                  </a:ln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4144238"/>
                  </a:lnTo>
                  <a:lnTo>
                    <a:pt x="8486" y="4186274"/>
                  </a:lnTo>
                  <a:lnTo>
                    <a:pt x="31630" y="4220603"/>
                  </a:lnTo>
                  <a:lnTo>
                    <a:pt x="65960" y="4243751"/>
                  </a:lnTo>
                  <a:lnTo>
                    <a:pt x="108000" y="4252239"/>
                  </a:lnTo>
                  <a:lnTo>
                    <a:pt x="8679751" y="4252239"/>
                  </a:lnTo>
                  <a:lnTo>
                    <a:pt x="8721792" y="4243751"/>
                  </a:lnTo>
                  <a:lnTo>
                    <a:pt x="8756121" y="4220603"/>
                  </a:lnTo>
                  <a:lnTo>
                    <a:pt x="8779265" y="4186274"/>
                  </a:lnTo>
                  <a:lnTo>
                    <a:pt x="8787752" y="4144238"/>
                  </a:lnTo>
                  <a:lnTo>
                    <a:pt x="8787752" y="108000"/>
                  </a:lnTo>
                  <a:lnTo>
                    <a:pt x="8779265" y="65960"/>
                  </a:lnTo>
                  <a:lnTo>
                    <a:pt x="8756121" y="31630"/>
                  </a:lnTo>
                  <a:lnTo>
                    <a:pt x="8721792" y="8486"/>
                  </a:lnTo>
                  <a:lnTo>
                    <a:pt x="8679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3547" y="2251072"/>
              <a:ext cx="8787765" cy="4252595"/>
            </a:xfrm>
            <a:custGeom>
              <a:avLst/>
              <a:gdLst/>
              <a:ahLst/>
              <a:cxnLst/>
              <a:rect l="l" t="t" r="r" b="b"/>
              <a:pathLst>
                <a:path w="8787765" h="4252595">
                  <a:moveTo>
                    <a:pt x="108000" y="0"/>
                  </a:moveTo>
                  <a:lnTo>
                    <a:pt x="65960" y="8486"/>
                  </a:lnTo>
                  <a:lnTo>
                    <a:pt x="31630" y="31630"/>
                  </a:lnTo>
                  <a:lnTo>
                    <a:pt x="8486" y="65960"/>
                  </a:lnTo>
                  <a:lnTo>
                    <a:pt x="0" y="108000"/>
                  </a:lnTo>
                  <a:lnTo>
                    <a:pt x="0" y="4144238"/>
                  </a:lnTo>
                  <a:lnTo>
                    <a:pt x="8486" y="4186274"/>
                  </a:lnTo>
                  <a:lnTo>
                    <a:pt x="31630" y="4220603"/>
                  </a:lnTo>
                  <a:lnTo>
                    <a:pt x="65960" y="4243751"/>
                  </a:lnTo>
                  <a:lnTo>
                    <a:pt x="108000" y="4252239"/>
                  </a:lnTo>
                  <a:lnTo>
                    <a:pt x="8679751" y="4252239"/>
                  </a:lnTo>
                  <a:lnTo>
                    <a:pt x="8721792" y="4243751"/>
                  </a:lnTo>
                  <a:lnTo>
                    <a:pt x="8756121" y="4220603"/>
                  </a:lnTo>
                  <a:lnTo>
                    <a:pt x="8779265" y="4186274"/>
                  </a:lnTo>
                  <a:lnTo>
                    <a:pt x="8787752" y="4144238"/>
                  </a:lnTo>
                  <a:lnTo>
                    <a:pt x="8787752" y="108000"/>
                  </a:lnTo>
                  <a:lnTo>
                    <a:pt x="8779265" y="65960"/>
                  </a:lnTo>
                  <a:lnTo>
                    <a:pt x="8756121" y="31630"/>
                  </a:lnTo>
                  <a:lnTo>
                    <a:pt x="8721792" y="8486"/>
                  </a:lnTo>
                  <a:lnTo>
                    <a:pt x="8679751" y="0"/>
                  </a:lnTo>
                  <a:lnTo>
                    <a:pt x="108000" y="0"/>
                  </a:lnTo>
                  <a:close/>
                </a:path>
              </a:pathLst>
            </a:custGeom>
            <a:ln w="25400">
              <a:solidFill>
                <a:srgbClr val="5958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9999" y="6840005"/>
              <a:ext cx="9252585" cy="0"/>
            </a:xfrm>
            <a:custGeom>
              <a:avLst/>
              <a:gdLst/>
              <a:ahLst/>
              <a:cxnLst/>
              <a:rect l="l" t="t" r="r" b="b"/>
              <a:pathLst>
                <a:path w="9252585">
                  <a:moveTo>
                    <a:pt x="0" y="0"/>
                  </a:moveTo>
                  <a:lnTo>
                    <a:pt x="9252000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DDD1E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1</a:t>
            </a:r>
            <a:r>
              <a:rPr sz="1200" dirty="0">
                <a:solidFill>
                  <a:srgbClr val="DDD1E5"/>
                </a:solidFill>
              </a:rPr>
              <a:t>A</a:t>
            </a:r>
            <a:r>
              <a:rPr sz="1200" spc="-20" dirty="0">
                <a:solidFill>
                  <a:srgbClr val="DDD1E5"/>
                </a:solidFill>
              </a:rPr>
              <a:t>R</a:t>
            </a:r>
            <a:r>
              <a:rPr sz="1200" dirty="0">
                <a:solidFill>
                  <a:srgbClr val="DDD1E5"/>
                </a:solidFill>
              </a:rPr>
              <a:t>T</a:t>
            </a:r>
            <a:endParaRPr sz="1200"/>
          </a:p>
        </p:txBody>
      </p:sp>
      <p:sp>
        <p:nvSpPr>
          <p:cNvPr id="17" name="object 17"/>
          <p:cNvSpPr txBox="1"/>
          <p:nvPr/>
        </p:nvSpPr>
        <p:spPr>
          <a:xfrm>
            <a:off x="1112239" y="640691"/>
            <a:ext cx="3757295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665" algn="ctr">
              <a:lnSpc>
                <a:spcPct val="100000"/>
              </a:lnSpc>
              <a:spcBef>
                <a:spcPts val="100"/>
              </a:spcBef>
            </a:pPr>
            <a:r>
              <a:rPr sz="2300" spc="-95" dirty="0" err="1">
                <a:solidFill>
                  <a:srgbClr val="AD8CBA"/>
                </a:solidFill>
                <a:latin typeface="BC 카드 B"/>
                <a:cs typeface="BC 카드 B"/>
              </a:rPr>
              <a:t>육아종합지원센터</a:t>
            </a:r>
            <a:r>
              <a:rPr sz="2300" dirty="0" err="1">
                <a:solidFill>
                  <a:srgbClr val="AD8CBA"/>
                </a:solidFill>
                <a:latin typeface="BC 카드 B"/>
                <a:cs typeface="BC 카드 B"/>
              </a:rPr>
              <a:t>의</a:t>
            </a:r>
            <a:r>
              <a:rPr sz="2300" spc="-185" dirty="0">
                <a:solidFill>
                  <a:srgbClr val="AD8CBA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AD8CBA"/>
                </a:solidFill>
                <a:latin typeface="BC 카드 B"/>
                <a:cs typeface="BC 카드 B"/>
              </a:rPr>
              <a:t>서비스</a:t>
            </a:r>
            <a:endParaRPr sz="2300" spc="-95" dirty="0">
              <a:solidFill>
                <a:srgbClr val="AD8CBA"/>
              </a:solidFill>
              <a:latin typeface="BC 카드 B"/>
              <a:cs typeface="BC 카드 B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45300" y="2607246"/>
            <a:ext cx="3028705" cy="78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양육역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량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강화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다양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주제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</a:t>
            </a:r>
            <a:r>
              <a:rPr sz="1200" b="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9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endParaRPr lang="en-US" sz="1200" b="0" spc="-9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</a:t>
            </a:r>
            <a:r>
              <a:rPr lang="en-US" altLang="ko-KR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</a:t>
            </a:r>
            <a:r>
              <a:rPr lang="ko-KR" altLang="en-US" sz="12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</a:t>
            </a:r>
            <a:r>
              <a:rPr lang="ko-KR" altLang="en-US" sz="12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</a:t>
            </a:r>
            <a:r>
              <a:rPr lang="en-US" altLang="ko-KR" sz="12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부모의</a:t>
            </a:r>
            <a:r>
              <a:rPr lang="ko-KR" altLang="en-US" sz="12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양육태도</a:t>
            </a:r>
            <a:r>
              <a:rPr lang="en-US" altLang="ko-KR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r>
              <a:rPr lang="en-US" altLang="ko-KR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</a:p>
          <a:p>
            <a:pPr marL="12700">
              <a:spcBef>
                <a:spcPts val="100"/>
              </a:spcBef>
            </a:pPr>
            <a:r>
              <a:rPr lang="ko-KR" altLang="en-US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녀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체험프로그램</a:t>
            </a:r>
            <a:r>
              <a:rPr lang="en-US" altLang="ko-KR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제공하며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부모교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e-</a:t>
            </a:r>
            <a:r>
              <a:rPr lang="ko-KR" altLang="en-US" sz="1200" spc="-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러닝을</a:t>
            </a:r>
            <a:endParaRPr lang="en-US" altLang="ko-KR" sz="1200" spc="-9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통해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 채널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운영합니다</a:t>
            </a:r>
            <a:r>
              <a:rPr lang="en-US" altLang="ko-KR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39414" y="2714625"/>
            <a:ext cx="2897338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바람직한 양육 지원 및 양육 과정에서의 </a:t>
            </a:r>
            <a:endParaRPr lang="en-US" altLang="ko-KR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궁금증 해소를 위한 영상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카드뉴스 등 다양한 형태의 </a:t>
            </a:r>
            <a:r>
              <a:rPr lang="ko-KR" altLang="en-US" sz="120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콘텐츠를</a:t>
            </a: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제공합니다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46576" y="5374656"/>
            <a:ext cx="2834005" cy="78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sz="1200" b="0" spc="8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건강한</a:t>
            </a:r>
            <a:r>
              <a:rPr sz="1200" b="0" spc="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성장을</a:t>
            </a:r>
            <a:r>
              <a:rPr sz="1200" b="0" spc="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위한</a:t>
            </a:r>
            <a:r>
              <a:rPr sz="1200" b="0" spc="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sz="1200" b="0" spc="9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</a:t>
            </a:r>
            <a:r>
              <a:rPr sz="1200" b="0" spc="8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검사</a:t>
            </a:r>
            <a:endParaRPr lang="en-US" sz="12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lang="ko-KR" altLang="en-US" sz="1200" spc="1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lang="ko-KR" altLang="en-US" sz="1200" spc="1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양육관련</a:t>
            </a:r>
            <a:r>
              <a:rPr lang="ko-KR" altLang="en-US" sz="1200" spc="1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정보</a:t>
            </a:r>
            <a:r>
              <a:rPr lang="ko-KR" altLang="en-US" sz="1200" spc="1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제공과</a:t>
            </a:r>
            <a:r>
              <a:rPr lang="ko-KR" altLang="en-US" sz="1200" spc="1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r>
              <a:rPr lang="ko-KR" altLang="en-US" sz="1200" spc="1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간</a:t>
            </a:r>
            <a:r>
              <a:rPr lang="ko-KR" altLang="en-US" sz="1200" spc="1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소통</a:t>
            </a:r>
            <a:endParaRPr lang="en-US" altLang="ko-KR" sz="1200" spc="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활성화를</a:t>
            </a:r>
            <a:r>
              <a:rPr lang="ko-KR" altLang="en-US" sz="1200" spc="1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위한</a:t>
            </a:r>
            <a:r>
              <a:rPr lang="ko-KR" altLang="en-US" sz="1200" spc="1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</a:t>
            </a:r>
            <a:r>
              <a:rPr lang="en-US" altLang="ko-KR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오프라인</a:t>
            </a:r>
            <a:r>
              <a:rPr lang="ko-KR" altLang="en-US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커뮤니티를</a:t>
            </a:r>
            <a:r>
              <a:rPr lang="ko-KR" altLang="en-US" sz="1200" spc="1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</a:t>
            </a:r>
            <a:endParaRPr lang="en-US" altLang="ko-KR" sz="1200" spc="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합니다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45300" y="4086225"/>
            <a:ext cx="2833370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양육자의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</a:t>
            </a:r>
            <a:r>
              <a:rPr sz="1200" b="0" spc="2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스트레스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해소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endParaRPr lang="en-US" sz="12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양육의</a:t>
            </a:r>
            <a:r>
              <a:rPr lang="ko-KR" altLang="en-US" sz="120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질</a:t>
            </a:r>
            <a:r>
              <a:rPr lang="ko-KR" altLang="en-US" sz="12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개선을</a:t>
            </a:r>
            <a:r>
              <a:rPr lang="ko-KR" altLang="en-US" sz="12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위해</a:t>
            </a:r>
            <a:r>
              <a:rPr lang="ko-KR" altLang="en-US" sz="1200" spc="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</a:t>
            </a:r>
            <a:r>
              <a:rPr lang="en-US" altLang="ko-KR" sz="1200" spc="-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오프라인 등  다양한</a:t>
            </a:r>
            <a:endParaRPr lang="en-US" altLang="ko-KR" sz="1200" spc="-7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형태의</a:t>
            </a:r>
            <a:r>
              <a:rPr lang="ko-KR" altLang="en-US" sz="1200" spc="2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</a:t>
            </a:r>
            <a:r>
              <a:rPr lang="ko-KR" altLang="en-US" sz="1200" spc="2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상담</a:t>
            </a:r>
            <a:r>
              <a:rPr lang="ko-KR" altLang="en-US" sz="1200" spc="2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2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서비스를</a:t>
            </a:r>
            <a:r>
              <a:rPr lang="ko-KR" altLang="en-US" sz="1200" spc="2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3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제공합니다</a:t>
            </a:r>
            <a:endParaRPr lang="ko-KR" altLang="en-US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45300" y="5491245"/>
            <a:ext cx="2821305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200" b="0" spc="-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여부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와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계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없</a:t>
            </a:r>
            <a:r>
              <a:rPr lang="ko-KR" altLang="en-US" sz="1200" b="0" spc="-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일시적으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로</a:t>
            </a:r>
            <a:r>
              <a:rPr sz="12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endParaRPr lang="en-US" sz="1200" b="0" spc="-10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-6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돌봄이</a:t>
            </a:r>
            <a:r>
              <a:rPr lang="ko-KR" altLang="en-US" sz="1200" spc="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필요한</a:t>
            </a:r>
            <a:r>
              <a:rPr lang="ko-KR" altLang="en-US" sz="120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r>
              <a:rPr lang="ko-KR" altLang="en-US" sz="12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가정을</a:t>
            </a:r>
            <a:r>
              <a:rPr lang="ko-KR" altLang="en-US" sz="12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위해</a:t>
            </a:r>
            <a:r>
              <a:rPr lang="ko-KR" altLang="en-US" sz="12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시간제보육</a:t>
            </a:r>
            <a:endParaRPr lang="en-US" altLang="ko-KR" sz="1200" spc="-4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spcBef>
                <a:spcPts val="100"/>
              </a:spcBef>
            </a:pPr>
            <a:r>
              <a:rPr lang="ko-KR" altLang="en-US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제공합니다</a:t>
            </a:r>
            <a:r>
              <a:rPr lang="en-US" altLang="ko-KR" sz="12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62459" y="2804797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육아</a:t>
            </a:r>
            <a:r>
              <a:rPr lang="ko-KR" altLang="en-US" sz="1300" b="1" dirty="0" err="1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콘텐츠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개발 및 보급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17161" y="4111668"/>
            <a:ext cx="3250044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941069" algn="l"/>
              </a:tabLst>
            </a:pPr>
            <a:r>
              <a:rPr sz="1200" b="0" spc="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자녀의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건강한</a:t>
            </a:r>
            <a:r>
              <a:rPr sz="1200" b="0" spc="2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</a:t>
            </a:r>
            <a:r>
              <a:rPr sz="1200" b="0" spc="2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200" b="0" spc="2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등을</a:t>
            </a:r>
            <a:r>
              <a:rPr sz="1200" b="0" spc="2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위해</a:t>
            </a:r>
            <a:r>
              <a:rPr sz="1200" b="0" spc="2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3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연령별</a:t>
            </a:r>
            <a:endParaRPr lang="en-US" sz="1200" b="0" spc="3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38100">
              <a:spcBef>
                <a:spcPts val="100"/>
              </a:spcBef>
              <a:tabLst>
                <a:tab pos="941069" algn="l"/>
              </a:tabLst>
            </a:pPr>
            <a:r>
              <a:rPr lang="ko-KR" altLang="en-US" sz="120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다양한</a:t>
            </a:r>
            <a:r>
              <a:rPr lang="ko-KR" altLang="en-US" sz="1200" spc="20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도서</a:t>
            </a:r>
            <a:r>
              <a:rPr lang="ko-KR" altLang="en-US" sz="12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en-US" altLang="ko-KR" sz="1200" dirty="0"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·</a:t>
            </a:r>
            <a:r>
              <a:rPr lang="ko-KR" altLang="en-US" sz="12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ko-KR" altLang="en-US" sz="12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장난감</a:t>
            </a:r>
            <a:r>
              <a:rPr lang="ko-KR" altLang="en-US" sz="1200" spc="2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대여</a:t>
            </a:r>
            <a:r>
              <a:rPr lang="ko-KR" altLang="en-US" sz="1200" spc="2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서비스를</a:t>
            </a:r>
            <a:r>
              <a:rPr lang="ko-KR" altLang="en-US" sz="1200" spc="2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제공하며</a:t>
            </a:r>
            <a:endParaRPr lang="en-US" altLang="ko-KR" sz="1200" spc="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38100">
              <a:spcBef>
                <a:spcPts val="100"/>
              </a:spcBef>
              <a:tabLst>
                <a:tab pos="941069" algn="l"/>
              </a:tabLst>
            </a:pP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체험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실을 운영합니다</a:t>
            </a:r>
            <a:r>
              <a:rPr lang="en-US" altLang="ko-KR" sz="12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lang="ko-KR" altLang="en-US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43670" y="2397055"/>
            <a:ext cx="9667240" cy="4469130"/>
            <a:chOff x="443670" y="2397055"/>
            <a:chExt cx="9667240" cy="4469130"/>
          </a:xfrm>
        </p:grpSpPr>
        <p:sp>
          <p:nvSpPr>
            <p:cNvPr id="48" name="object 48"/>
            <p:cNvSpPr/>
            <p:nvPr/>
          </p:nvSpPr>
          <p:spPr>
            <a:xfrm>
              <a:off x="1076735" y="322632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5"/>
                  </a:lnTo>
                  <a:lnTo>
                    <a:pt x="38109" y="222113"/>
                  </a:lnTo>
                  <a:lnTo>
                    <a:pt x="79467" y="249997"/>
                  </a:lnTo>
                  <a:lnTo>
                    <a:pt x="130111" y="260222"/>
                  </a:lnTo>
                  <a:lnTo>
                    <a:pt x="180755" y="249997"/>
                  </a:lnTo>
                  <a:lnTo>
                    <a:pt x="222113" y="222113"/>
                  </a:lnTo>
                  <a:lnTo>
                    <a:pt x="249997" y="180755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46441" y="3273085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20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33851" y="3260488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66"/>
                  </a:lnTo>
                  <a:lnTo>
                    <a:pt x="7435" y="135407"/>
                  </a:lnTo>
                  <a:lnTo>
                    <a:pt x="27701" y="165446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2" y="172148"/>
                  </a:lnTo>
                  <a:lnTo>
                    <a:pt x="94475" y="172148"/>
                  </a:lnTo>
                  <a:lnTo>
                    <a:pt x="65896" y="166365"/>
                  </a:lnTo>
                  <a:lnTo>
                    <a:pt x="42537" y="150604"/>
                  </a:lnTo>
                  <a:lnTo>
                    <a:pt x="26775" y="127244"/>
                  </a:lnTo>
                  <a:lnTo>
                    <a:pt x="20993" y="98666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66"/>
                  </a:lnTo>
                  <a:lnTo>
                    <a:pt x="422497" y="127244"/>
                  </a:lnTo>
                  <a:lnTo>
                    <a:pt x="406733" y="150604"/>
                  </a:lnTo>
                  <a:lnTo>
                    <a:pt x="383372" y="166365"/>
                  </a:lnTo>
                  <a:lnTo>
                    <a:pt x="354799" y="172148"/>
                  </a:lnTo>
                  <a:lnTo>
                    <a:pt x="411642" y="172148"/>
                  </a:lnTo>
                  <a:lnTo>
                    <a:pt x="421573" y="165446"/>
                  </a:lnTo>
                  <a:lnTo>
                    <a:pt x="441839" y="135407"/>
                  </a:lnTo>
                  <a:lnTo>
                    <a:pt x="449275" y="98666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67556" y="3377190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79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76735" y="2519296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3"/>
                  </a:lnTo>
                  <a:lnTo>
                    <a:pt x="38109" y="222107"/>
                  </a:lnTo>
                  <a:lnTo>
                    <a:pt x="79467" y="249987"/>
                  </a:lnTo>
                  <a:lnTo>
                    <a:pt x="130111" y="260210"/>
                  </a:lnTo>
                  <a:lnTo>
                    <a:pt x="180755" y="249987"/>
                  </a:lnTo>
                  <a:lnTo>
                    <a:pt x="222113" y="222107"/>
                  </a:lnTo>
                  <a:lnTo>
                    <a:pt x="249997" y="180753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46441" y="2565909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19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33851" y="2553312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79"/>
                  </a:lnTo>
                  <a:lnTo>
                    <a:pt x="7435" y="135413"/>
                  </a:lnTo>
                  <a:lnTo>
                    <a:pt x="27701" y="165447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4" y="172148"/>
                  </a:lnTo>
                  <a:lnTo>
                    <a:pt x="94475" y="172148"/>
                  </a:lnTo>
                  <a:lnTo>
                    <a:pt x="65896" y="166366"/>
                  </a:lnTo>
                  <a:lnTo>
                    <a:pt x="42537" y="150606"/>
                  </a:lnTo>
                  <a:lnTo>
                    <a:pt x="26775" y="127250"/>
                  </a:lnTo>
                  <a:lnTo>
                    <a:pt x="20993" y="98679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79"/>
                  </a:lnTo>
                  <a:lnTo>
                    <a:pt x="422497" y="127250"/>
                  </a:lnTo>
                  <a:lnTo>
                    <a:pt x="406733" y="150606"/>
                  </a:lnTo>
                  <a:lnTo>
                    <a:pt x="383372" y="166366"/>
                  </a:lnTo>
                  <a:lnTo>
                    <a:pt x="354799" y="172148"/>
                  </a:lnTo>
                  <a:lnTo>
                    <a:pt x="411644" y="172148"/>
                  </a:lnTo>
                  <a:lnTo>
                    <a:pt x="421573" y="165447"/>
                  </a:lnTo>
                  <a:lnTo>
                    <a:pt x="441839" y="135413"/>
                  </a:lnTo>
                  <a:lnTo>
                    <a:pt x="449275" y="98679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67556" y="2670013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80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76735" y="4600594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5"/>
                  </a:lnTo>
                  <a:lnTo>
                    <a:pt x="38109" y="222113"/>
                  </a:lnTo>
                  <a:lnTo>
                    <a:pt x="79467" y="249997"/>
                  </a:lnTo>
                  <a:lnTo>
                    <a:pt x="130111" y="260222"/>
                  </a:lnTo>
                  <a:lnTo>
                    <a:pt x="180755" y="249997"/>
                  </a:lnTo>
                  <a:lnTo>
                    <a:pt x="222113" y="222113"/>
                  </a:lnTo>
                  <a:lnTo>
                    <a:pt x="249997" y="180755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46441" y="4647354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20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33851" y="4634757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66"/>
                  </a:lnTo>
                  <a:lnTo>
                    <a:pt x="7435" y="135407"/>
                  </a:lnTo>
                  <a:lnTo>
                    <a:pt x="27701" y="165446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2" y="172148"/>
                  </a:lnTo>
                  <a:lnTo>
                    <a:pt x="94475" y="172148"/>
                  </a:lnTo>
                  <a:lnTo>
                    <a:pt x="65896" y="166365"/>
                  </a:lnTo>
                  <a:lnTo>
                    <a:pt x="42537" y="150604"/>
                  </a:lnTo>
                  <a:lnTo>
                    <a:pt x="26775" y="127244"/>
                  </a:lnTo>
                  <a:lnTo>
                    <a:pt x="20993" y="98666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66"/>
                  </a:lnTo>
                  <a:lnTo>
                    <a:pt x="422497" y="127244"/>
                  </a:lnTo>
                  <a:lnTo>
                    <a:pt x="406733" y="150604"/>
                  </a:lnTo>
                  <a:lnTo>
                    <a:pt x="383372" y="166365"/>
                  </a:lnTo>
                  <a:lnTo>
                    <a:pt x="354799" y="172148"/>
                  </a:lnTo>
                  <a:lnTo>
                    <a:pt x="411642" y="172148"/>
                  </a:lnTo>
                  <a:lnTo>
                    <a:pt x="421573" y="165446"/>
                  </a:lnTo>
                  <a:lnTo>
                    <a:pt x="441839" y="135407"/>
                  </a:lnTo>
                  <a:lnTo>
                    <a:pt x="449275" y="98666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67556" y="4751458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79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76735" y="3893564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3"/>
                  </a:lnTo>
                  <a:lnTo>
                    <a:pt x="38109" y="222107"/>
                  </a:lnTo>
                  <a:lnTo>
                    <a:pt x="79467" y="249987"/>
                  </a:lnTo>
                  <a:lnTo>
                    <a:pt x="130111" y="260210"/>
                  </a:lnTo>
                  <a:lnTo>
                    <a:pt x="180755" y="249987"/>
                  </a:lnTo>
                  <a:lnTo>
                    <a:pt x="222113" y="222107"/>
                  </a:lnTo>
                  <a:lnTo>
                    <a:pt x="249997" y="180753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46441" y="3940177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20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33851" y="3927580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79"/>
                  </a:lnTo>
                  <a:lnTo>
                    <a:pt x="7435" y="135413"/>
                  </a:lnTo>
                  <a:lnTo>
                    <a:pt x="27701" y="165447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4" y="172148"/>
                  </a:lnTo>
                  <a:lnTo>
                    <a:pt x="94475" y="172148"/>
                  </a:lnTo>
                  <a:lnTo>
                    <a:pt x="65896" y="166366"/>
                  </a:lnTo>
                  <a:lnTo>
                    <a:pt x="42537" y="150606"/>
                  </a:lnTo>
                  <a:lnTo>
                    <a:pt x="26775" y="127250"/>
                  </a:lnTo>
                  <a:lnTo>
                    <a:pt x="20993" y="98679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79"/>
                  </a:lnTo>
                  <a:lnTo>
                    <a:pt x="422497" y="127250"/>
                  </a:lnTo>
                  <a:lnTo>
                    <a:pt x="406733" y="150606"/>
                  </a:lnTo>
                  <a:lnTo>
                    <a:pt x="383372" y="166366"/>
                  </a:lnTo>
                  <a:lnTo>
                    <a:pt x="354799" y="172148"/>
                  </a:lnTo>
                  <a:lnTo>
                    <a:pt x="411644" y="172148"/>
                  </a:lnTo>
                  <a:lnTo>
                    <a:pt x="421573" y="165447"/>
                  </a:lnTo>
                  <a:lnTo>
                    <a:pt x="441839" y="135413"/>
                  </a:lnTo>
                  <a:lnTo>
                    <a:pt x="449275" y="98679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67556" y="4044281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79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76735" y="5974861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5"/>
                  </a:lnTo>
                  <a:lnTo>
                    <a:pt x="38109" y="222113"/>
                  </a:lnTo>
                  <a:lnTo>
                    <a:pt x="79467" y="249997"/>
                  </a:lnTo>
                  <a:lnTo>
                    <a:pt x="130111" y="260223"/>
                  </a:lnTo>
                  <a:lnTo>
                    <a:pt x="180755" y="249997"/>
                  </a:lnTo>
                  <a:lnTo>
                    <a:pt x="222113" y="222113"/>
                  </a:lnTo>
                  <a:lnTo>
                    <a:pt x="249997" y="180755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6441" y="6021622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20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33851" y="6009025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66"/>
                  </a:lnTo>
                  <a:lnTo>
                    <a:pt x="7435" y="135407"/>
                  </a:lnTo>
                  <a:lnTo>
                    <a:pt x="27701" y="165446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2" y="172148"/>
                  </a:lnTo>
                  <a:lnTo>
                    <a:pt x="94475" y="172148"/>
                  </a:lnTo>
                  <a:lnTo>
                    <a:pt x="65896" y="166365"/>
                  </a:lnTo>
                  <a:lnTo>
                    <a:pt x="42537" y="150604"/>
                  </a:lnTo>
                  <a:lnTo>
                    <a:pt x="26775" y="127244"/>
                  </a:lnTo>
                  <a:lnTo>
                    <a:pt x="20993" y="98666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66"/>
                  </a:lnTo>
                  <a:lnTo>
                    <a:pt x="422497" y="127244"/>
                  </a:lnTo>
                  <a:lnTo>
                    <a:pt x="406733" y="150604"/>
                  </a:lnTo>
                  <a:lnTo>
                    <a:pt x="383372" y="166365"/>
                  </a:lnTo>
                  <a:lnTo>
                    <a:pt x="354799" y="172148"/>
                  </a:lnTo>
                  <a:lnTo>
                    <a:pt x="411642" y="172148"/>
                  </a:lnTo>
                  <a:lnTo>
                    <a:pt x="421573" y="165446"/>
                  </a:lnTo>
                  <a:lnTo>
                    <a:pt x="441839" y="135407"/>
                  </a:lnTo>
                  <a:lnTo>
                    <a:pt x="449275" y="98666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67556" y="6125725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79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76735" y="5267833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11" y="0"/>
                  </a:moveTo>
                  <a:lnTo>
                    <a:pt x="79467" y="10225"/>
                  </a:lnTo>
                  <a:lnTo>
                    <a:pt x="38109" y="38109"/>
                  </a:lnTo>
                  <a:lnTo>
                    <a:pt x="10225" y="79467"/>
                  </a:lnTo>
                  <a:lnTo>
                    <a:pt x="0" y="130111"/>
                  </a:lnTo>
                  <a:lnTo>
                    <a:pt x="10225" y="180753"/>
                  </a:lnTo>
                  <a:lnTo>
                    <a:pt x="38109" y="222107"/>
                  </a:lnTo>
                  <a:lnTo>
                    <a:pt x="79467" y="249987"/>
                  </a:lnTo>
                  <a:lnTo>
                    <a:pt x="130111" y="260210"/>
                  </a:lnTo>
                  <a:lnTo>
                    <a:pt x="180755" y="249987"/>
                  </a:lnTo>
                  <a:lnTo>
                    <a:pt x="222113" y="222107"/>
                  </a:lnTo>
                  <a:lnTo>
                    <a:pt x="249997" y="180753"/>
                  </a:lnTo>
                  <a:lnTo>
                    <a:pt x="260223" y="130111"/>
                  </a:lnTo>
                  <a:lnTo>
                    <a:pt x="249997" y="79467"/>
                  </a:lnTo>
                  <a:lnTo>
                    <a:pt x="222113" y="38109"/>
                  </a:lnTo>
                  <a:lnTo>
                    <a:pt x="180755" y="10225"/>
                  </a:lnTo>
                  <a:lnTo>
                    <a:pt x="130111" y="0"/>
                  </a:lnTo>
                  <a:close/>
                </a:path>
              </a:pathLst>
            </a:custGeom>
            <a:solidFill>
              <a:srgbClr val="67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46441" y="5314445"/>
              <a:ext cx="428625" cy="172720"/>
            </a:xfrm>
            <a:custGeom>
              <a:avLst/>
              <a:gdLst/>
              <a:ahLst/>
              <a:cxnLst/>
              <a:rect l="l" t="t" r="r" b="b"/>
              <a:pathLst>
                <a:path w="428625" h="172720">
                  <a:moveTo>
                    <a:pt x="344309" y="0"/>
                  </a:moveTo>
                  <a:lnTo>
                    <a:pt x="83985" y="0"/>
                  </a:lnTo>
                  <a:lnTo>
                    <a:pt x="51295" y="6598"/>
                  </a:lnTo>
                  <a:lnTo>
                    <a:pt x="24599" y="24593"/>
                  </a:lnTo>
                  <a:lnTo>
                    <a:pt x="6600" y="51284"/>
                  </a:lnTo>
                  <a:lnTo>
                    <a:pt x="0" y="83972"/>
                  </a:lnTo>
                  <a:lnTo>
                    <a:pt x="0" y="88176"/>
                  </a:lnTo>
                  <a:lnTo>
                    <a:pt x="6600" y="120863"/>
                  </a:lnTo>
                  <a:lnTo>
                    <a:pt x="24599" y="147554"/>
                  </a:lnTo>
                  <a:lnTo>
                    <a:pt x="51295" y="165550"/>
                  </a:lnTo>
                  <a:lnTo>
                    <a:pt x="83985" y="172148"/>
                  </a:lnTo>
                  <a:lnTo>
                    <a:pt x="344309" y="172148"/>
                  </a:lnTo>
                  <a:lnTo>
                    <a:pt x="376997" y="165550"/>
                  </a:lnTo>
                  <a:lnTo>
                    <a:pt x="403688" y="147554"/>
                  </a:lnTo>
                  <a:lnTo>
                    <a:pt x="421683" y="120863"/>
                  </a:lnTo>
                  <a:lnTo>
                    <a:pt x="428282" y="88176"/>
                  </a:lnTo>
                  <a:lnTo>
                    <a:pt x="428282" y="83972"/>
                  </a:lnTo>
                  <a:lnTo>
                    <a:pt x="421683" y="51284"/>
                  </a:lnTo>
                  <a:lnTo>
                    <a:pt x="403688" y="24593"/>
                  </a:lnTo>
                  <a:lnTo>
                    <a:pt x="376997" y="6598"/>
                  </a:lnTo>
                  <a:lnTo>
                    <a:pt x="344309" y="0"/>
                  </a:lnTo>
                  <a:close/>
                </a:path>
              </a:pathLst>
            </a:custGeom>
            <a:solidFill>
              <a:srgbClr val="CD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33851" y="5301848"/>
              <a:ext cx="449580" cy="193675"/>
            </a:xfrm>
            <a:custGeom>
              <a:avLst/>
              <a:gdLst/>
              <a:ahLst/>
              <a:cxnLst/>
              <a:rect l="l" t="t" r="r" b="b"/>
              <a:pathLst>
                <a:path w="449580" h="193675">
                  <a:moveTo>
                    <a:pt x="354799" y="0"/>
                  </a:moveTo>
                  <a:lnTo>
                    <a:pt x="94475" y="0"/>
                  </a:lnTo>
                  <a:lnTo>
                    <a:pt x="57735" y="7435"/>
                  </a:lnTo>
                  <a:lnTo>
                    <a:pt x="27701" y="27701"/>
                  </a:lnTo>
                  <a:lnTo>
                    <a:pt x="7435" y="57735"/>
                  </a:lnTo>
                  <a:lnTo>
                    <a:pt x="0" y="94475"/>
                  </a:lnTo>
                  <a:lnTo>
                    <a:pt x="0" y="98678"/>
                  </a:lnTo>
                  <a:lnTo>
                    <a:pt x="7435" y="135413"/>
                  </a:lnTo>
                  <a:lnTo>
                    <a:pt x="27701" y="165447"/>
                  </a:lnTo>
                  <a:lnTo>
                    <a:pt x="57735" y="185716"/>
                  </a:lnTo>
                  <a:lnTo>
                    <a:pt x="94475" y="193154"/>
                  </a:lnTo>
                  <a:lnTo>
                    <a:pt x="354799" y="193154"/>
                  </a:lnTo>
                  <a:lnTo>
                    <a:pt x="391539" y="185716"/>
                  </a:lnTo>
                  <a:lnTo>
                    <a:pt x="411644" y="172148"/>
                  </a:lnTo>
                  <a:lnTo>
                    <a:pt x="94475" y="172148"/>
                  </a:lnTo>
                  <a:lnTo>
                    <a:pt x="65896" y="166366"/>
                  </a:lnTo>
                  <a:lnTo>
                    <a:pt x="42537" y="150606"/>
                  </a:lnTo>
                  <a:lnTo>
                    <a:pt x="26775" y="127250"/>
                  </a:lnTo>
                  <a:lnTo>
                    <a:pt x="20993" y="98678"/>
                  </a:lnTo>
                  <a:lnTo>
                    <a:pt x="20993" y="94475"/>
                  </a:lnTo>
                  <a:lnTo>
                    <a:pt x="26775" y="65902"/>
                  </a:lnTo>
                  <a:lnTo>
                    <a:pt x="42537" y="42541"/>
                  </a:lnTo>
                  <a:lnTo>
                    <a:pt x="65896" y="26777"/>
                  </a:lnTo>
                  <a:lnTo>
                    <a:pt x="94475" y="20993"/>
                  </a:lnTo>
                  <a:lnTo>
                    <a:pt x="411631" y="20993"/>
                  </a:lnTo>
                  <a:lnTo>
                    <a:pt x="391539" y="7435"/>
                  </a:lnTo>
                  <a:lnTo>
                    <a:pt x="354799" y="0"/>
                  </a:lnTo>
                  <a:close/>
                </a:path>
                <a:path w="449580" h="193675">
                  <a:moveTo>
                    <a:pt x="411631" y="20993"/>
                  </a:moveTo>
                  <a:lnTo>
                    <a:pt x="354799" y="20993"/>
                  </a:lnTo>
                  <a:lnTo>
                    <a:pt x="383372" y="26777"/>
                  </a:lnTo>
                  <a:lnTo>
                    <a:pt x="406733" y="42541"/>
                  </a:lnTo>
                  <a:lnTo>
                    <a:pt x="422497" y="65902"/>
                  </a:lnTo>
                  <a:lnTo>
                    <a:pt x="428282" y="94475"/>
                  </a:lnTo>
                  <a:lnTo>
                    <a:pt x="428282" y="98678"/>
                  </a:lnTo>
                  <a:lnTo>
                    <a:pt x="422497" y="127250"/>
                  </a:lnTo>
                  <a:lnTo>
                    <a:pt x="406733" y="150606"/>
                  </a:lnTo>
                  <a:lnTo>
                    <a:pt x="383372" y="166366"/>
                  </a:lnTo>
                  <a:lnTo>
                    <a:pt x="354799" y="172148"/>
                  </a:lnTo>
                  <a:lnTo>
                    <a:pt x="411644" y="172148"/>
                  </a:lnTo>
                  <a:lnTo>
                    <a:pt x="421573" y="165447"/>
                  </a:lnTo>
                  <a:lnTo>
                    <a:pt x="441839" y="135413"/>
                  </a:lnTo>
                  <a:lnTo>
                    <a:pt x="449275" y="98678"/>
                  </a:lnTo>
                  <a:lnTo>
                    <a:pt x="449275" y="94475"/>
                  </a:lnTo>
                  <a:lnTo>
                    <a:pt x="441839" y="57735"/>
                  </a:lnTo>
                  <a:lnTo>
                    <a:pt x="421573" y="27701"/>
                  </a:lnTo>
                  <a:lnTo>
                    <a:pt x="411631" y="20993"/>
                  </a:lnTo>
                  <a:close/>
                </a:path>
              </a:pathLst>
            </a:custGeom>
            <a:solidFill>
              <a:srgbClr val="595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67556" y="5418550"/>
              <a:ext cx="208279" cy="55880"/>
            </a:xfrm>
            <a:custGeom>
              <a:avLst/>
              <a:gdLst/>
              <a:ahLst/>
              <a:cxnLst/>
              <a:rect l="l" t="t" r="r" b="b"/>
              <a:pathLst>
                <a:path w="208280" h="55879">
                  <a:moveTo>
                    <a:pt x="20874" y="0"/>
                  </a:moveTo>
                  <a:lnTo>
                    <a:pt x="13650" y="841"/>
                  </a:lnTo>
                  <a:lnTo>
                    <a:pt x="6975" y="4389"/>
                  </a:lnTo>
                  <a:lnTo>
                    <a:pt x="2162" y="10063"/>
                  </a:lnTo>
                  <a:lnTo>
                    <a:pt x="0" y="16805"/>
                  </a:lnTo>
                  <a:lnTo>
                    <a:pt x="585" y="23854"/>
                  </a:lnTo>
                  <a:lnTo>
                    <a:pt x="39724" y="52706"/>
                  </a:lnTo>
                  <a:lnTo>
                    <a:pt x="80317" y="55456"/>
                  </a:lnTo>
                  <a:lnTo>
                    <a:pt x="188826" y="55456"/>
                  </a:lnTo>
                  <a:lnTo>
                    <a:pt x="196183" y="53971"/>
                  </a:lnTo>
                  <a:lnTo>
                    <a:pt x="202190" y="49922"/>
                  </a:lnTo>
                  <a:lnTo>
                    <a:pt x="206239" y="43915"/>
                  </a:lnTo>
                  <a:lnTo>
                    <a:pt x="207724" y="36558"/>
                  </a:lnTo>
                  <a:lnTo>
                    <a:pt x="206239" y="29201"/>
                  </a:lnTo>
                  <a:lnTo>
                    <a:pt x="202190" y="23194"/>
                  </a:lnTo>
                  <a:lnTo>
                    <a:pt x="196183" y="19145"/>
                  </a:lnTo>
                  <a:lnTo>
                    <a:pt x="188826" y="17660"/>
                  </a:lnTo>
                  <a:lnTo>
                    <a:pt x="63638" y="17524"/>
                  </a:lnTo>
                  <a:lnTo>
                    <a:pt x="50858" y="16375"/>
                  </a:lnTo>
                  <a:lnTo>
                    <a:pt x="41114" y="13106"/>
                  </a:lnTo>
                  <a:lnTo>
                    <a:pt x="27790" y="19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460174" y="2397055"/>
              <a:ext cx="0" cy="3960495"/>
            </a:xfrm>
            <a:custGeom>
              <a:avLst/>
              <a:gdLst/>
              <a:ahLst/>
              <a:cxnLst/>
              <a:rect l="l" t="t" r="r" b="b"/>
              <a:pathLst>
                <a:path h="3960495">
                  <a:moveTo>
                    <a:pt x="0" y="2773546"/>
                  </a:moveTo>
                  <a:lnTo>
                    <a:pt x="0" y="3960266"/>
                  </a:lnTo>
                </a:path>
                <a:path h="3960495">
                  <a:moveTo>
                    <a:pt x="0" y="1364595"/>
                  </a:moveTo>
                  <a:lnTo>
                    <a:pt x="0" y="2595657"/>
                  </a:lnTo>
                </a:path>
                <a:path h="3960495">
                  <a:moveTo>
                    <a:pt x="0" y="0"/>
                  </a:moveTo>
                  <a:lnTo>
                    <a:pt x="0" y="1186707"/>
                  </a:lnTo>
                </a:path>
              </a:pathLst>
            </a:custGeom>
            <a:ln w="3809">
              <a:solidFill>
                <a:srgbClr val="59585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21535" y="3672715"/>
              <a:ext cx="8074025" cy="0"/>
            </a:xfrm>
            <a:custGeom>
              <a:avLst/>
              <a:gdLst/>
              <a:ahLst/>
              <a:cxnLst/>
              <a:rect l="l" t="t" r="r" b="b"/>
              <a:pathLst>
                <a:path w="8074025">
                  <a:moveTo>
                    <a:pt x="0" y="0"/>
                  </a:moveTo>
                  <a:lnTo>
                    <a:pt x="3951606" y="0"/>
                  </a:lnTo>
                </a:path>
                <a:path w="8074025">
                  <a:moveTo>
                    <a:pt x="4129482" y="0"/>
                  </a:moveTo>
                  <a:lnTo>
                    <a:pt x="8073466" y="0"/>
                  </a:lnTo>
                </a:path>
              </a:pathLst>
            </a:custGeom>
            <a:ln w="3809">
              <a:solidFill>
                <a:srgbClr val="59585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373141" y="3583762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5" h="178435">
                  <a:moveTo>
                    <a:pt x="177876" y="0"/>
                  </a:moveTo>
                  <a:lnTo>
                    <a:pt x="0" y="0"/>
                  </a:lnTo>
                  <a:lnTo>
                    <a:pt x="0" y="177888"/>
                  </a:lnTo>
                  <a:lnTo>
                    <a:pt x="177876" y="177888"/>
                  </a:lnTo>
                  <a:lnTo>
                    <a:pt x="177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21535" y="5081661"/>
              <a:ext cx="8074025" cy="0"/>
            </a:xfrm>
            <a:custGeom>
              <a:avLst/>
              <a:gdLst/>
              <a:ahLst/>
              <a:cxnLst/>
              <a:rect l="l" t="t" r="r" b="b"/>
              <a:pathLst>
                <a:path w="8074025">
                  <a:moveTo>
                    <a:pt x="0" y="0"/>
                  </a:moveTo>
                  <a:lnTo>
                    <a:pt x="3951606" y="0"/>
                  </a:lnTo>
                </a:path>
                <a:path w="8074025">
                  <a:moveTo>
                    <a:pt x="4129482" y="0"/>
                  </a:moveTo>
                  <a:lnTo>
                    <a:pt x="8073466" y="0"/>
                  </a:lnTo>
                </a:path>
              </a:pathLst>
            </a:custGeom>
            <a:ln w="3810">
              <a:solidFill>
                <a:srgbClr val="59585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373141" y="4992713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5" h="178435">
                  <a:moveTo>
                    <a:pt x="177876" y="0"/>
                  </a:moveTo>
                  <a:lnTo>
                    <a:pt x="0" y="0"/>
                  </a:lnTo>
                  <a:lnTo>
                    <a:pt x="0" y="177888"/>
                  </a:lnTo>
                  <a:lnTo>
                    <a:pt x="177876" y="177888"/>
                  </a:lnTo>
                  <a:lnTo>
                    <a:pt x="177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670" y="5082372"/>
              <a:ext cx="1006905" cy="178318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5198" y="5629170"/>
              <a:ext cx="725173" cy="1213995"/>
            </a:xfrm>
            <a:prstGeom prst="rect">
              <a:avLst/>
            </a:prstGeom>
          </p:spPr>
        </p:pic>
      </p:grpSp>
      <p:sp>
        <p:nvSpPr>
          <p:cNvPr id="81" name="object 34"/>
          <p:cNvSpPr txBox="1"/>
          <p:nvPr/>
        </p:nvSpPr>
        <p:spPr>
          <a:xfrm>
            <a:off x="1245331" y="2899815"/>
            <a:ext cx="99507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부모교육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82" name="object 34"/>
          <p:cNvSpPr txBox="1"/>
          <p:nvPr/>
        </p:nvSpPr>
        <p:spPr>
          <a:xfrm>
            <a:off x="1245331" y="4282346"/>
            <a:ext cx="99507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부모상담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83" name="object 34"/>
          <p:cNvSpPr txBox="1"/>
          <p:nvPr/>
        </p:nvSpPr>
        <p:spPr>
          <a:xfrm>
            <a:off x="1245331" y="5561558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시간제보육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서비스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lang="ko-KR" altLang="en-US" sz="1700" spc="-7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양</a:t>
            </a:r>
            <a:r>
              <a:rPr lang="ko-KR" altLang="en-US" sz="170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육</a:t>
            </a:r>
            <a:r>
              <a:rPr lang="ko-KR" altLang="en-US" sz="1700" spc="-14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86" name="object 34"/>
          <p:cNvSpPr txBox="1"/>
          <p:nvPr/>
        </p:nvSpPr>
        <p:spPr>
          <a:xfrm>
            <a:off x="5336026" y="3980005"/>
            <a:ext cx="1445774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도서</a:t>
            </a:r>
            <a:r>
              <a:rPr lang="ko-KR" altLang="en-US" sz="1300" b="1" spc="-250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en-US" altLang="ko-KR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·</a:t>
            </a: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장난감 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제공 등 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양육서비스 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운영</a:t>
            </a:r>
          </a:p>
        </p:txBody>
      </p:sp>
      <p:sp>
        <p:nvSpPr>
          <p:cNvPr id="87" name="object 34"/>
          <p:cNvSpPr txBox="1"/>
          <p:nvPr/>
        </p:nvSpPr>
        <p:spPr>
          <a:xfrm>
            <a:off x="5562459" y="5330825"/>
            <a:ext cx="995076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영유아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발달 검사 및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양육 관련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정보 제공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grpSp>
        <p:nvGrpSpPr>
          <p:cNvPr id="79" name="object 26"/>
          <p:cNvGrpSpPr/>
          <p:nvPr/>
        </p:nvGrpSpPr>
        <p:grpSpPr>
          <a:xfrm>
            <a:off x="741509" y="1627043"/>
            <a:ext cx="327600" cy="270000"/>
            <a:chOff x="1021759" y="2566751"/>
            <a:chExt cx="701040" cy="474345"/>
          </a:xfrm>
        </p:grpSpPr>
        <p:sp>
          <p:nvSpPr>
            <p:cNvPr id="80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96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xmlns="" id="{85BBE6B5-FF1F-84E2-B6B9-5A4C2B4FE824}"/>
              </a:ext>
            </a:extLst>
          </p:cNvPr>
          <p:cNvSpPr txBox="1"/>
          <p:nvPr/>
        </p:nvSpPr>
        <p:spPr>
          <a:xfrm>
            <a:off x="8414396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 err="1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3A185816-955F-5692-C543-CD7EB14038E2}"/>
              </a:ext>
            </a:extLst>
          </p:cNvPr>
          <p:cNvSpPr/>
          <p:nvPr/>
        </p:nvSpPr>
        <p:spPr>
          <a:xfrm>
            <a:off x="8318500" y="758821"/>
            <a:ext cx="1757606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A07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21" name="object 25">
            <a:extLst>
              <a:ext uri="{FF2B5EF4-FFF2-40B4-BE49-F238E27FC236}">
                <a16:creationId xmlns:a16="http://schemas.microsoft.com/office/drawing/2014/main" xmlns="" id="{105D3C3C-A7AB-0725-46F1-BFA5142B1085}"/>
              </a:ext>
            </a:extLst>
          </p:cNvPr>
          <p:cNvSpPr txBox="1"/>
          <p:nvPr/>
        </p:nvSpPr>
        <p:spPr>
          <a:xfrm>
            <a:off x="8399491" y="8096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육아종합지원센터의 서비스</a:t>
            </a:r>
            <a:endParaRPr lang="ko-KR" altLang="en-US" sz="1000" dirty="0">
              <a:solidFill>
                <a:srgbClr val="A072A0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xmlns="" id="{700B3EEB-55E4-F9A2-9CD6-83E06392C07C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</a:t>
            </a:r>
            <a:r>
              <a:rPr lang="ko-KR" altLang="en-US" sz="1000" b="0" spc="25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 err="1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</a:t>
            </a:r>
            <a:endParaRPr lang="ko-KR" altLang="en-US" sz="10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617380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15709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경기육아나눔터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object 42">
            <a:extLst>
              <a:ext uri="{FF2B5EF4-FFF2-40B4-BE49-F238E27FC236}">
                <a16:creationId xmlns:a16="http://schemas.microsoft.com/office/drawing/2014/main" xmlns="" id="{2332A3CA-010C-16EC-B1B1-EAD12DED2A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DF5FBED7-E43A-A66F-C4A3-27BFEA89EDBD}"/>
              </a:ext>
            </a:extLst>
          </p:cNvPr>
          <p:cNvSpPr/>
          <p:nvPr/>
        </p:nvSpPr>
        <p:spPr>
          <a:xfrm>
            <a:off x="5590530" y="1559886"/>
            <a:ext cx="13747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지역아동센터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08A5FBCE-CFF1-958D-6610-2550874E153C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B370BE85-79B8-8654-94AF-16BA3A6ADFCA}"/>
              </a:ext>
            </a:extLst>
          </p:cNvPr>
          <p:cNvSpPr/>
          <p:nvPr/>
        </p:nvSpPr>
        <p:spPr>
          <a:xfrm>
            <a:off x="1112239" y="338531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448A2FD3-A0F8-1E43-C4AF-71D25AD91C7F}"/>
              </a:ext>
            </a:extLst>
          </p:cNvPr>
          <p:cNvSpPr/>
          <p:nvPr/>
        </p:nvSpPr>
        <p:spPr>
          <a:xfrm>
            <a:off x="1112239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83D2E0E6-5759-99AC-4435-FAC3F738D431}"/>
              </a:ext>
            </a:extLst>
          </p:cNvPr>
          <p:cNvSpPr/>
          <p:nvPr/>
        </p:nvSpPr>
        <p:spPr>
          <a:xfrm>
            <a:off x="1090039" y="498850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D057C6B2-4ED1-F986-435F-0F84F6214F7C}"/>
              </a:ext>
            </a:extLst>
          </p:cNvPr>
          <p:cNvSpPr/>
          <p:nvPr/>
        </p:nvSpPr>
        <p:spPr>
          <a:xfrm>
            <a:off x="5479932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xmlns="" id="{7B0B9762-9FC6-9D44-0243-065D66878B7F}"/>
              </a:ext>
            </a:extLst>
          </p:cNvPr>
          <p:cNvSpPr/>
          <p:nvPr/>
        </p:nvSpPr>
        <p:spPr>
          <a:xfrm>
            <a:off x="5479932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xmlns="" id="{30C960AD-6D7F-DD3A-5634-E5E0F21E588C}"/>
              </a:ext>
            </a:extLst>
          </p:cNvPr>
          <p:cNvSpPr/>
          <p:nvPr/>
        </p:nvSpPr>
        <p:spPr>
          <a:xfrm>
            <a:off x="5457328" y="428929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xmlns="" id="{E10596D4-D530-1049-35E3-9DD9CD3DF92F}"/>
              </a:ext>
            </a:extLst>
          </p:cNvPr>
          <p:cNvSpPr/>
          <p:nvPr/>
        </p:nvSpPr>
        <p:spPr>
          <a:xfrm>
            <a:off x="5457328" y="4977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68394"/>
            <a:ext cx="4274002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초등학교 저학년 이하 자녀 및 부모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 활동을 위한 장소 제공 및 육아 정보 나눔 기회 제공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건강가정지원센터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회원가입 후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  <a:hlinkClick r:id="rId5"/>
              </a:rPr>
              <a:t>http://www.familynet.or.kr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031-8008-4433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F5148B12-51C0-2867-AFC2-B5142E9D5438}"/>
              </a:ext>
            </a:extLst>
          </p:cNvPr>
          <p:cNvSpPr txBox="1"/>
          <p:nvPr/>
        </p:nvSpPr>
        <p:spPr>
          <a:xfrm>
            <a:off x="5444628" y="2668394"/>
            <a:ext cx="4702672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방과후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돌봄이 필요한 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미만의 초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중학교 재학중 아동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기초생활수급자 등 우선 돌봄 아동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50%,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일반아동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50%)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방과 후 돌봄 서비스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아동보호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교육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정서지원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제공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군에서 연중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접수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031-8008-3922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BED1053B-1AAD-DE2E-D2C4-308FE01FF953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xmlns="" id="{D7152C96-9B05-C9E1-D52E-E4DECBB35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32355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가정위탁 지원센터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위탁가정 지원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object 42">
            <a:extLst>
              <a:ext uri="{FF2B5EF4-FFF2-40B4-BE49-F238E27FC236}">
                <a16:creationId xmlns:a16="http://schemas.microsoft.com/office/drawing/2014/main" xmlns="" id="{2332A3CA-010C-16EC-B1B1-EAD12DED2A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DF5FBED7-E43A-A66F-C4A3-27BFEA89EDBD}"/>
              </a:ext>
            </a:extLst>
          </p:cNvPr>
          <p:cNvSpPr/>
          <p:nvPr/>
        </p:nvSpPr>
        <p:spPr>
          <a:xfrm>
            <a:off x="5590530" y="1559886"/>
            <a:ext cx="18287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결식아동 급식지원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EE7F8D9D-263C-754C-A852-E40642B41D6E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740D9362-771B-4E44-1CAB-1B61F3E50818}"/>
              </a:ext>
            </a:extLst>
          </p:cNvPr>
          <p:cNvSpPr/>
          <p:nvPr/>
        </p:nvSpPr>
        <p:spPr>
          <a:xfrm>
            <a:off x="1112239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C1282701-F6BC-D2C3-965B-71F1953CE4E1}"/>
              </a:ext>
            </a:extLst>
          </p:cNvPr>
          <p:cNvSpPr/>
          <p:nvPr/>
        </p:nvSpPr>
        <p:spPr>
          <a:xfrm>
            <a:off x="1112239" y="4695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F7DC9B0-9ED5-C1A2-01A2-9A15219FBE79}"/>
              </a:ext>
            </a:extLst>
          </p:cNvPr>
          <p:cNvSpPr/>
          <p:nvPr/>
        </p:nvSpPr>
        <p:spPr>
          <a:xfrm>
            <a:off x="1089635" y="5401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217E4DCC-79E4-C8A4-BBA4-79F6B07D1AA9}"/>
              </a:ext>
            </a:extLst>
          </p:cNvPr>
          <p:cNvSpPr/>
          <p:nvPr/>
        </p:nvSpPr>
        <p:spPr>
          <a:xfrm>
            <a:off x="5469747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D5E8E497-688A-2FE7-29D2-938CDF1EE8EB}"/>
              </a:ext>
            </a:extLst>
          </p:cNvPr>
          <p:cNvSpPr/>
          <p:nvPr/>
        </p:nvSpPr>
        <p:spPr>
          <a:xfrm>
            <a:off x="5469747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073AE89C-9D1F-A8B5-1621-7E06D18B146D}"/>
              </a:ext>
            </a:extLst>
          </p:cNvPr>
          <p:cNvSpPr/>
          <p:nvPr/>
        </p:nvSpPr>
        <p:spPr>
          <a:xfrm>
            <a:off x="5469747" y="4487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35792544-8887-00C8-1368-509081E6F876}"/>
              </a:ext>
            </a:extLst>
          </p:cNvPr>
          <p:cNvSpPr/>
          <p:nvPr/>
        </p:nvSpPr>
        <p:spPr>
          <a:xfrm>
            <a:off x="5447143" y="5401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77830"/>
            <a:ext cx="4274002" cy="3895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친부모가 자녀를 양육할 수 없는 상황에서 보호가 필요한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아동을 다른 가정에 연계 및 위탁하여 보호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위탁부모 양성교육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무료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가정위탁 양육보조금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가정위탁 아동용품구입비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최초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등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경기도가정위탁지원센터에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위탁부모 신청 문의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031-8008-3094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경기남부가정위탁지원센터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031-234-3980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경기북부가정위탁지원센터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031-821-9117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F5148B12-51C0-2867-AFC2-B5142E9D5438}"/>
              </a:ext>
            </a:extLst>
          </p:cNvPr>
          <p:cNvSpPr txBox="1"/>
          <p:nvPr/>
        </p:nvSpPr>
        <p:spPr>
          <a:xfrm>
            <a:off x="5444628" y="2677830"/>
            <a:ext cx="4702672" cy="3341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결식 우려가 있는 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취학 및 미취학 아동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국민기초생활보장법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한부모가족지원법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상 지원대상아동 등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식당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9,000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/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가정상황에 따라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1~3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식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아동급식카드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도시락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부식 배달 등 지원유형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군별 상이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 방문 신청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또는 온라인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(http://bokjiro.go.kr)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031-8008-3915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20DE9A9-EFAF-3C3E-6922-9A35939B91C8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56928025-E850-A477-C571-4FAD8FD87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86884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18287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아동발달지원 계좌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object 42">
            <a:extLst>
              <a:ext uri="{FF2B5EF4-FFF2-40B4-BE49-F238E27FC236}">
                <a16:creationId xmlns:a16="http://schemas.microsoft.com/office/drawing/2014/main" xmlns="" id="{2332A3CA-010C-16EC-B1B1-EAD12DED2A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DF5FBED7-E43A-A66F-C4A3-27BFEA89EDBD}"/>
              </a:ext>
            </a:extLst>
          </p:cNvPr>
          <p:cNvSpPr/>
          <p:nvPr/>
        </p:nvSpPr>
        <p:spPr>
          <a:xfrm>
            <a:off x="5590530" y="1559886"/>
            <a:ext cx="208390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아동 언제나</a:t>
            </a:r>
            <a:r>
              <a:rPr lang="en-US" altLang="ko-KR" sz="14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4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긴급</a:t>
            </a:r>
            <a:r>
              <a:rPr lang="en-US" altLang="ko-KR" sz="14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돌봄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EE7F8D9D-263C-754C-A852-E40642B41D6E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740D9362-771B-4E44-1CAB-1B61F3E50818}"/>
              </a:ext>
            </a:extLst>
          </p:cNvPr>
          <p:cNvSpPr/>
          <p:nvPr/>
        </p:nvSpPr>
        <p:spPr>
          <a:xfrm>
            <a:off x="1112239" y="3801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C1282701-F6BC-D2C3-965B-71F1953CE4E1}"/>
              </a:ext>
            </a:extLst>
          </p:cNvPr>
          <p:cNvSpPr/>
          <p:nvPr/>
        </p:nvSpPr>
        <p:spPr>
          <a:xfrm>
            <a:off x="1112239" y="4695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F7DC9B0-9ED5-C1A2-01A2-9A15219FBE79}"/>
              </a:ext>
            </a:extLst>
          </p:cNvPr>
          <p:cNvSpPr/>
          <p:nvPr/>
        </p:nvSpPr>
        <p:spPr>
          <a:xfrm>
            <a:off x="1089635" y="5401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217E4DCC-79E4-C8A4-BBA4-79F6B07D1AA9}"/>
              </a:ext>
            </a:extLst>
          </p:cNvPr>
          <p:cNvSpPr/>
          <p:nvPr/>
        </p:nvSpPr>
        <p:spPr>
          <a:xfrm>
            <a:off x="5469747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D5E8E497-688A-2FE7-29D2-938CDF1EE8EB}"/>
              </a:ext>
            </a:extLst>
          </p:cNvPr>
          <p:cNvSpPr/>
          <p:nvPr/>
        </p:nvSpPr>
        <p:spPr>
          <a:xfrm>
            <a:off x="5469747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073AE89C-9D1F-A8B5-1621-7E06D18B146D}"/>
              </a:ext>
            </a:extLst>
          </p:cNvPr>
          <p:cNvSpPr/>
          <p:nvPr/>
        </p:nvSpPr>
        <p:spPr>
          <a:xfrm>
            <a:off x="5469747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35792544-8887-00C8-1368-509081E6F876}"/>
              </a:ext>
            </a:extLst>
          </p:cNvPr>
          <p:cNvSpPr/>
          <p:nvPr/>
        </p:nvSpPr>
        <p:spPr>
          <a:xfrm>
            <a:off x="5447143" y="4792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77830"/>
            <a:ext cx="4274002" cy="3341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아동복지시설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아동양육시설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공동생활가정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보호아동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가정위탁 보호아동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장애인 생활시설아동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소년소녀가정아동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중위소득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 기초생활수급가구 아동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아동의 보호자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후원자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와 국가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지자체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1:2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매칭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 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주소지 읍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 행정복지센터 방문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031-8008-4757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F5148B12-51C0-2867-AFC2-B5142E9D5438}"/>
              </a:ext>
            </a:extLst>
          </p:cNvPr>
          <p:cNvSpPr txBox="1"/>
          <p:nvPr/>
        </p:nvSpPr>
        <p:spPr>
          <a:xfrm>
            <a:off x="5444628" y="2677830"/>
            <a:ext cx="4702672" cy="2741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돌봄이 필요한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12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이하 영유아 및 초등학생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긴급돌봄이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필요한 아동에게 언제나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(24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돌봄서비스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제공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언제나 돌봄 콜센터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모바일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(’24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개시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아동돌봄과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031-8008-3911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20DE9A9-EFAF-3C3E-6922-9A35939B91C8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56928025-E850-A477-C571-4FAD8FD87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36948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67509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작은도서관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아이돌봄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object 42">
            <a:extLst>
              <a:ext uri="{FF2B5EF4-FFF2-40B4-BE49-F238E27FC236}">
                <a16:creationId xmlns:a16="http://schemas.microsoft.com/office/drawing/2014/main" xmlns="" id="{2332A3CA-010C-16EC-B1B1-EAD12DED2A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DF5FBED7-E43A-A66F-C4A3-27BFEA89EDBD}"/>
              </a:ext>
            </a:extLst>
          </p:cNvPr>
          <p:cNvSpPr/>
          <p:nvPr/>
        </p:nvSpPr>
        <p:spPr>
          <a:xfrm>
            <a:off x="5590530" y="1559886"/>
            <a:ext cx="312906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아이돌봄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서비스 본인부담금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EE7F8D9D-263C-754C-A852-E40642B41D6E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740D9362-771B-4E44-1CAB-1B61F3E50818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C1282701-F6BC-D2C3-965B-71F1953CE4E1}"/>
              </a:ext>
            </a:extLst>
          </p:cNvPr>
          <p:cNvSpPr/>
          <p:nvPr/>
        </p:nvSpPr>
        <p:spPr>
          <a:xfrm>
            <a:off x="1112239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F7DC9B0-9ED5-C1A2-01A2-9A15219FBE79}"/>
              </a:ext>
            </a:extLst>
          </p:cNvPr>
          <p:cNvSpPr/>
          <p:nvPr/>
        </p:nvSpPr>
        <p:spPr>
          <a:xfrm>
            <a:off x="1089635" y="5173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217E4DCC-79E4-C8A4-BBA4-79F6B07D1AA9}"/>
              </a:ext>
            </a:extLst>
          </p:cNvPr>
          <p:cNvSpPr/>
          <p:nvPr/>
        </p:nvSpPr>
        <p:spPr>
          <a:xfrm>
            <a:off x="5469747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D5E8E497-688A-2FE7-29D2-938CDF1EE8EB}"/>
              </a:ext>
            </a:extLst>
          </p:cNvPr>
          <p:cNvSpPr/>
          <p:nvPr/>
        </p:nvSpPr>
        <p:spPr>
          <a:xfrm>
            <a:off x="5469747" y="3801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073AE89C-9D1F-A8B5-1621-7E06D18B146D}"/>
              </a:ext>
            </a:extLst>
          </p:cNvPr>
          <p:cNvSpPr/>
          <p:nvPr/>
        </p:nvSpPr>
        <p:spPr>
          <a:xfrm>
            <a:off x="5469747" y="4695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35792544-8887-00C8-1368-509081E6F876}"/>
              </a:ext>
            </a:extLst>
          </p:cNvPr>
          <p:cNvSpPr/>
          <p:nvPr/>
        </p:nvSpPr>
        <p:spPr>
          <a:xfrm>
            <a:off x="5447143" y="5401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77830"/>
            <a:ext cx="4274002" cy="3141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초등학생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1~6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동일연령 학교 밖 아동 포함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방과후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돌봄 서비스 및 독서 문화 프로그램 제공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아이돌봄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작은도서관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현황 확인 후 유선 문의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경기도사이버도서관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(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  <a:hlinkClick r:id="rId5"/>
              </a:rPr>
              <a:t>https://www.library.kr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작은도서관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도우미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도서관정책과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031-8008-4612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F5148B12-51C0-2867-AFC2-B5142E9D5438}"/>
              </a:ext>
            </a:extLst>
          </p:cNvPr>
          <p:cNvSpPr txBox="1"/>
          <p:nvPr/>
        </p:nvSpPr>
        <p:spPr>
          <a:xfrm>
            <a:off x="5444628" y="2677830"/>
            <a:ext cx="4702672" cy="3341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중위소득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150%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아이돌봄서비스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이용 가정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참여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14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용인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성남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평택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광명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                     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양평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가평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연천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아이돌봄서비스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본인부담금 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시간 지원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가형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100%,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나형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80%,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다형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60%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 없이 대상자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해당시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모두 지원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031-8008-3075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20DE9A9-EFAF-3C3E-6922-9A35939B91C8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56928025-E850-A477-C571-4FAD8FD87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098104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8712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아동주거 빈곤가구 </a:t>
            </a:r>
            <a:r>
              <a:rPr lang="ko-KR" altLang="en-US" sz="1700" spc="-70" dirty="0" err="1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클린서비스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object 42">
            <a:extLst>
              <a:ext uri="{FF2B5EF4-FFF2-40B4-BE49-F238E27FC236}">
                <a16:creationId xmlns:a16="http://schemas.microsoft.com/office/drawing/2014/main" xmlns="" id="{2332A3CA-010C-16EC-B1B1-EAD12DED2A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94" y="1582016"/>
            <a:ext cx="320804" cy="3204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DF5FBED7-E43A-A66F-C4A3-27BFEA89EDBD}"/>
              </a:ext>
            </a:extLst>
          </p:cNvPr>
          <p:cNvSpPr/>
          <p:nvPr/>
        </p:nvSpPr>
        <p:spPr>
          <a:xfrm>
            <a:off x="5590530" y="1559886"/>
            <a:ext cx="18287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스포츠강좌 이용권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EE7F8D9D-263C-754C-A852-E40642B41D6E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740D9362-771B-4E44-1CAB-1B61F3E50818}"/>
              </a:ext>
            </a:extLst>
          </p:cNvPr>
          <p:cNvSpPr/>
          <p:nvPr/>
        </p:nvSpPr>
        <p:spPr>
          <a:xfrm>
            <a:off x="1112239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C1282701-F6BC-D2C3-965B-71F1953CE4E1}"/>
              </a:ext>
            </a:extLst>
          </p:cNvPr>
          <p:cNvSpPr/>
          <p:nvPr/>
        </p:nvSpPr>
        <p:spPr>
          <a:xfrm>
            <a:off x="1112239" y="4487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5F7DC9B0-9ED5-C1A2-01A2-9A15219FBE79}"/>
              </a:ext>
            </a:extLst>
          </p:cNvPr>
          <p:cNvSpPr/>
          <p:nvPr/>
        </p:nvSpPr>
        <p:spPr>
          <a:xfrm>
            <a:off x="1089635" y="51733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xmlns="" id="{217E4DCC-79E4-C8A4-BBA4-79F6B07D1AA9}"/>
              </a:ext>
            </a:extLst>
          </p:cNvPr>
          <p:cNvSpPr/>
          <p:nvPr/>
        </p:nvSpPr>
        <p:spPr>
          <a:xfrm>
            <a:off x="5469747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D5E8E497-688A-2FE7-29D2-938CDF1EE8EB}"/>
              </a:ext>
            </a:extLst>
          </p:cNvPr>
          <p:cNvSpPr/>
          <p:nvPr/>
        </p:nvSpPr>
        <p:spPr>
          <a:xfrm>
            <a:off x="5469747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xmlns="" id="{073AE89C-9D1F-A8B5-1621-7E06D18B146D}"/>
              </a:ext>
            </a:extLst>
          </p:cNvPr>
          <p:cNvSpPr/>
          <p:nvPr/>
        </p:nvSpPr>
        <p:spPr>
          <a:xfrm>
            <a:off x="5496836" y="429783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xmlns="" id="{35792544-8887-00C8-1368-509081E6F876}"/>
              </a:ext>
            </a:extLst>
          </p:cNvPr>
          <p:cNvSpPr/>
          <p:nvPr/>
        </p:nvSpPr>
        <p:spPr>
          <a:xfrm>
            <a:off x="5447143" y="5000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77830"/>
            <a:ext cx="4274002" cy="3141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반지하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옥탑 등 열악한 주거환경에 거주하는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저소득 아동가구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클린서비스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소독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장판 교체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물품지원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건조기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세탁기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냉난방기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spc="-35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사업수행 시군 행정복지센터 신청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주택정책과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031-8008-3234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F5148B12-51C0-2867-AFC2-B5142E9D5438}"/>
              </a:ext>
            </a:extLst>
          </p:cNvPr>
          <p:cNvSpPr txBox="1"/>
          <p:nvPr/>
        </p:nvSpPr>
        <p:spPr>
          <a:xfrm>
            <a:off x="5444628" y="2677830"/>
            <a:ext cx="4702672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5~18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저소득층 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기초생활수급자 및 차상위계층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인당 매월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(12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개월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범위 내 스포츠강좌 수강료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이용권 카드 발급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300" b="1" spc="-35" dirty="0">
                <a:solidFill>
                  <a:srgbClr val="3CB695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 svoucher.kspo.or.kr)</a:t>
            </a:r>
            <a:endParaRPr lang="en-US" altLang="ko-KR" sz="1300" spc="-3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체육진흥과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031-8008-4704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20DE9A9-EFAF-3C3E-6922-9A35939B91C8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56928025-E850-A477-C571-4FAD8FD87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553448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F2F9F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생</a:t>
            </a:r>
            <a:r>
              <a:rPr lang="ko-KR" altLang="en-US" sz="1400" spc="-60" dirty="0">
                <a:solidFill>
                  <a:srgbClr val="3CB695"/>
                </a:solidFill>
                <a:latin typeface="BC 카드 L" panose="02020603020101020101" pitchFamily="18" charset="-127"/>
                <a:ea typeface="BC 카드 L" panose="02020603020101020101" pitchFamily="18" charset="-127"/>
                <a:cs typeface="BC 카드 L"/>
              </a:rPr>
              <a:t>애</a:t>
            </a:r>
            <a:r>
              <a:rPr sz="1400" spc="-60" dirty="0" err="1">
                <a:solidFill>
                  <a:srgbClr val="3CB695"/>
                </a:solidFill>
                <a:latin typeface="BC 카드 L"/>
                <a:cs typeface="BC 카드 L"/>
              </a:rPr>
              <a:t>주기</a:t>
            </a:r>
            <a:r>
              <a:rPr sz="1400" dirty="0" err="1">
                <a:solidFill>
                  <a:srgbClr val="3CB695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3CB695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3CB695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3CB695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아동기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87300"/>
            <a:ext cx="228267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어린이</a:t>
            </a:r>
            <a:r>
              <a:rPr lang="en-US" altLang="ko-KR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·</a:t>
            </a:r>
            <a:r>
              <a:rPr lang="ko-KR" altLang="en-US" sz="1700" spc="-70" dirty="0">
                <a:solidFill>
                  <a:srgbClr val="01956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청소년 교통비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pic>
        <p:nvPicPr>
          <p:cNvPr id="36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68" y="1576658"/>
            <a:ext cx="320804" cy="320400"/>
          </a:xfrm>
          <a:prstGeom prst="rect">
            <a:avLst/>
          </a:prstGeom>
        </p:spPr>
      </p:pic>
      <p:sp>
        <p:nvSpPr>
          <p:cNvPr id="32" name="object 24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3CB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xmlns="" id="{453B2B79-2D17-5BBA-617E-F3FCA50D7BFE}"/>
              </a:ext>
            </a:extLst>
          </p:cNvPr>
          <p:cNvSpPr txBox="1"/>
          <p:nvPr/>
        </p:nvSpPr>
        <p:spPr>
          <a:xfrm>
            <a:off x="8402320" y="542925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3CB695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solidFill>
                <a:srgbClr val="3CB695"/>
              </a:solidFill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000" b="1" dirty="0" err="1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000" dirty="0">
              <a:solidFill>
                <a:srgbClr val="3CB695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xmlns="" id="{EE7F8D9D-263C-754C-A852-E40642B41D6E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xmlns="" id="{740D9362-771B-4E44-1CAB-1B61F3E50818}"/>
              </a:ext>
            </a:extLst>
          </p:cNvPr>
          <p:cNvSpPr/>
          <p:nvPr/>
        </p:nvSpPr>
        <p:spPr>
          <a:xfrm>
            <a:off x="1112239" y="35841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xmlns="" id="{C1282701-F6BC-D2C3-965B-71F1953CE4E1}"/>
              </a:ext>
            </a:extLst>
          </p:cNvPr>
          <p:cNvSpPr/>
          <p:nvPr/>
        </p:nvSpPr>
        <p:spPr>
          <a:xfrm>
            <a:off x="1112239" y="5020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72699" y="2677830"/>
            <a:ext cx="4274002" cy="2987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신청일 현재 주민등록상 주소지가 경기도인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6~18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청소년 중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대중교통 및 공유자전거 이용자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5"/>
              </a:spcBef>
            </a:pP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분기별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年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 한도 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청소년이 사용한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대중교통 실사용액 자동환급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지역화폐로 환급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똑타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앱을 통한 공유자전거 이용요금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결제시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천 원 즉시 할인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spc="-30" dirty="0">
                <a:solidFill>
                  <a:srgbClr val="231916"/>
                </a:solidFill>
                <a:latin typeface="Noto Sans CJK KR DemiLight"/>
                <a:ea typeface="Noto Sans CJK KR Bold" panose="020B0800000000000000" pitchFamily="34" charset="-127"/>
                <a:cs typeface="Noto Sans CJK KR Bold"/>
              </a:rPr>
              <a:t>             </a:t>
            </a:r>
            <a:r>
              <a:rPr lang="ko-KR" altLang="en-US" sz="1300" b="1" dirty="0">
                <a:solidFill>
                  <a:srgbClr val="3CB695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광역교통정책과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031-8030-4303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520DE9A9-EFAF-3C3E-6922-9A35939B91C8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56928025-E850-A477-C571-4FAD8FD87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C3E3D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2</a:t>
            </a:r>
            <a:r>
              <a:rPr sz="1200" dirty="0">
                <a:solidFill>
                  <a:srgbClr val="C3E3D5"/>
                </a:solidFill>
              </a:rPr>
              <a:t>A</a:t>
            </a:r>
            <a:r>
              <a:rPr sz="1200" spc="-20" dirty="0">
                <a:solidFill>
                  <a:srgbClr val="C3E3D5"/>
                </a:solidFill>
              </a:rPr>
              <a:t>R</a:t>
            </a:r>
            <a:r>
              <a:rPr sz="1200" dirty="0">
                <a:solidFill>
                  <a:srgbClr val="C3E3D5"/>
                </a:solidFill>
              </a:rPr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782020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76270" y="1972932"/>
            <a:ext cx="2911475" cy="284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양육환경별</a:t>
            </a:r>
            <a:r>
              <a:rPr sz="3600" spc="-145" dirty="0">
                <a:solidFill>
                  <a:srgbClr val="FFFFFF"/>
                </a:solidFill>
                <a:latin typeface="BC 카드 L"/>
                <a:cs typeface="BC 카드 L"/>
              </a:rPr>
              <a:t> </a:t>
            </a:r>
            <a:endParaRPr lang="en-US" sz="3600" spc="-140" dirty="0">
              <a:solidFill>
                <a:srgbClr val="FFFFFF"/>
              </a:solidFill>
              <a:latin typeface="BC 카드 L"/>
              <a:cs typeface="BC 카드 L"/>
            </a:endParaRPr>
          </a:p>
          <a:p>
            <a:pPr marL="12700" marR="10160">
              <a:lnSpc>
                <a:spcPct val="106500"/>
              </a:lnSpc>
              <a:spcBef>
                <a:spcPts val="100"/>
              </a:spcBef>
            </a:pPr>
            <a:r>
              <a:rPr sz="3600" spc="-145" dirty="0" err="1">
                <a:solidFill>
                  <a:srgbClr val="FFFFFF"/>
                </a:solidFill>
                <a:latin typeface="BC 카드 L"/>
                <a:cs typeface="BC 카드 L"/>
              </a:rPr>
              <a:t>양육지원서비스</a:t>
            </a:r>
            <a:endParaRPr sz="3600" dirty="0">
              <a:latin typeface="BC 카드 L"/>
              <a:cs typeface="BC 카드 L"/>
            </a:endParaRPr>
          </a:p>
          <a:p>
            <a:pPr marL="168910" indent="-104139">
              <a:lnSpc>
                <a:spcPct val="100000"/>
              </a:lnSpc>
              <a:spcBef>
                <a:spcPts val="300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15B7E"/>
                </a:solidFill>
                <a:latin typeface="Noto Sans CJK KR Regular"/>
                <a:cs typeface="Noto Sans CJK KR Regular"/>
              </a:rPr>
              <a:t>다자녀가족</a:t>
            </a:r>
            <a:endParaRPr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15B7E"/>
                </a:solidFill>
                <a:latin typeface="Noto Sans CJK KR Regular"/>
                <a:cs typeface="Noto Sans CJK KR Regular"/>
              </a:rPr>
              <a:t>한부모가족</a:t>
            </a:r>
            <a:endParaRPr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15B7E"/>
                </a:solidFill>
                <a:latin typeface="Noto Sans CJK KR Regular"/>
                <a:cs typeface="Noto Sans CJK KR Regular"/>
              </a:rPr>
              <a:t>다문화가족</a:t>
            </a:r>
            <a:endParaRPr sz="1300" dirty="0">
              <a:latin typeface="Noto Sans CJK KR Regular"/>
              <a:cs typeface="Noto Sans CJK KR Regular"/>
            </a:endParaRPr>
          </a:p>
          <a:p>
            <a:pPr marL="168910" indent="-104139">
              <a:lnSpc>
                <a:spcPct val="100000"/>
              </a:lnSpc>
              <a:spcBef>
                <a:spcPts val="1240"/>
              </a:spcBef>
              <a:buChar char="-"/>
              <a:tabLst>
                <a:tab pos="169545" algn="l"/>
              </a:tabLst>
            </a:pPr>
            <a:r>
              <a:rPr sz="1300" dirty="0">
                <a:solidFill>
                  <a:srgbClr val="015B7E"/>
                </a:solidFill>
                <a:latin typeface="Noto Sans CJK KR Regular"/>
                <a:cs typeface="Noto Sans CJK KR Regular"/>
              </a:rPr>
              <a:t>장애인가족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4660" y="746560"/>
            <a:ext cx="2307590" cy="4914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50" spc="15" dirty="0">
                <a:solidFill>
                  <a:srgbClr val="FFFFFF"/>
                </a:solidFill>
                <a:latin typeface="BC 카드 B"/>
                <a:cs typeface="BC 카드 B"/>
              </a:rPr>
              <a:t>3</a:t>
            </a:r>
            <a:endParaRPr sz="32050">
              <a:latin typeface="BC 카드 B"/>
              <a:cs typeface="BC 카드 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2302" y="2016098"/>
            <a:ext cx="950594" cy="462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50" b="1" spc="-155" dirty="0">
                <a:solidFill>
                  <a:srgbClr val="FFFFFF"/>
                </a:solidFill>
                <a:latin typeface="Noto Sans CJK KR Bold"/>
                <a:cs typeface="Noto Sans CJK KR Bold"/>
              </a:rPr>
              <a:t>P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A</a:t>
            </a:r>
            <a:r>
              <a:rPr sz="2850" b="1" spc="-45" dirty="0">
                <a:solidFill>
                  <a:srgbClr val="FFFFFF"/>
                </a:solidFill>
                <a:latin typeface="Noto Sans CJK KR Bold"/>
                <a:cs typeface="Noto Sans CJK KR Bold"/>
              </a:rPr>
              <a:t>R</a:t>
            </a:r>
            <a:r>
              <a:rPr sz="2850" b="1" spc="10" dirty="0">
                <a:solidFill>
                  <a:srgbClr val="FFFFFF"/>
                </a:solidFill>
                <a:latin typeface="Noto Sans CJK KR Bold"/>
                <a:cs typeface="Noto Sans CJK KR Bold"/>
              </a:rPr>
              <a:t>T</a:t>
            </a:r>
            <a:endParaRPr sz="2850">
              <a:latin typeface="Noto Sans CJK KR Bold"/>
              <a:cs typeface="Noto Sans CJK KR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52001" y="720006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1619999" y="1511998"/>
                </a:moveTo>
                <a:lnTo>
                  <a:pt x="1619999" y="359994"/>
                </a:lnTo>
                <a:lnTo>
                  <a:pt x="1616712" y="311145"/>
                </a:lnTo>
                <a:lnTo>
                  <a:pt x="1607139" y="264293"/>
                </a:lnTo>
                <a:lnTo>
                  <a:pt x="1591709" y="219868"/>
                </a:lnTo>
                <a:lnTo>
                  <a:pt x="1570849" y="178298"/>
                </a:lnTo>
                <a:lnTo>
                  <a:pt x="1544989" y="140012"/>
                </a:lnTo>
                <a:lnTo>
                  <a:pt x="1514559" y="105440"/>
                </a:lnTo>
                <a:lnTo>
                  <a:pt x="1479986" y="75009"/>
                </a:lnTo>
                <a:lnTo>
                  <a:pt x="1441700" y="49149"/>
                </a:lnTo>
                <a:lnTo>
                  <a:pt x="1400130" y="28290"/>
                </a:lnTo>
                <a:lnTo>
                  <a:pt x="1355705" y="12859"/>
                </a:lnTo>
                <a:lnTo>
                  <a:pt x="1308854" y="3286"/>
                </a:lnTo>
                <a:lnTo>
                  <a:pt x="1260005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4762" y="5323243"/>
            <a:ext cx="1620520" cy="1512570"/>
          </a:xfrm>
          <a:custGeom>
            <a:avLst/>
            <a:gdLst/>
            <a:ahLst/>
            <a:cxnLst/>
            <a:rect l="l" t="t" r="r" b="b"/>
            <a:pathLst>
              <a:path w="1620520" h="1512570">
                <a:moveTo>
                  <a:pt x="0" y="0"/>
                </a:moveTo>
                <a:lnTo>
                  <a:pt x="0" y="1152004"/>
                </a:lnTo>
                <a:lnTo>
                  <a:pt x="3286" y="1200853"/>
                </a:lnTo>
                <a:lnTo>
                  <a:pt x="12859" y="1247704"/>
                </a:lnTo>
                <a:lnTo>
                  <a:pt x="28290" y="1292129"/>
                </a:lnTo>
                <a:lnTo>
                  <a:pt x="49149" y="1333699"/>
                </a:lnTo>
                <a:lnTo>
                  <a:pt x="75009" y="1371985"/>
                </a:lnTo>
                <a:lnTo>
                  <a:pt x="105440" y="1406558"/>
                </a:lnTo>
                <a:lnTo>
                  <a:pt x="140012" y="1436988"/>
                </a:lnTo>
                <a:lnTo>
                  <a:pt x="178298" y="1462848"/>
                </a:lnTo>
                <a:lnTo>
                  <a:pt x="219868" y="1483708"/>
                </a:lnTo>
                <a:lnTo>
                  <a:pt x="264293" y="1499139"/>
                </a:lnTo>
                <a:lnTo>
                  <a:pt x="311145" y="1508712"/>
                </a:lnTo>
                <a:lnTo>
                  <a:pt x="359994" y="1511998"/>
                </a:lnTo>
                <a:lnTo>
                  <a:pt x="1619999" y="151199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860871" y="5853744"/>
            <a:ext cx="5181600" cy="1081405"/>
            <a:chOff x="4860871" y="5853744"/>
            <a:chExt cx="5181600" cy="108140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4300" y="5891165"/>
              <a:ext cx="100154" cy="918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5678" y="5872109"/>
              <a:ext cx="123380" cy="1231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1678" y="6079920"/>
              <a:ext cx="171107" cy="1462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871" y="5853744"/>
              <a:ext cx="5181160" cy="108079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662953" y="958465"/>
            <a:ext cx="10769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1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15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똑똑</a:t>
            </a:r>
            <a:endParaRPr sz="1000" dirty="0">
              <a:latin typeface="Noto Sans CJK KR DemiLight"/>
              <a:cs typeface="Noto Sans CJK KR Demi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46641" y="1160242"/>
            <a:ext cx="49275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FFFFFF"/>
                </a:solidFill>
                <a:latin typeface="Noto Sans CJK KR DemiLight"/>
                <a:cs typeface="Noto Sans CJK KR DemiLight"/>
              </a:rPr>
              <a:t>양육정보</a:t>
            </a:r>
            <a:endParaRPr sz="1000">
              <a:latin typeface="Noto Sans CJK KR DemiLight"/>
              <a:cs typeface="Noto Sans CJK KR Demi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9999" y="720354"/>
            <a:ext cx="3407410" cy="920750"/>
            <a:chOff x="719999" y="720354"/>
            <a:chExt cx="3407410" cy="920750"/>
          </a:xfrm>
        </p:grpSpPr>
        <p:sp>
          <p:nvSpPr>
            <p:cNvPr id="5" name="object 5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38" y="1254816"/>
            <a:ext cx="3174961" cy="3590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다자녀가족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1.</a:t>
            </a:r>
            <a:r>
              <a:rPr sz="1300" spc="4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다자녀</a:t>
            </a:r>
            <a:r>
              <a:rPr sz="1300" spc="5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출산가구</a:t>
            </a:r>
            <a:r>
              <a:rPr sz="1300" spc="5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공공요금</a:t>
            </a:r>
            <a:r>
              <a:rPr sz="1300" spc="5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감면</a:t>
            </a:r>
            <a:endParaRPr lang="en-US" sz="1300" dirty="0">
              <a:solidFill>
                <a:srgbClr val="00A8BD"/>
              </a:solidFill>
              <a:latin typeface="Noto Sans CJK KR Regular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2.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다자녀 행복 서비스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(KTX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요금 할인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)</a:t>
            </a:r>
            <a:endParaRPr lang="en-US" altLang="ko-KR"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3. SRT-Yellow(SRT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요금 할인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)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4. </a:t>
            </a:r>
            <a:r>
              <a:rPr lang="ko-KR" altLang="en-US"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어린이집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이용 시 혜택</a:t>
            </a:r>
            <a:endParaRPr lang="en-US" altLang="ko-KR" sz="1300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5.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다자녀 우대카드</a:t>
            </a:r>
            <a:endParaRPr lang="en-US" altLang="ko-KR" sz="1300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6. </a:t>
            </a:r>
            <a:r>
              <a:rPr lang="ko-KR" altLang="en-US"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국립수목원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관람료 면제</a:t>
            </a:r>
            <a:endParaRPr lang="en-US" altLang="ko-KR" sz="1300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7.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자동차 취득세 경감</a:t>
            </a:r>
            <a:endParaRPr lang="en-US" altLang="ko-KR" sz="1300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85911" y="720354"/>
            <a:ext cx="3407410" cy="920750"/>
            <a:chOff x="5885911" y="720354"/>
            <a:chExt cx="3407410" cy="920750"/>
          </a:xfrm>
        </p:grpSpPr>
        <p:sp>
          <p:nvSpPr>
            <p:cNvPr id="12" name="object 12"/>
            <p:cNvSpPr/>
            <p:nvPr/>
          </p:nvSpPr>
          <p:spPr>
            <a:xfrm>
              <a:off x="5895436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738" y="1254816"/>
            <a:ext cx="3057362" cy="1500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다자녀가족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spc="5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100" b="1" dirty="0" err="1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1.</a:t>
            </a:r>
            <a:r>
              <a:rPr lang="ko-KR" altLang="en-US" sz="1300" spc="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다자녀우대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(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경기아이플러스카드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)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사업</a:t>
            </a:r>
            <a:endParaRPr lang="en-US" altLang="ko-KR" sz="1300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2. 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둘째아이 </a:t>
            </a:r>
            <a:r>
              <a:rPr lang="ko-KR" altLang="en-US" sz="1300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돌보미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지원</a:t>
            </a:r>
          </a:p>
        </p:txBody>
      </p:sp>
      <p:grpSp>
        <p:nvGrpSpPr>
          <p:cNvPr id="18" name="object 43"/>
          <p:cNvGrpSpPr/>
          <p:nvPr/>
        </p:nvGrpSpPr>
        <p:grpSpPr>
          <a:xfrm>
            <a:off x="3400699" y="1082164"/>
            <a:ext cx="537210" cy="485140"/>
            <a:chOff x="5920755" y="2556004"/>
            <a:chExt cx="537210" cy="485140"/>
          </a:xfrm>
        </p:grpSpPr>
        <p:pic>
          <p:nvPicPr>
            <p:cNvPr id="19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2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27" name="object 43"/>
          <p:cNvGrpSpPr/>
          <p:nvPr/>
        </p:nvGrpSpPr>
        <p:grpSpPr>
          <a:xfrm>
            <a:off x="8252460" y="1080348"/>
            <a:ext cx="537210" cy="485140"/>
            <a:chOff x="5920755" y="2556004"/>
            <a:chExt cx="537210" cy="485140"/>
          </a:xfrm>
        </p:grpSpPr>
        <p:pic>
          <p:nvPicPr>
            <p:cNvPr id="28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9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2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076" y="208734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다자녀가족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72699" y="2686577"/>
            <a:ext cx="11868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23045" y="1571625"/>
            <a:ext cx="293285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다자녀 출산가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구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공공요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금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감면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6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7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8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1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5" name="object 29"/>
          <p:cNvSpPr txBox="1"/>
          <p:nvPr/>
        </p:nvSpPr>
        <p:spPr>
          <a:xfrm>
            <a:off x="1078164" y="3019425"/>
            <a:ext cx="8892497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전기료 경감</a:t>
            </a:r>
            <a:r>
              <a:rPr lang="en-US" altLang="ko-KR"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가구원</a:t>
            </a:r>
            <a:r>
              <a:rPr lang="ko-KR" altLang="en-US" sz="13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중 자녀가 </a:t>
            </a:r>
            <a:r>
              <a:rPr lang="en-US" altLang="ko-KR" sz="13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이상인 가구</a:t>
            </a:r>
            <a:r>
              <a:rPr lang="en-US" altLang="ko-KR"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세대별 주민등록표상 세대주와의 관계가 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子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)"3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또는 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손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孫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)"3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인으로 </a:t>
            </a:r>
            <a:r>
              <a:rPr lang="en-US" altLang="ko-KR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표시 된 가구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6" name="object 29"/>
          <p:cNvSpPr txBox="1"/>
          <p:nvPr/>
        </p:nvSpPr>
        <p:spPr>
          <a:xfrm>
            <a:off x="1085396" y="3444691"/>
            <a:ext cx="8545481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도시가스료</a:t>
            </a:r>
            <a:r>
              <a:rPr lang="ko-KR" altLang="en-US" sz="13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경감</a:t>
            </a:r>
            <a:r>
              <a:rPr lang="en-US" altLang="ko-KR"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세대별 주민등록표상 세대주와의 관계가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孫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각각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이상으로 표시된 주거용 주택의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         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세대주 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위탁가정 다자녀 가구 지원 기준은 홈페이지 확인</a:t>
            </a:r>
            <a:endParaRPr sz="1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0" name="object 29"/>
          <p:cNvSpPr txBox="1"/>
          <p:nvPr/>
        </p:nvSpPr>
        <p:spPr>
          <a:xfrm>
            <a:off x="1085396" y="3933825"/>
            <a:ext cx="8545481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지역난방비 경감</a:t>
            </a:r>
            <a:r>
              <a:rPr lang="en-US" altLang="ko-KR"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주민등록표상 세대주와의 관계가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 또는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"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孫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)"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이상으로 표시된 다자녀가구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	</a:t>
            </a:r>
            <a:r>
              <a:rPr lang="en-US" altLang="ko-KR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        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위탁아동을 포함함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1043240" y="4467225"/>
          <a:ext cx="8723060" cy="268218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0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4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4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4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구분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전기료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도시가스요금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지역난방비</a:t>
                      </a:r>
                      <a:endParaRPr lang="ko-KR" alt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14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지원내용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월 전기요금의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%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(16,000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원 한도 내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</a:t>
                      </a:r>
                      <a:endParaRPr lang="ko-KR" altLang="en-US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취사전용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(420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원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),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취사난방용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동절기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18,000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원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동절기 제외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2,470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원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월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4,000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원</a:t>
                      </a:r>
                      <a:endParaRPr lang="en-US" altLang="ko-KR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월 지원금액의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년 분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(12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개월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 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일괄지급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51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신청방법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‘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행복출산 </a:t>
                      </a: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원스톱서비스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’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로 셋째 자녀 출산 시 주민센터에서 출생신고와 동시에 신청 가능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한국전력공사</a:t>
                      </a:r>
                      <a:endParaRPr lang="en-US" altLang="ko-KR" sz="1200" b="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algn="ctr" latinLnBrk="1"/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홈페이지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200" b="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모바일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방문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우편 등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</a:t>
                      </a:r>
                      <a:endParaRPr lang="ko-KR" altLang="en-US" sz="1200" b="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도시가스회사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, </a:t>
                      </a:r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주민센터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고지서지참</a:t>
                      </a:r>
                      <a:r>
                        <a:rPr lang="en-US" altLang="ko-KR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한국지역난방공사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70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oto Sans CJK KR DemiLight" pitchFamily="34" charset="-127"/>
                          <a:ea typeface="Noto Sans CJK KR DemiLight" pitchFamily="34" charset="-127"/>
                        </a:rPr>
                        <a:t>문의처</a:t>
                      </a:r>
                      <a:endParaRPr lang="ko-KR" alt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한국전력공사   ☎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123</a:t>
                      </a:r>
                      <a:endParaRPr lang="ko-KR" altLang="en-US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각 지역별 도시가스회사</a:t>
                      </a:r>
                      <a:endParaRPr lang="en-US" altLang="ko-KR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(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홈페이지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&gt;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국민소통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&gt;</a:t>
                      </a: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</a:rPr>
                        <a:t>교객지원제도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)</a:t>
                      </a:r>
                      <a:endParaRPr lang="ko-KR" altLang="en-US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한국지역난방공사   ☎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</a:rPr>
                        <a:t>1688-2488</a:t>
                      </a:r>
                      <a:endParaRPr lang="ko-KR" altLang="en-US" sz="1200" dirty="0">
                        <a:latin typeface="Noto Sans CJK KR DemiLight" pitchFamily="34" charset="-127"/>
                        <a:ea typeface="Noto Sans CJK KR DemiLight" pitchFamily="34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619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다자녀가족</a:t>
            </a:r>
            <a:endParaRPr sz="2300" spc="-95" dirty="0">
              <a:solidFill>
                <a:srgbClr val="00A8BD"/>
              </a:solidFill>
              <a:latin typeface="BC 카드 B"/>
              <a:cs typeface="BC 카드 B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5397" y="34061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85397" y="4772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3283" y="592568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92200" y="2678988"/>
            <a:ext cx="4284980" cy="34763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코레일멤버십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회원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 만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 자녀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이상을 둔 회원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58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marR="5080" indent="-96520">
              <a:lnSpc>
                <a:spcPct val="160300"/>
              </a:lnSpc>
              <a:spcBef>
                <a:spcPts val="219"/>
              </a:spcBef>
              <a:buChar char="-"/>
              <a:tabLst>
                <a:tab pos="109220" algn="l"/>
              </a:tabLst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어른 운임의 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30%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할인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[KTX </a:t>
            </a:r>
            <a:r>
              <a:rPr lang="ko-KR" altLang="en-US"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열차별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승차율에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따라 지정된 좌석을 등록된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 중 최소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어른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포함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이용하는 경우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]</a:t>
            </a: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특실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요금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제외)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코레일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지에서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구성원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endParaRPr lang="en-US" sz="1300" b="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가까운 역 창구에서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가족관계증명서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제시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023045" y="1587300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다자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녀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행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복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서비스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(KTX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요금 할인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8" name="object 9"/>
          <p:cNvSpPr txBox="1"/>
          <p:nvPr/>
        </p:nvSpPr>
        <p:spPr>
          <a:xfrm>
            <a:off x="1162685" y="6255105"/>
            <a:ext cx="222750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232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코레일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1544-7788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5499494" y="1587299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SRT-Yellow(SRT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요금 할인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50" name="object 43"/>
          <p:cNvGrpSpPr/>
          <p:nvPr/>
        </p:nvGrpSpPr>
        <p:grpSpPr>
          <a:xfrm>
            <a:off x="5241490" y="1595812"/>
            <a:ext cx="320400" cy="320400"/>
            <a:chOff x="5920755" y="2556004"/>
            <a:chExt cx="537210" cy="485140"/>
          </a:xfrm>
        </p:grpSpPr>
        <p:pic>
          <p:nvPicPr>
            <p:cNvPr id="5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9" name="object 38"/>
          <p:cNvSpPr/>
          <p:nvPr/>
        </p:nvSpPr>
        <p:spPr>
          <a:xfrm>
            <a:off x="54779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9"/>
          <p:cNvSpPr/>
          <p:nvPr/>
        </p:nvSpPr>
        <p:spPr>
          <a:xfrm>
            <a:off x="5504878" y="3781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0"/>
          <p:cNvSpPr/>
          <p:nvPr/>
        </p:nvSpPr>
        <p:spPr>
          <a:xfrm>
            <a:off x="5500078" y="479346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41"/>
          <p:cNvSpPr/>
          <p:nvPr/>
        </p:nvSpPr>
        <p:spPr>
          <a:xfrm>
            <a:off x="5512128" y="6524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3"/>
          <p:cNvSpPr txBox="1"/>
          <p:nvPr/>
        </p:nvSpPr>
        <p:spPr>
          <a:xfrm>
            <a:off x="5436662" y="2638425"/>
            <a:ext cx="4412203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회원 중 만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altLang="ko-KR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상의 회원으로 </a:t>
            </a:r>
            <a:r>
              <a:rPr lang="en-US" altLang="ko-KR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 </a:t>
            </a:r>
            <a:r>
              <a:rPr lang="ko-KR" altLang="en-US" sz="130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홈페이지의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공공할인 이용신청 등록 및 인증 완료 회원 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4" name="object 11"/>
          <p:cNvSpPr txBox="1"/>
          <p:nvPr/>
        </p:nvSpPr>
        <p:spPr>
          <a:xfrm>
            <a:off x="5499100" y="6891834"/>
            <a:ext cx="194588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57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S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R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T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1800-1472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6" name="object 33"/>
          <p:cNvSpPr txBox="1"/>
          <p:nvPr/>
        </p:nvSpPr>
        <p:spPr>
          <a:xfrm>
            <a:off x="5563886" y="6560425"/>
            <a:ext cx="42849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67" name="object 33"/>
          <p:cNvSpPr txBox="1"/>
          <p:nvPr/>
        </p:nvSpPr>
        <p:spPr>
          <a:xfrm>
            <a:off x="5481320" y="3803049"/>
            <a:ext cx="4284980" cy="838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marR="5080" indent="-96520">
              <a:lnSpc>
                <a:spcPct val="150000"/>
              </a:lnSpc>
              <a:spcBef>
                <a:spcPts val="219"/>
              </a:spcBef>
              <a:buChar char="-"/>
              <a:tabLst>
                <a:tab pos="109220" algn="l"/>
              </a:tabLst>
            </a:pP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SRT </a:t>
            </a:r>
            <a:r>
              <a:rPr lang="ko-KR" altLang="en-US" sz="130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열차별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승차율에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따라 지정된 좌석을 등록된 가족 중 최소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어른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포함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 이용하는 경우 어른 운임의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30%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할인  </a:t>
            </a:r>
            <a:endParaRPr lang="en-US" altLang="ko-KR" sz="1300" spc="-15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68" name="object 33"/>
          <p:cNvSpPr txBox="1"/>
          <p:nvPr/>
        </p:nvSpPr>
        <p:spPr>
          <a:xfrm>
            <a:off x="5472977" y="4830538"/>
            <a:ext cx="4284980" cy="15711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lang="en-US" sz="1300" dirty="0">
              <a:latin typeface="Noto Sans CJK KR Bold"/>
              <a:cs typeface="Noto Sans CJK KR Bold"/>
            </a:endParaRP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 출발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20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 전까지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홈페이지 및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SRT </a:t>
            </a:r>
            <a:r>
              <a:rPr lang="ko-KR" altLang="en-US" sz="130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앱에서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할인승차권 구매 </a:t>
            </a:r>
            <a:endParaRPr lang="en-US" altLang="ko-KR" sz="1300" spc="-15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 (1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 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 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 이용가능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altLang="ko-KR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1</a:t>
            </a:r>
            <a:r>
              <a:rPr lang="ko-KR" altLang="en-US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장의 승차권으로 발권되며 승차권에 이용이 가능한 가족 이름을 표기</a:t>
            </a:r>
          </a:p>
          <a:p>
            <a:pPr marL="12065" marR="5080">
              <a:lnSpc>
                <a:spcPct val="160300"/>
              </a:lnSpc>
              <a:spcBef>
                <a:spcPts val="219"/>
              </a:spcBef>
              <a:tabLst>
                <a:tab pos="109220" algn="l"/>
              </a:tabLst>
            </a:pP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2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열차 승차 시 신분증 제시</a:t>
            </a:r>
            <a:endParaRPr lang="en-US" altLang="ko-KR" sz="1200" spc="-4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0" name="object 33"/>
          <p:cNvSpPr txBox="1"/>
          <p:nvPr/>
        </p:nvSpPr>
        <p:spPr>
          <a:xfrm>
            <a:off x="5481320" y="2680538"/>
            <a:ext cx="42849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65386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DDD1E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1</a:t>
            </a:r>
            <a:r>
              <a:rPr sz="1200" dirty="0">
                <a:solidFill>
                  <a:srgbClr val="DDD1E5"/>
                </a:solidFill>
              </a:rPr>
              <a:t>A</a:t>
            </a:r>
            <a:r>
              <a:rPr sz="1200" spc="-20" dirty="0">
                <a:solidFill>
                  <a:srgbClr val="DDD1E5"/>
                </a:solidFill>
              </a:rPr>
              <a:t>R</a:t>
            </a:r>
            <a:r>
              <a:rPr sz="1200" dirty="0">
                <a:solidFill>
                  <a:srgbClr val="DDD1E5"/>
                </a:solidFill>
              </a:rPr>
              <a:t>T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1112239" y="640691"/>
            <a:ext cx="3757295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665" algn="ctr">
              <a:lnSpc>
                <a:spcPct val="100000"/>
              </a:lnSpc>
              <a:spcBef>
                <a:spcPts val="100"/>
              </a:spcBef>
            </a:pPr>
            <a:r>
              <a:rPr sz="2300" spc="-95" dirty="0" err="1">
                <a:solidFill>
                  <a:srgbClr val="AD8CBA"/>
                </a:solidFill>
                <a:latin typeface="BC 카드 B"/>
                <a:cs typeface="BC 카드 B"/>
              </a:rPr>
              <a:t>육아종합지원센터</a:t>
            </a:r>
            <a:r>
              <a:rPr sz="2300" dirty="0" err="1">
                <a:solidFill>
                  <a:srgbClr val="AD8CBA"/>
                </a:solidFill>
                <a:latin typeface="BC 카드 B"/>
                <a:cs typeface="BC 카드 B"/>
              </a:rPr>
              <a:t>의</a:t>
            </a:r>
            <a:r>
              <a:rPr sz="2300" spc="-185" dirty="0">
                <a:solidFill>
                  <a:srgbClr val="AD8CBA"/>
                </a:solidFill>
                <a:latin typeface="BC 카드 B"/>
                <a:cs typeface="BC 카드 B"/>
              </a:rPr>
              <a:t> </a:t>
            </a:r>
            <a:r>
              <a:rPr sz="2300" spc="-95" dirty="0" err="1">
                <a:solidFill>
                  <a:srgbClr val="AD8CBA"/>
                </a:solidFill>
                <a:latin typeface="BC 카드 B"/>
                <a:cs typeface="BC 카드 B"/>
              </a:rPr>
              <a:t>서비스</a:t>
            </a:r>
            <a:endParaRPr sz="2300" dirty="0">
              <a:latin typeface="BC 카드 B"/>
              <a:cs typeface="BC 카드 B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9999" y="2129603"/>
            <a:ext cx="9252585" cy="4753610"/>
            <a:chOff x="719999" y="2129603"/>
            <a:chExt cx="9252585" cy="4753610"/>
          </a:xfrm>
        </p:grpSpPr>
        <p:sp>
          <p:nvSpPr>
            <p:cNvPr id="8" name="object 8"/>
            <p:cNvSpPr/>
            <p:nvPr/>
          </p:nvSpPr>
          <p:spPr>
            <a:xfrm>
              <a:off x="719999" y="6840005"/>
              <a:ext cx="9252585" cy="0"/>
            </a:xfrm>
            <a:custGeom>
              <a:avLst/>
              <a:gdLst/>
              <a:ahLst/>
              <a:cxnLst/>
              <a:rect l="l" t="t" r="r" b="b"/>
              <a:pathLst>
                <a:path w="9252585">
                  <a:moveTo>
                    <a:pt x="0" y="0"/>
                  </a:moveTo>
                  <a:lnTo>
                    <a:pt x="9252000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oto Sans CJK KR DemiLight" pitchFamily="34" charset="-127"/>
                <a:ea typeface="Noto Sans CJK KR DemiLight" pitchFamily="34" charset="-127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299" y="2129603"/>
              <a:ext cx="8740547" cy="47535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639280" y="3477327"/>
            <a:ext cx="7264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집의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7059" y="3718627"/>
            <a:ext cx="1231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보육과정,</a:t>
            </a:r>
            <a:r>
              <a:rPr sz="12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86121" y="3959927"/>
            <a:ext cx="10331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평가, </a:t>
            </a:r>
            <a:r>
              <a:rPr sz="12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설치·운영,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6297" y="4201227"/>
            <a:ext cx="12325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재무회계</a:t>
            </a:r>
            <a:r>
              <a:rPr sz="12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r>
              <a:rPr sz="12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3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어린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64961" y="4442527"/>
            <a:ext cx="1275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집</a:t>
            </a:r>
            <a:r>
              <a:rPr sz="12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</a:t>
            </a:r>
            <a:r>
              <a:rPr sz="12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전반에</a:t>
            </a:r>
            <a:r>
              <a:rPr sz="1200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관한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77737" y="4683827"/>
            <a:ext cx="10496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전문적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컨설팅을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18707" y="4925127"/>
            <a:ext cx="7677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제공합니다.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14871" y="3477327"/>
            <a:ext cx="8667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보육교직원의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031992" y="3718627"/>
            <a:ext cx="12325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전문성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보육과정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02096" y="3959927"/>
            <a:ext cx="1092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역량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강화를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32755" y="4201227"/>
            <a:ext cx="1231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위한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표준보육과정,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32755" y="4442527"/>
            <a:ext cx="1231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누리과정,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안전교육</a:t>
            </a:r>
            <a:endParaRPr sz="120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07608" y="4683827"/>
            <a:ext cx="12725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200" b="0" spc="-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아동학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</a:t>
            </a:r>
            <a:r>
              <a:rPr sz="1200" b="0" spc="-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7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예방교육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4844" y="4925127"/>
            <a:ext cx="13411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제공하며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82615" y="5108007"/>
            <a:ext cx="1331595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19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</a:t>
            </a:r>
            <a:r>
              <a:rPr sz="12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200" b="0" spc="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정보</a:t>
            </a:r>
            <a:r>
              <a:rPr sz="1200" b="0" spc="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제공을 </a:t>
            </a:r>
            <a:r>
              <a:rPr sz="12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위한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E-러닝시스템과 </a:t>
            </a:r>
            <a:r>
              <a:rPr sz="1200" b="0" spc="-25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보육과정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웹사</a:t>
            </a:r>
            <a:r>
              <a:rPr lang="ko-KR" altLang="en-US"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2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트를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4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운영합니다.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721992" y="3477327"/>
            <a:ext cx="11899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보육교직원의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직무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92096" y="3718627"/>
            <a:ext cx="10496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스트레스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해소를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79320" y="3959927"/>
            <a:ext cx="12693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위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해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상담전문요원을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01418" y="4201227"/>
            <a:ext cx="1231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배치하여</a:t>
            </a:r>
            <a:r>
              <a:rPr lang="en-US"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전문 상담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34870" y="4442527"/>
            <a:ext cx="1429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서비스를 운영합니다</a:t>
            </a:r>
            <a:r>
              <a:rPr lang="en-US" altLang="ko-KR" sz="12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44230" y="3477327"/>
            <a:ext cx="7264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보육교사의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91248" y="3718627"/>
            <a:ext cx="12325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보수교육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휴가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61352" y="3959927"/>
            <a:ext cx="1092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등으로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인한</a:t>
            </a:r>
            <a:r>
              <a:rPr sz="12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69912" y="4201227"/>
            <a:ext cx="12693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공백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을</a:t>
            </a:r>
            <a:r>
              <a:rPr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최소화하고자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44230" y="4442527"/>
            <a:ext cx="7264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대체교사를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391248" y="4683827"/>
            <a:ext cx="12480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200" b="0" spc="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Light"/>
              </a:rPr>
              <a:t>·</a:t>
            </a:r>
            <a:r>
              <a:rPr sz="1200" b="0" spc="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관리합니다.</a:t>
            </a:r>
            <a:endParaRPr sz="1200" spc="1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96168" y="3477327"/>
            <a:ext cx="9855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보육프로그램의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098633" y="3718627"/>
            <a:ext cx="11811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개발</a:t>
            </a:r>
            <a:r>
              <a:rPr sz="12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2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보급,</a:t>
            </a:r>
            <a:r>
              <a:rPr sz="12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교재·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068152" y="3959927"/>
            <a:ext cx="12420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교구의</a:t>
            </a:r>
            <a:r>
              <a:rPr sz="12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</a:t>
            </a:r>
            <a:r>
              <a:rPr sz="12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2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대여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156544" y="4201227"/>
            <a:ext cx="1064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등의</a:t>
            </a:r>
            <a:r>
              <a:rPr sz="12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지원을</a:t>
            </a:r>
            <a:r>
              <a:rPr sz="12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통해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013700" y="4442527"/>
            <a:ext cx="131327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2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양질의</a:t>
            </a:r>
            <a:r>
              <a:rPr sz="12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보육서비스</a:t>
            </a:r>
            <a:r>
              <a:rPr lang="ko-KR" altLang="en-US" sz="12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66100" y="4683827"/>
            <a:ext cx="12725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운영될</a:t>
            </a:r>
            <a:r>
              <a:rPr sz="12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</a:t>
            </a:r>
            <a:r>
              <a:rPr sz="1200" b="0" spc="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있도록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06658" y="4925127"/>
            <a:ext cx="7677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지원합니다.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lang="ko-KR" altLang="en-US" sz="1700" spc="-70" dirty="0" err="1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어린이</a:t>
            </a:r>
            <a:r>
              <a:rPr lang="ko-KR" altLang="en-US" sz="1700" dirty="0" err="1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집</a:t>
            </a:r>
            <a:r>
              <a:rPr lang="ko-KR" altLang="en-US" sz="1700" spc="-14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56" name="object 34"/>
          <p:cNvSpPr txBox="1"/>
          <p:nvPr/>
        </p:nvSpPr>
        <p:spPr>
          <a:xfrm>
            <a:off x="1486121" y="2880788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 err="1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어린이집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컨설팅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7" name="object 34"/>
          <p:cNvSpPr txBox="1"/>
          <p:nvPr/>
        </p:nvSpPr>
        <p:spPr>
          <a:xfrm>
            <a:off x="3196986" y="2839186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보육교직원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교육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8" name="object 34"/>
          <p:cNvSpPr txBox="1"/>
          <p:nvPr/>
        </p:nvSpPr>
        <p:spPr>
          <a:xfrm>
            <a:off x="4869534" y="2822267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보육교직원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상담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9" name="object 34"/>
          <p:cNvSpPr txBox="1"/>
          <p:nvPr/>
        </p:nvSpPr>
        <p:spPr>
          <a:xfrm>
            <a:off x="6507056" y="2822267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대체교사</a:t>
            </a:r>
            <a:endParaRPr lang="en-US" altLang="ko-KR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 및 관리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0" name="object 34"/>
          <p:cNvSpPr txBox="1"/>
          <p:nvPr/>
        </p:nvSpPr>
        <p:spPr>
          <a:xfrm>
            <a:off x="8226363" y="2822267"/>
            <a:ext cx="995076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교재</a:t>
            </a:r>
            <a:r>
              <a:rPr lang="ko-KR" altLang="en-US" sz="1200" b="1" spc="-250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en-US" altLang="ko-KR" sz="12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·</a:t>
            </a:r>
            <a:r>
              <a:rPr lang="ko-KR" altLang="en-US" sz="12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교구의</a:t>
            </a:r>
            <a:endParaRPr lang="en-US" altLang="ko-KR" sz="12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200" b="1" dirty="0">
                <a:solidFill>
                  <a:srgbClr val="7C2A6E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제공  및  대여</a:t>
            </a:r>
            <a:endParaRPr lang="en-US" sz="1300" b="1" dirty="0">
              <a:solidFill>
                <a:srgbClr val="7C2A6E"/>
              </a:solidFill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grpSp>
        <p:nvGrpSpPr>
          <p:cNvPr id="61" name="object 26"/>
          <p:cNvGrpSpPr/>
          <p:nvPr/>
        </p:nvGrpSpPr>
        <p:grpSpPr>
          <a:xfrm>
            <a:off x="741509" y="1627043"/>
            <a:ext cx="327600" cy="270000"/>
            <a:chOff x="1021759" y="2566751"/>
            <a:chExt cx="701040" cy="474345"/>
          </a:xfrm>
        </p:grpSpPr>
        <p:sp>
          <p:nvSpPr>
            <p:cNvPr id="62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72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941949C3-9390-DD65-EE9E-47266025244E}"/>
              </a:ext>
            </a:extLst>
          </p:cNvPr>
          <p:cNvSpPr txBox="1"/>
          <p:nvPr/>
        </p:nvSpPr>
        <p:spPr>
          <a:xfrm>
            <a:off x="8414396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 err="1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1D9081DC-9A59-877A-D775-B6704BBB0C2D}"/>
              </a:ext>
            </a:extLst>
          </p:cNvPr>
          <p:cNvSpPr/>
          <p:nvPr/>
        </p:nvSpPr>
        <p:spPr>
          <a:xfrm>
            <a:off x="8318500" y="758821"/>
            <a:ext cx="1757606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A07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xmlns="" id="{C801AEF6-EF30-C34B-BB01-76F114DB835D}"/>
              </a:ext>
            </a:extLst>
          </p:cNvPr>
          <p:cNvSpPr txBox="1"/>
          <p:nvPr/>
        </p:nvSpPr>
        <p:spPr>
          <a:xfrm>
            <a:off x="8399491" y="8096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육아종합지원센터의 서비스</a:t>
            </a:r>
            <a:endParaRPr lang="ko-KR" altLang="en-US" sz="1000" dirty="0">
              <a:solidFill>
                <a:srgbClr val="A072A0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xmlns="" id="{14E20B75-B81C-C5AA-28FA-A551746F3FFB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</a:t>
            </a:r>
            <a:r>
              <a:rPr lang="ko-KR" altLang="en-US" sz="1000" b="0" spc="25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 err="1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</a:t>
            </a:r>
            <a:endParaRPr lang="ko-KR" altLang="en-US" sz="10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0960585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20006" y="2090019"/>
            <a:ext cx="9252585" cy="5470525"/>
          </a:xfrm>
          <a:custGeom>
            <a:avLst/>
            <a:gdLst/>
            <a:ahLst/>
            <a:cxnLst/>
            <a:rect l="l" t="t" r="r" b="b"/>
            <a:pathLst>
              <a:path w="9252585" h="5470525">
                <a:moveTo>
                  <a:pt x="8891993" y="0"/>
                </a:moveTo>
                <a:lnTo>
                  <a:pt x="359994" y="0"/>
                </a:lnTo>
                <a:lnTo>
                  <a:pt x="311145" y="3286"/>
                </a:lnTo>
                <a:lnTo>
                  <a:pt x="264293" y="12859"/>
                </a:lnTo>
                <a:lnTo>
                  <a:pt x="219868" y="28290"/>
                </a:lnTo>
                <a:lnTo>
                  <a:pt x="178298" y="49149"/>
                </a:lnTo>
                <a:lnTo>
                  <a:pt x="140012" y="75009"/>
                </a:lnTo>
                <a:lnTo>
                  <a:pt x="105440" y="105440"/>
                </a:lnTo>
                <a:lnTo>
                  <a:pt x="75009" y="140012"/>
                </a:lnTo>
                <a:lnTo>
                  <a:pt x="49149" y="178298"/>
                </a:lnTo>
                <a:lnTo>
                  <a:pt x="28290" y="219868"/>
                </a:lnTo>
                <a:lnTo>
                  <a:pt x="12859" y="264293"/>
                </a:lnTo>
                <a:lnTo>
                  <a:pt x="3286" y="311145"/>
                </a:lnTo>
                <a:lnTo>
                  <a:pt x="0" y="359994"/>
                </a:lnTo>
                <a:lnTo>
                  <a:pt x="0" y="5469985"/>
                </a:lnTo>
                <a:lnTo>
                  <a:pt x="9252000" y="5469985"/>
                </a:lnTo>
                <a:lnTo>
                  <a:pt x="9252000" y="359994"/>
                </a:lnTo>
                <a:lnTo>
                  <a:pt x="9248714" y="311145"/>
                </a:lnTo>
                <a:lnTo>
                  <a:pt x="9239140" y="264293"/>
                </a:lnTo>
                <a:lnTo>
                  <a:pt x="9223708" y="219868"/>
                </a:lnTo>
                <a:lnTo>
                  <a:pt x="9202847" y="178298"/>
                </a:lnTo>
                <a:lnTo>
                  <a:pt x="9176986" y="140012"/>
                </a:lnTo>
                <a:lnTo>
                  <a:pt x="9146554" y="105440"/>
                </a:lnTo>
                <a:lnTo>
                  <a:pt x="9111980" y="75009"/>
                </a:lnTo>
                <a:lnTo>
                  <a:pt x="9073692" y="49149"/>
                </a:lnTo>
                <a:lnTo>
                  <a:pt x="9032121" y="28290"/>
                </a:lnTo>
                <a:lnTo>
                  <a:pt x="8987695" y="12859"/>
                </a:lnTo>
                <a:lnTo>
                  <a:pt x="8940843" y="3286"/>
                </a:lnTo>
                <a:lnTo>
                  <a:pt x="8891993" y="0"/>
                </a:lnTo>
                <a:close/>
              </a:path>
            </a:pathLst>
          </a:custGeom>
          <a:solidFill>
            <a:srgbClr val="EF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9191" y="2284740"/>
            <a:ext cx="182016" cy="1820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6391" y="2284740"/>
            <a:ext cx="182016" cy="1820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3592" y="2284740"/>
            <a:ext cx="182016" cy="1820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7791" y="2284740"/>
            <a:ext cx="182016" cy="18202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4992" y="2284740"/>
            <a:ext cx="182016" cy="1820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2191" y="2284740"/>
            <a:ext cx="182016" cy="1820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91" y="2284740"/>
            <a:ext cx="182016" cy="1820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590" y="2284740"/>
            <a:ext cx="182016" cy="1820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791" y="2284740"/>
            <a:ext cx="182016" cy="18202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3992" y="2284740"/>
            <a:ext cx="182016" cy="18202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1191" y="2284740"/>
            <a:ext cx="182016" cy="18202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391" y="2284740"/>
            <a:ext cx="182016" cy="18202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592" y="2284740"/>
            <a:ext cx="182016" cy="18202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792" y="2284740"/>
            <a:ext cx="182016" cy="18202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5991" y="2284740"/>
            <a:ext cx="182016" cy="1820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191" y="2284740"/>
            <a:ext cx="182016" cy="1820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391" y="2284740"/>
            <a:ext cx="182016" cy="18202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4592" y="2284740"/>
            <a:ext cx="182016" cy="18202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0791" y="2284740"/>
            <a:ext cx="182016" cy="182029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다자녀가족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0" name="직사각형 49"/>
          <p:cNvSpPr/>
          <p:nvPr/>
        </p:nvSpPr>
        <p:spPr>
          <a:xfrm>
            <a:off x="1041333" y="1587300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어린이집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이용 시 혜택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64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8"/>
          <p:cNvSpPr/>
          <p:nvPr/>
        </p:nvSpPr>
        <p:spPr>
          <a:xfrm>
            <a:off x="1085441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8"/>
          <p:cNvSpPr/>
          <p:nvPr/>
        </p:nvSpPr>
        <p:spPr>
          <a:xfrm>
            <a:off x="1113699" y="4504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8"/>
          <p:cNvSpPr/>
          <p:nvPr/>
        </p:nvSpPr>
        <p:spPr>
          <a:xfrm>
            <a:off x="1092740" y="56357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36828" y="2684841"/>
            <a:ext cx="3746500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자녀가 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이상인 가구의 </a:t>
            </a:r>
            <a:r>
              <a:rPr lang="ko-KR" altLang="en-US" sz="1300" spc="-3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영유아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우선적으로 입소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 </a:t>
            </a:r>
            <a:r>
              <a:rPr lang="ko-KR" altLang="en-US" sz="1300" spc="-1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연장보육료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지원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연장보육 서비스</a:t>
            </a:r>
            <a:r>
              <a:rPr lang="en-US" altLang="ko-KR" sz="13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서비스 우선제공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아이사랑 홈페이지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 홈페이지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주소지 읍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면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 주민센터</a:t>
            </a:r>
            <a:endParaRPr lang="en-US" altLang="ko-KR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grpSp>
        <p:nvGrpSpPr>
          <p:cNvPr id="68" name="object 43"/>
          <p:cNvGrpSpPr/>
          <p:nvPr/>
        </p:nvGrpSpPr>
        <p:grpSpPr>
          <a:xfrm>
            <a:off x="5562861" y="1595813"/>
            <a:ext cx="320400" cy="320400"/>
            <a:chOff x="5920755" y="2556004"/>
            <a:chExt cx="537210" cy="485140"/>
          </a:xfrm>
        </p:grpSpPr>
        <p:pic>
          <p:nvPicPr>
            <p:cNvPr id="6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7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7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77" name="직사각형 76"/>
          <p:cNvSpPr/>
          <p:nvPr/>
        </p:nvSpPr>
        <p:spPr>
          <a:xfrm>
            <a:off x="5839153" y="1587300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다자녀 우대카드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78" name="object 28"/>
          <p:cNvSpPr/>
          <p:nvPr/>
        </p:nvSpPr>
        <p:spPr>
          <a:xfrm>
            <a:off x="5784558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8"/>
          <p:cNvSpPr/>
          <p:nvPr/>
        </p:nvSpPr>
        <p:spPr>
          <a:xfrm>
            <a:off x="5812199" y="39607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8"/>
          <p:cNvSpPr/>
          <p:nvPr/>
        </p:nvSpPr>
        <p:spPr>
          <a:xfrm>
            <a:off x="5827007" y="500846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32"/>
          <p:cNvSpPr txBox="1"/>
          <p:nvPr/>
        </p:nvSpPr>
        <p:spPr>
          <a:xfrm>
            <a:off x="5644990" y="2687160"/>
            <a:ext cx="419751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DemiLight" pitchFamily="34" charset="-127"/>
                <a:ea typeface="Noto Sans CJK KR DemiLight" pitchFamily="34" charset="-127"/>
                <a:cs typeface="Noto Sans CJK KR Bold"/>
              </a:rPr>
              <a:t>   </a:t>
            </a:r>
            <a:r>
              <a:rPr sz="13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1" name="object 32"/>
          <p:cNvSpPr txBox="1"/>
          <p:nvPr/>
        </p:nvSpPr>
        <p:spPr>
          <a:xfrm>
            <a:off x="5575300" y="5040427"/>
            <a:ext cx="41975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2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r>
              <a:rPr lang="en-US" sz="12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</a:t>
            </a:r>
            <a:r>
              <a:rPr lang="ko-KR" altLang="en-US" sz="12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및 문의</a:t>
            </a:r>
            <a:endParaRPr sz="12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1060049" y="5991225"/>
            <a:ext cx="83991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75"/>
              </a:spcBef>
              <a:buChar char="-"/>
              <a:tabLst>
                <a:tab pos="109220" algn="l"/>
                <a:tab pos="154178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82" name="object 32"/>
          <p:cNvSpPr txBox="1"/>
          <p:nvPr/>
        </p:nvSpPr>
        <p:spPr>
          <a:xfrm>
            <a:off x="5803900" y="3979725"/>
            <a:ext cx="4197510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지원내용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5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마트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식당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레저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문화시설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 관련 업체 이용 시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할인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면제 혜택 등을 받을 수 있는 다자녀 우대카드를 발급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3" name="object 32"/>
          <p:cNvSpPr txBox="1"/>
          <p:nvPr/>
        </p:nvSpPr>
        <p:spPr>
          <a:xfrm>
            <a:off x="5797390" y="2945968"/>
            <a:ext cx="419751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일부 지방자치단체에서는 다자녀가구의 생활안정을 지원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하기 위해서 자녀가 여러 명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지방자치단체별로 차이가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있으나 주로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2~3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 가구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4" name="object 32"/>
          <p:cNvSpPr txBox="1"/>
          <p:nvPr/>
        </p:nvSpPr>
        <p:spPr>
          <a:xfrm>
            <a:off x="5827007" y="5384231"/>
            <a:ext cx="419751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각 지방자치단체 문의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2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lang="ko-KR" altLang="en-US" sz="12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</a:t>
            </a:r>
            <a:r>
              <a:rPr lang="en-US" altLang="ko-KR" sz="12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혜택 및 발급절차는 지역별로 다르므로 각 </a:t>
            </a:r>
            <a:r>
              <a:rPr lang="ko-KR" altLang="en-US" sz="1200" spc="-3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지자체</a:t>
            </a:r>
            <a:r>
              <a:rPr lang="ko-KR" altLang="en-US" sz="1200" spc="-3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문의 필수 </a:t>
            </a:r>
          </a:p>
        </p:txBody>
      </p:sp>
      <p:sp>
        <p:nvSpPr>
          <p:cNvPr id="2" name="object 23">
            <a:extLst>
              <a:ext uri="{FF2B5EF4-FFF2-40B4-BE49-F238E27FC236}">
                <a16:creationId xmlns:a16="http://schemas.microsoft.com/office/drawing/2014/main" xmlns="" id="{826C77B3-ED8E-EFE8-9747-4D8CA05153DC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xmlns="" id="{59B9F8F5-BC68-C658-BD66-74D7E7FD0726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930144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다자녀가족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grpSp>
        <p:nvGrpSpPr>
          <p:cNvPr id="50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5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9" name="직사각형 58"/>
          <p:cNvSpPr/>
          <p:nvPr/>
        </p:nvSpPr>
        <p:spPr>
          <a:xfrm>
            <a:off x="1041333" y="1587300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국립수목원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관람료 면제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60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8"/>
          <p:cNvSpPr/>
          <p:nvPr/>
        </p:nvSpPr>
        <p:spPr>
          <a:xfrm>
            <a:off x="1085441" y="369897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8"/>
          <p:cNvSpPr/>
          <p:nvPr/>
        </p:nvSpPr>
        <p:spPr>
          <a:xfrm>
            <a:off x="1113699" y="47860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8"/>
          <p:cNvSpPr/>
          <p:nvPr/>
        </p:nvSpPr>
        <p:spPr>
          <a:xfrm>
            <a:off x="1092740" y="584595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32"/>
          <p:cNvSpPr txBox="1"/>
          <p:nvPr/>
        </p:nvSpPr>
        <p:spPr>
          <a:xfrm>
            <a:off x="1079500" y="2684841"/>
            <a:ext cx="4266798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5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지방자치단체에서 발급한 다자녀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다둥이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카드를 소지한 가구 또는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 이상 다자녀 가구 중 막내가 만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이하인 가구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grpSp>
        <p:nvGrpSpPr>
          <p:cNvPr id="66" name="object 43"/>
          <p:cNvGrpSpPr/>
          <p:nvPr/>
        </p:nvGrpSpPr>
        <p:grpSpPr>
          <a:xfrm>
            <a:off x="5422528" y="1595629"/>
            <a:ext cx="320400" cy="320400"/>
            <a:chOff x="5920755" y="2556004"/>
            <a:chExt cx="537210" cy="485140"/>
          </a:xfrm>
        </p:grpSpPr>
        <p:pic>
          <p:nvPicPr>
            <p:cNvPr id="67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8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71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5698820" y="1587116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자동차 취득세 경감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76" name="object 28"/>
          <p:cNvSpPr/>
          <p:nvPr/>
        </p:nvSpPr>
        <p:spPr>
          <a:xfrm>
            <a:off x="5730817" y="2763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8"/>
          <p:cNvSpPr/>
          <p:nvPr/>
        </p:nvSpPr>
        <p:spPr>
          <a:xfrm>
            <a:off x="5730861" y="3629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8"/>
          <p:cNvSpPr/>
          <p:nvPr/>
        </p:nvSpPr>
        <p:spPr>
          <a:xfrm>
            <a:off x="5759119" y="539416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32"/>
          <p:cNvSpPr txBox="1"/>
          <p:nvPr/>
        </p:nvSpPr>
        <p:spPr>
          <a:xfrm>
            <a:off x="5710887" y="3657600"/>
            <a:ext cx="4193780" cy="15440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5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다자녀 양육자가 양육을 목적으로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2024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일까지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취득하여 등록하는 자동차로서 조건에 해당할 경우 감면 신청하는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대에 대해서는 취득세를 감면 </a:t>
            </a:r>
            <a:r>
              <a:rPr lang="en-US" altLang="ko-KR" sz="16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6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각 지역의 관할 지방자치단체로 문의 확인 필수</a:t>
            </a:r>
            <a:endParaRPr lang="en-US" altLang="ko-KR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9" name="object 32"/>
          <p:cNvSpPr txBox="1"/>
          <p:nvPr/>
        </p:nvSpPr>
        <p:spPr>
          <a:xfrm>
            <a:off x="1071174" y="3741378"/>
            <a:ext cx="4266798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국립수목원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무료관람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※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운영시간 </a:t>
            </a:r>
            <a:r>
              <a:rPr lang="ko-KR" altLang="en-US" sz="12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하절기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-09:00~18:00, </a:t>
            </a:r>
            <a:r>
              <a:rPr lang="ko-KR" altLang="en-US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동절기</a:t>
            </a:r>
            <a:r>
              <a:rPr lang="en-US" altLang="ko-KR" sz="12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-09:00~17:00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1" name="object 32"/>
          <p:cNvSpPr txBox="1"/>
          <p:nvPr/>
        </p:nvSpPr>
        <p:spPr>
          <a:xfrm>
            <a:off x="1113833" y="4799256"/>
            <a:ext cx="4266798" cy="164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수목원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예약시스템을 통해 예약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※ </a:t>
            </a:r>
            <a:r>
              <a:rPr lang="ko-KR" altLang="en-US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대중교통 이용할 시 사전 예약 없이 입장</a:t>
            </a: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신분증</a:t>
            </a: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증명서 등</a:t>
            </a: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제시 필수</a:t>
            </a:r>
            <a:r>
              <a:rPr lang="en-US" altLang="ko-KR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r>
              <a:rPr lang="ko-KR" altLang="en-US" sz="1200" spc="-1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서비스</a:t>
            </a:r>
            <a:endParaRPr sz="1200" spc="-15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국립수목원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031-540-2000</a:t>
            </a:r>
          </a:p>
        </p:txBody>
      </p:sp>
      <p:sp>
        <p:nvSpPr>
          <p:cNvPr id="85" name="object 28"/>
          <p:cNvSpPr/>
          <p:nvPr/>
        </p:nvSpPr>
        <p:spPr>
          <a:xfrm>
            <a:off x="5759119" y="615830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32"/>
          <p:cNvSpPr txBox="1"/>
          <p:nvPr/>
        </p:nvSpPr>
        <p:spPr>
          <a:xfrm>
            <a:off x="5727700" y="6186403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지방세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one call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1577-5700</a:t>
            </a:r>
            <a:endParaRPr lang="ko-KR" altLang="en-US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6" name="object 32"/>
          <p:cNvSpPr txBox="1"/>
          <p:nvPr/>
        </p:nvSpPr>
        <p:spPr>
          <a:xfrm>
            <a:off x="5727700" y="5433896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시군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구청 방문 신청</a:t>
            </a:r>
          </a:p>
        </p:txBody>
      </p:sp>
      <p:sp>
        <p:nvSpPr>
          <p:cNvPr id="88" name="object 32"/>
          <p:cNvSpPr txBox="1"/>
          <p:nvPr/>
        </p:nvSpPr>
        <p:spPr>
          <a:xfrm>
            <a:off x="5727700" y="2803728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미만의 자녀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명 이상을 양육하는 다자녀 양육자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E9183FB0-C8BC-5F28-54D4-7253F48EB72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xmlns="" id="{F9527EEA-224D-029C-0A3A-C9C251E8FE2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218145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다자녀가족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grpSp>
        <p:nvGrpSpPr>
          <p:cNvPr id="50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5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9" name="직사각형 58"/>
          <p:cNvSpPr/>
          <p:nvPr/>
        </p:nvSpPr>
        <p:spPr>
          <a:xfrm>
            <a:off x="1041333" y="1587300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다자녀우대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경기아이플러스카드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60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8"/>
          <p:cNvSpPr/>
          <p:nvPr/>
        </p:nvSpPr>
        <p:spPr>
          <a:xfrm>
            <a:off x="1085441" y="3420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8"/>
          <p:cNvSpPr/>
          <p:nvPr/>
        </p:nvSpPr>
        <p:spPr>
          <a:xfrm>
            <a:off x="1113699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8"/>
          <p:cNvSpPr/>
          <p:nvPr/>
        </p:nvSpPr>
        <p:spPr>
          <a:xfrm>
            <a:off x="1092740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43"/>
          <p:cNvGrpSpPr/>
          <p:nvPr/>
        </p:nvGrpSpPr>
        <p:grpSpPr>
          <a:xfrm>
            <a:off x="5422528" y="1595629"/>
            <a:ext cx="320400" cy="320400"/>
            <a:chOff x="5920755" y="2556004"/>
            <a:chExt cx="537210" cy="485140"/>
          </a:xfrm>
        </p:grpSpPr>
        <p:pic>
          <p:nvPicPr>
            <p:cNvPr id="67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8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71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5698820" y="1587116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둘째아이 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돌보미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76" name="object 28"/>
          <p:cNvSpPr/>
          <p:nvPr/>
        </p:nvSpPr>
        <p:spPr>
          <a:xfrm>
            <a:off x="5730817" y="2763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8"/>
          <p:cNvSpPr/>
          <p:nvPr/>
        </p:nvSpPr>
        <p:spPr>
          <a:xfrm>
            <a:off x="5730861" y="3629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8"/>
          <p:cNvSpPr/>
          <p:nvPr/>
        </p:nvSpPr>
        <p:spPr>
          <a:xfrm>
            <a:off x="5746624" y="459835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32"/>
          <p:cNvSpPr txBox="1"/>
          <p:nvPr/>
        </p:nvSpPr>
        <p:spPr>
          <a:xfrm>
            <a:off x="5710887" y="3657600"/>
            <a:ext cx="4193780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아이돌봄서비스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본인부담금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 원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출생신고일로부터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년 이내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en-US" altLang="ko-KR"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85" name="object 28"/>
          <p:cNvSpPr/>
          <p:nvPr/>
        </p:nvSpPr>
        <p:spPr>
          <a:xfrm>
            <a:off x="5759119" y="5325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32"/>
          <p:cNvSpPr txBox="1"/>
          <p:nvPr/>
        </p:nvSpPr>
        <p:spPr>
          <a:xfrm>
            <a:off x="5727700" y="5372132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031-8008-3075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86" name="object 32"/>
          <p:cNvSpPr txBox="1"/>
          <p:nvPr/>
        </p:nvSpPr>
        <p:spPr>
          <a:xfrm>
            <a:off x="5727700" y="4619625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경기민원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24 (https://gg24.gg.go.kr)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 신청</a:t>
            </a:r>
          </a:p>
        </p:txBody>
      </p:sp>
      <p:sp>
        <p:nvSpPr>
          <p:cNvPr id="88" name="object 32"/>
          <p:cNvSpPr txBox="1"/>
          <p:nvPr/>
        </p:nvSpPr>
        <p:spPr>
          <a:xfrm>
            <a:off x="5727700" y="2803728"/>
            <a:ext cx="41937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둘째아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이상 출생한 가정 중 </a:t>
            </a:r>
            <a:r>
              <a:rPr lang="ko-KR" altLang="en-US" sz="130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아이돌봄서비스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이용 가정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A9A8B35A-63ED-6C4F-1B5D-D63C747DA85F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xmlns="" id="{F4E21F14-E1DF-CADA-035B-DD204C33BA5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xmlns="" id="{E06340E6-A926-5351-5E90-6ED263DE68C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7129D3E9-1290-F546-B92C-ADE60335DE6C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xmlns="" id="{D683D9C5-0C82-B71C-4008-C82F2F20F294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xmlns="" id="{ECB1EA7F-62CB-9231-EC05-8AE75D9B3D79}"/>
              </a:ext>
            </a:extLst>
          </p:cNvPr>
          <p:cNvSpPr txBox="1"/>
          <p:nvPr/>
        </p:nvSpPr>
        <p:spPr>
          <a:xfrm>
            <a:off x="1072698" y="2714625"/>
            <a:ext cx="7779201" cy="304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 내 거주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자녀 이상 가정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막내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손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자녀가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15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세 이하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lang="en-US"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협력가맹점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BC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카드 가맹점 이용 시 할인 혜택 부여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경기아이플러스카드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누리집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(http://ggiplus.bccard.com)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참조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전국 농협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중앙회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지역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영업점 방문 신청</a:t>
            </a: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031-8008-3356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344175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0359" y="3954081"/>
            <a:ext cx="3042285" cy="26930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6</a:t>
            </a:r>
            <a:r>
              <a:rPr lang="en-US"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.  </a:t>
            </a:r>
            <a:r>
              <a:rPr lang="ko-KR" altLang="en-US" sz="1300" spc="-55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한부모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근로자 육아휴직급여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9999" y="720354"/>
            <a:ext cx="3407410" cy="920750"/>
            <a:chOff x="719999" y="720354"/>
            <a:chExt cx="3407410" cy="920750"/>
          </a:xfrm>
        </p:grpSpPr>
        <p:sp>
          <p:nvSpPr>
            <p:cNvPr id="5" name="object 5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39" y="1254816"/>
            <a:ext cx="1927225" cy="2608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30504" indent="-184150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00A8BD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스포츠강좌</a:t>
            </a:r>
            <a:r>
              <a:rPr sz="1300" spc="25" dirty="0">
                <a:solidFill>
                  <a:srgbClr val="00A8BD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이</a:t>
            </a:r>
            <a:r>
              <a:rPr sz="1300" spc="-35" dirty="0" err="1">
                <a:solidFill>
                  <a:srgbClr val="00A8BD"/>
                </a:solidFill>
                <a:latin typeface="Noto Sans CJK KR DemiLight" pitchFamily="34" charset="-127"/>
                <a:ea typeface="Noto Sans CJK KR DemiLight" pitchFamily="34" charset="-127"/>
                <a:cs typeface="Noto Sans CJK KR Regular"/>
              </a:rPr>
              <a:t>용권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아동양육비</a:t>
            </a:r>
            <a:r>
              <a:rPr sz="1300" spc="2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지원</a:t>
            </a:r>
            <a:endParaRPr sz="1300" dirty="0">
              <a:latin typeface="Noto Sans CJK KR Regular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입양숙려기간</a:t>
            </a:r>
            <a:r>
              <a:rPr sz="1300" spc="2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모자</a:t>
            </a:r>
            <a:r>
              <a:rPr sz="1300" spc="2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지원</a:t>
            </a:r>
            <a:endParaRPr sz="1300" dirty="0">
              <a:latin typeface="Noto Sans CJK KR Regular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주거자금</a:t>
            </a:r>
            <a:r>
              <a:rPr sz="1300" spc="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소액</a:t>
            </a:r>
            <a:r>
              <a:rPr sz="1300" spc="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대출</a:t>
            </a:r>
            <a:r>
              <a:rPr sz="1300" spc="4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연계</a:t>
            </a:r>
            <a:endParaRPr sz="1300" dirty="0">
              <a:latin typeface="Noto Sans CJK KR Regular"/>
              <a:cs typeface="Noto Sans CJK KR Regular"/>
            </a:endParaRPr>
          </a:p>
          <a:p>
            <a:pPr marL="230504" indent="-18415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31140" algn="l"/>
              </a:tabLst>
            </a:pPr>
            <a:r>
              <a:rPr sz="1300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청소년</a:t>
            </a:r>
            <a:r>
              <a:rPr lang="en-US"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한부모</a:t>
            </a:r>
            <a:r>
              <a:rPr sz="1300" spc="2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자립</a:t>
            </a:r>
            <a:r>
              <a:rPr sz="1300" spc="2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지원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08836" y="720354"/>
            <a:ext cx="3407410" cy="920750"/>
            <a:chOff x="5908836" y="720354"/>
            <a:chExt cx="3407410" cy="920750"/>
          </a:xfrm>
        </p:grpSpPr>
        <p:sp>
          <p:nvSpPr>
            <p:cNvPr id="12" name="object 12"/>
            <p:cNvSpPr/>
            <p:nvPr/>
          </p:nvSpPr>
          <p:spPr>
            <a:xfrm>
              <a:off x="5918361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738" y="1254816"/>
            <a:ext cx="2877213" cy="3590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</a:t>
            </a: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.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저소득 한부모가족 지원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2.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한부모가족 복지시설 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3.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한부모가족 지원 거점기관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4.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한부모가족 아동양육비 지원</a:t>
            </a:r>
            <a:endParaRPr lang="en-US" altLang="ko-KR" sz="1300" spc="2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5. </a:t>
            </a:r>
            <a:r>
              <a:rPr lang="ko-KR" altLang="en-US" sz="1300" spc="2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온가족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ko-KR" altLang="en-US" sz="1300" spc="2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보듬사업</a:t>
            </a:r>
            <a:endParaRPr lang="en-US" altLang="ko-KR" sz="1300" spc="2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6. 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여성청소년 생리용품 지원</a:t>
            </a:r>
            <a:r>
              <a:rPr lang="en-US" altLang="ko-KR" sz="11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</a:t>
            </a:r>
            <a:r>
              <a:rPr lang="ko-KR" altLang="en-US" sz="11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바우처</a:t>
            </a:r>
            <a:r>
              <a:rPr lang="en-US" altLang="ko-KR" sz="11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)</a:t>
            </a:r>
            <a:endParaRPr lang="en-US" altLang="ko-KR" sz="1300" spc="2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7. 1</a:t>
            </a:r>
            <a:r>
              <a:rPr lang="ko-KR" altLang="en-US" sz="1300" spc="2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인 가구 병원 안심동행</a:t>
            </a:r>
          </a:p>
        </p:txBody>
      </p:sp>
      <p:grpSp>
        <p:nvGrpSpPr>
          <p:cNvPr id="18" name="object 43"/>
          <p:cNvGrpSpPr/>
          <p:nvPr/>
        </p:nvGrpSpPr>
        <p:grpSpPr>
          <a:xfrm>
            <a:off x="3400699" y="1082164"/>
            <a:ext cx="537210" cy="485140"/>
            <a:chOff x="5920755" y="2556004"/>
            <a:chExt cx="537210" cy="485140"/>
          </a:xfrm>
        </p:grpSpPr>
        <p:pic>
          <p:nvPicPr>
            <p:cNvPr id="19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2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27" name="object 43"/>
          <p:cNvGrpSpPr/>
          <p:nvPr/>
        </p:nvGrpSpPr>
        <p:grpSpPr>
          <a:xfrm>
            <a:off x="8252460" y="1080348"/>
            <a:ext cx="537210" cy="485140"/>
            <a:chOff x="5920755" y="2556004"/>
            <a:chExt cx="537210" cy="485140"/>
          </a:xfrm>
        </p:grpSpPr>
        <p:pic>
          <p:nvPicPr>
            <p:cNvPr id="28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9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2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5397" y="340610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85397" y="447142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5397" y="521921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54117" y="4141634"/>
            <a:ext cx="149225" cy="149860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8678" y="74879"/>
                </a:moveTo>
                <a:lnTo>
                  <a:pt x="73787" y="0"/>
                </a:lnTo>
                <a:lnTo>
                  <a:pt x="73787" y="44272"/>
                </a:lnTo>
                <a:lnTo>
                  <a:pt x="0" y="44272"/>
                </a:lnTo>
                <a:lnTo>
                  <a:pt x="0" y="105486"/>
                </a:lnTo>
                <a:lnTo>
                  <a:pt x="73787" y="105486"/>
                </a:lnTo>
                <a:lnTo>
                  <a:pt x="73799" y="149758"/>
                </a:lnTo>
                <a:lnTo>
                  <a:pt x="148678" y="74879"/>
                </a:lnTo>
                <a:close/>
              </a:path>
            </a:pathLst>
          </a:custGeom>
          <a:solidFill>
            <a:srgbClr val="3CB6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72699" y="2686577"/>
            <a:ext cx="6395720" cy="314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만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5세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~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18세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유아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및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청소년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585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1인당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95,000원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스포츠강좌(태권도,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수영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등)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수강료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용권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제공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  <a:tab pos="4278630" algn="l"/>
              </a:tabLst>
            </a:pP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스포츠강좌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용권으로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수강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가능한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시설은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누리집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홈페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	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시설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및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강좌조회에서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확인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가능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누리집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온라인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r>
              <a:rPr lang="en-US"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시군구청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방문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54178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국민체육진흥공단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02-410-1298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18197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스포츠강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좌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이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용권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2230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5397" y="2661488"/>
            <a:ext cx="1788795" cy="284480"/>
          </a:xfrm>
          <a:custGeom>
            <a:avLst/>
            <a:gdLst/>
            <a:ahLst/>
            <a:cxnLst/>
            <a:rect l="l" t="t" r="r" b="b"/>
            <a:pathLst>
              <a:path w="1788795" h="284480">
                <a:moveTo>
                  <a:pt x="1646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646402" y="284403"/>
                </a:lnTo>
                <a:lnTo>
                  <a:pt x="1691349" y="277154"/>
                </a:lnTo>
                <a:lnTo>
                  <a:pt x="1730385" y="256967"/>
                </a:lnTo>
                <a:lnTo>
                  <a:pt x="1761168" y="226184"/>
                </a:lnTo>
                <a:lnTo>
                  <a:pt x="1781355" y="187149"/>
                </a:lnTo>
                <a:lnTo>
                  <a:pt x="1788604" y="142201"/>
                </a:lnTo>
                <a:lnTo>
                  <a:pt x="1781355" y="97254"/>
                </a:lnTo>
                <a:lnTo>
                  <a:pt x="1761168" y="58218"/>
                </a:lnTo>
                <a:lnTo>
                  <a:pt x="1730385" y="27436"/>
                </a:lnTo>
                <a:lnTo>
                  <a:pt x="1691349" y="7249"/>
                </a:lnTo>
                <a:lnTo>
                  <a:pt x="1646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32523" y="2686577"/>
            <a:ext cx="12947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지원대상·지원내용</a:t>
            </a:r>
            <a:endParaRPr sz="1300">
              <a:latin typeface="Noto Sans CJK KR Bold"/>
              <a:cs typeface="Noto Sans CJK KR Bold"/>
            </a:endParaRPr>
          </a:p>
        </p:txBody>
      </p:sp>
      <p:graphicFrame>
        <p:nvGraphicFramePr>
          <p:cNvPr id="34" name="object 40"/>
          <p:cNvGraphicFramePr>
            <a:graphicFrameLocks noGrp="1"/>
          </p:cNvGraphicFramePr>
          <p:nvPr/>
        </p:nvGraphicFramePr>
        <p:xfrm>
          <a:off x="1147546" y="3064183"/>
          <a:ext cx="8156574" cy="3298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5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0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1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구분</a:t>
                      </a:r>
                      <a:endParaRPr sz="1100" dirty="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지원대상</a:t>
                      </a:r>
                      <a:endParaRPr sz="110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지원액</a:t>
                      </a:r>
                      <a:endParaRPr sz="110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CC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아동양육비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한부모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및 </a:t>
                      </a:r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조손가족의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미만 자녀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자녀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20만원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17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393700">
                        <a:lnSpc>
                          <a:spcPct val="100000"/>
                        </a:lnSpc>
                        <a:spcBef>
                          <a:spcPts val="219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추가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아동양육비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조손 및 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35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이상 미혼 </a:t>
                      </a:r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한부모가족의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만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이하 아동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자녀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1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25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이상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34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이하 청년 </a:t>
                      </a:r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한부모가족의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이하 아동 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자녀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10만원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46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25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이상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34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이하 청년 </a:t>
                      </a:r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한부모가족의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만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이상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세 미만 아동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자녀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26035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아동교육지원비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50%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초과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중학생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고등학생 자녀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자녀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9.3만원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생활보조금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baseline="0" dirty="0" err="1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한부모가족복지시설에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 입소한 가족 중 </a:t>
                      </a:r>
                    </a:p>
                    <a:p>
                      <a:pPr algn="ctr"/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기준 중위소득 </a:t>
                      </a:r>
                      <a:r>
                        <a:rPr lang="en-US" altLang="ko-KR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60% </a:t>
                      </a:r>
                      <a:r>
                        <a:rPr lang="ko-KR" altLang="en-US" sz="1100" b="0" i="0" u="none" strike="noStrike" baseline="0" dirty="0">
                          <a:solidFill>
                            <a:schemeClr val="tx1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+mn-cs"/>
                        </a:rPr>
                        <a:t>이하인 가족</a:t>
                      </a: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가구당</a:t>
                      </a:r>
                      <a:r>
                        <a:rPr sz="1100" b="0" spc="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5만원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5" name="직사각형 34"/>
          <p:cNvSpPr/>
          <p:nvPr/>
        </p:nvSpPr>
        <p:spPr>
          <a:xfrm>
            <a:off x="1023045" y="1587300"/>
            <a:ext cx="16324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아동양육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비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6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7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8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1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6" name="object 34"/>
          <p:cNvSpPr/>
          <p:nvPr/>
        </p:nvSpPr>
        <p:spPr>
          <a:xfrm>
            <a:off x="1085397" y="660113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5"/>
          <p:cNvSpPr/>
          <p:nvPr/>
        </p:nvSpPr>
        <p:spPr>
          <a:xfrm>
            <a:off x="5465997" y="660113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7"/>
          <p:cNvSpPr txBox="1"/>
          <p:nvPr/>
        </p:nvSpPr>
        <p:spPr>
          <a:xfrm>
            <a:off x="1072698" y="6626225"/>
            <a:ext cx="35882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9" name="object 38"/>
          <p:cNvSpPr txBox="1"/>
          <p:nvPr/>
        </p:nvSpPr>
        <p:spPr>
          <a:xfrm>
            <a:off x="5453300" y="6626225"/>
            <a:ext cx="353129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139319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한부모상담전화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1644-6621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0987246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68400" y="587647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81098" y="657573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72699" y="2686577"/>
            <a:ext cx="5619115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지원기간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동안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입양에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동의한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사실</a:t>
            </a:r>
            <a:r>
              <a:rPr lang="ko-KR" altLang="en-US"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없는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예정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출산한(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미혼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/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혼)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7일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동안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미혼모가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원하는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돌봄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용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비용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지급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55702" y="5901556"/>
            <a:ext cx="1439545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algn="ctr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algn="ctr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-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관할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구청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방문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55700" y="6600825"/>
            <a:ext cx="306509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2284095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관할구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청</a:t>
            </a:r>
            <a:r>
              <a:rPr lang="en-US" sz="130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보건복지상담센</a:t>
            </a:r>
            <a:r>
              <a:rPr sz="13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129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1165110" y="4157071"/>
          <a:ext cx="8324850" cy="153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2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3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구분</a:t>
                      </a:r>
                      <a:endParaRPr sz="1100" dirty="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지원내용</a:t>
                      </a:r>
                      <a:endParaRPr sz="110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지원단가</a:t>
                      </a:r>
                      <a:endParaRPr sz="110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 rowSpan="2"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가정</a:t>
                      </a:r>
                      <a:r>
                        <a:rPr sz="1100" b="0" spc="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내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보호지원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78435" marB="0"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산후지원인력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가정방문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서비스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지원(1주)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50만원(아동</a:t>
                      </a:r>
                      <a:r>
                        <a:rPr sz="1100" b="0" spc="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생필품비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포함)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8435" marB="0"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가족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또는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친구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등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지인의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도움을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받기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원할</a:t>
                      </a:r>
                      <a:r>
                        <a:rPr sz="1100" b="0" spc="5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경우(1주)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35만원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미혼모자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가족복지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  <a:p>
                      <a:pPr marL="42862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시설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내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입소자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미혼모자가족시설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입소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시,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산후지원인력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인건비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지원(1주)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40만원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산후조리원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보호지원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산후조리원</a:t>
                      </a:r>
                      <a:r>
                        <a:rPr sz="1100" b="0" spc="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100" b="0" spc="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3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용료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지원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(1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주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최대</a:t>
                      </a:r>
                      <a:r>
                        <a:rPr sz="1100" b="0" spc="-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70만원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0" name="직사각형 39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입양숙려기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간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모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자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5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6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332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3606800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2744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2744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2744" y="447459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2744" y="522238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60046" y="2686577"/>
            <a:ext cx="4210454" cy="314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만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18세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미만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자녀를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둔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기준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중위소득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100%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하의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가족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신규,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재계약에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따른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상향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조정된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임차보증금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1세대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최대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500만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/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신용회복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세대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300만원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주민센터</a:t>
            </a:r>
            <a:r>
              <a:rPr lang="en-US"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복지관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기관을</a:t>
            </a:r>
            <a:r>
              <a:rPr sz="130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통해</a:t>
            </a:r>
            <a:r>
              <a:rPr sz="13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신청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277241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주민센터</a:t>
            </a:r>
            <a:r>
              <a:rPr lang="en-US" sz="130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서민주택금융재단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02-762-8101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023045" y="1587300"/>
            <a:ext cx="77526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주거자금 소액 대출 연계</a:t>
            </a:r>
            <a:endParaRPr lang="ko-KR" altLang="en-US" sz="1700" dirty="0">
              <a:solidFill>
                <a:srgbClr val="FF0000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1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2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3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6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" name="object 23">
            <a:extLst>
              <a:ext uri="{FF2B5EF4-FFF2-40B4-BE49-F238E27FC236}">
                <a16:creationId xmlns:a16="http://schemas.microsoft.com/office/drawing/2014/main" xmlns="" id="{F064C1E2-BC4D-7F9C-E48C-C49A7337E06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xmlns="" id="{A9FECEB7-28A3-1364-542C-725465ED6D52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13967075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741170" cy="284480"/>
          </a:xfrm>
          <a:custGeom>
            <a:avLst/>
            <a:gdLst/>
            <a:ahLst/>
            <a:cxnLst/>
            <a:rect l="l" t="t" r="r" b="b"/>
            <a:pathLst>
              <a:path w="1741170" h="284480">
                <a:moveTo>
                  <a:pt x="1598396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598396" y="284403"/>
                </a:lnTo>
                <a:lnTo>
                  <a:pt x="1643343" y="277154"/>
                </a:lnTo>
                <a:lnTo>
                  <a:pt x="1682379" y="256967"/>
                </a:lnTo>
                <a:lnTo>
                  <a:pt x="1713162" y="226184"/>
                </a:lnTo>
                <a:lnTo>
                  <a:pt x="1733349" y="187149"/>
                </a:lnTo>
                <a:lnTo>
                  <a:pt x="1740598" y="142201"/>
                </a:lnTo>
                <a:lnTo>
                  <a:pt x="1733349" y="97254"/>
                </a:lnTo>
                <a:lnTo>
                  <a:pt x="1713162" y="58218"/>
                </a:lnTo>
                <a:lnTo>
                  <a:pt x="1682379" y="27436"/>
                </a:lnTo>
                <a:lnTo>
                  <a:pt x="1643343" y="7249"/>
                </a:lnTo>
                <a:lnTo>
                  <a:pt x="159839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08522" y="2686577"/>
            <a:ext cx="12947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지원대상·지원내용</a:t>
            </a:r>
            <a:endParaRPr sz="1300">
              <a:latin typeface="Noto Sans CJK KR Bold"/>
              <a:cs typeface="Noto Sans CJK KR Bold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85397" y="554170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5397" y="628950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72699" y="5566797"/>
            <a:ext cx="5580893" cy="1338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가구주의 주민등록 소재지 관할 동 주민센터 및 복지로 홈페이지</a:t>
            </a:r>
            <a:r>
              <a:rPr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139319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한부모상담전화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1644-6621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graphicFrame>
        <p:nvGraphicFramePr>
          <p:cNvPr id="38" name="object 40"/>
          <p:cNvGraphicFramePr>
            <a:graphicFrameLocks noGrp="1"/>
          </p:cNvGraphicFramePr>
          <p:nvPr/>
        </p:nvGraphicFramePr>
        <p:xfrm>
          <a:off x="1085405" y="3064183"/>
          <a:ext cx="8680895" cy="23174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5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3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구분</a:t>
                      </a:r>
                      <a:endParaRPr sz="1300" dirty="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3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지원대상</a:t>
                      </a:r>
                      <a:endParaRPr sz="1300" dirty="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300" b="0" dirty="0">
                          <a:solidFill>
                            <a:srgbClr val="231916"/>
                          </a:solidFill>
                          <a:latin typeface="Noto Sans CJK KR Medium"/>
                          <a:cs typeface="Noto Sans CJK KR Medium"/>
                        </a:rPr>
                        <a:t>지원액</a:t>
                      </a:r>
                      <a:endParaRPr sz="1300" dirty="0">
                        <a:latin typeface="Noto Sans CJK KR Medium"/>
                        <a:cs typeface="Noto Sans CJK KR Medium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8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아동양육비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소득인정액이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기준 중위소득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65% 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이하이면서 모 또는 부의 나이가 </a:t>
                      </a:r>
                      <a:endParaRPr lang="en-US" altLang="ko-KR" sz="12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24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세 이하인</a:t>
                      </a:r>
                      <a:r>
                        <a:rPr lang="en-US" altLang="ko-KR" sz="1200" baseline="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청소년 </a:t>
                      </a: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한부모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가구</a:t>
                      </a:r>
                      <a:endParaRPr sz="12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90"/>
                        </a:spcBef>
                        <a:buFontTx/>
                        <a:buNone/>
                      </a:pPr>
                      <a:r>
                        <a:rPr lang="en-US" sz="1200" b="0" baseline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0~1</a:t>
                      </a:r>
                      <a:r>
                        <a:rPr lang="ko-KR" altLang="en-US" sz="1200" b="0" baseline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세 영아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1인당</a:t>
                      </a:r>
                      <a:r>
                        <a:rPr sz="12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2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en-US" sz="1200" b="0" spc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40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만원</a:t>
                      </a:r>
                      <a:endParaRPr lang="en-US" sz="1200" b="0" dirty="0">
                        <a:solidFill>
                          <a:srgbClr val="231916"/>
                        </a:solidFill>
                        <a:latin typeface="Noto Sans CJK KR DemiLight"/>
                        <a:cs typeface="Noto Sans CJK KR DemiLight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90"/>
                        </a:spcBef>
                        <a:buFontTx/>
                        <a:buNone/>
                      </a:pPr>
                      <a:r>
                        <a:rPr lang="en-US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세 이상 자녀 </a:t>
                      </a:r>
                      <a:r>
                        <a:rPr lang="en-US" altLang="ko-KR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인당 월 </a:t>
                      </a:r>
                      <a:r>
                        <a:rPr lang="en-US" altLang="ko-KR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35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만원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8998">
                <a:tc>
                  <a:txBody>
                    <a:bodyPr/>
                    <a:lstStyle/>
                    <a:p>
                      <a:pPr marL="396875" marR="305435" indent="-83820">
                        <a:lnSpc>
                          <a:spcPct val="133300"/>
                        </a:lnSpc>
                        <a:spcBef>
                          <a:spcPts val="1705"/>
                        </a:spcBef>
                      </a:pPr>
                      <a:r>
                        <a:rPr sz="12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검정고시</a:t>
                      </a:r>
                      <a:r>
                        <a:rPr sz="1200" b="0" spc="-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등 </a:t>
                      </a:r>
                      <a:r>
                        <a:rPr sz="1200" b="0" spc="-2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학습지원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216535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소득인정액이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기준 중위소득 </a:t>
                      </a: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65% 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이하이면서 모 또는 부의 나이가 </a:t>
                      </a:r>
                      <a:endParaRPr lang="en-US" altLang="ko-KR" sz="12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24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세 이하인 청소년 </a:t>
                      </a:r>
                      <a:r>
                        <a:rPr lang="ko-KR" altLang="en-US" sz="1200" dirty="0" err="1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한부모</a:t>
                      </a:r>
                      <a:r>
                        <a:rPr lang="ko-KR" altLang="en-US" sz="12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가구가 검정고시를 준비하는 경우</a:t>
                      </a:r>
                      <a:endParaRPr sz="12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6880" algn="l">
                        <a:lnSpc>
                          <a:spcPct val="100000"/>
                        </a:lnSpc>
                      </a:pP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가구당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연</a:t>
                      </a:r>
                      <a:r>
                        <a:rPr sz="12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154만원</a:t>
                      </a:r>
                      <a:r>
                        <a:rPr sz="12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2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이</a:t>
                      </a:r>
                      <a:r>
                        <a:rPr sz="1200" b="0" spc="-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내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4445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4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자립촉진수당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ko-KR" altLang="en-US" sz="12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소득인정액이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기준</a:t>
                      </a:r>
                      <a:r>
                        <a:rPr sz="1200" b="0" spc="4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중위소득</a:t>
                      </a:r>
                      <a:r>
                        <a:rPr sz="1200" b="0" spc="-1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65%</a:t>
                      </a:r>
                      <a:r>
                        <a:rPr sz="1200" b="0" spc="-1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lang="ko-KR" altLang="en-US" sz="1200" b="0" spc="-1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200" b="0" spc="-4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하</a:t>
                      </a:r>
                      <a:r>
                        <a:rPr sz="1200" b="0" spc="4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가족으로서,</a:t>
                      </a:r>
                      <a:r>
                        <a:rPr sz="1200" b="0" spc="-1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부</a:t>
                      </a:r>
                      <a:r>
                        <a:rPr sz="1200" b="0" spc="5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또는</a:t>
                      </a:r>
                      <a:r>
                        <a:rPr sz="1200" b="0" spc="4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모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의 나이가 </a:t>
                      </a:r>
                      <a:endParaRPr lang="en-US" altLang="ko-KR" sz="1200" b="0" dirty="0">
                        <a:solidFill>
                          <a:srgbClr val="231916"/>
                        </a:solidFill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ko-KR"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24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세 이하인 청소년 </a:t>
                      </a:r>
                      <a:r>
                        <a:rPr lang="ko-KR" altLang="en-US" sz="12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한부모</a:t>
                      </a:r>
                      <a:r>
                        <a:rPr lang="ko-KR" altLang="en-US"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가구가 </a:t>
                      </a:r>
                      <a:r>
                        <a:rPr sz="1200" b="0" spc="-25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학업</a:t>
                      </a:r>
                      <a:r>
                        <a:rPr lang="ko-KR" altLang="en-US" sz="1200" b="0" spc="-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200" b="0" spc="-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나</a:t>
                      </a:r>
                      <a:r>
                        <a:rPr sz="1200" b="0" spc="3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취업활동을</a:t>
                      </a:r>
                      <a:r>
                        <a:rPr sz="1200" b="0" spc="4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하는</a:t>
                      </a:r>
                      <a:r>
                        <a:rPr sz="1200" b="0" spc="4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경우</a:t>
                      </a:r>
                      <a:endParaRPr sz="12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가구당</a:t>
                      </a:r>
                      <a:r>
                        <a:rPr sz="1200" b="0" spc="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2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2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10만원</a:t>
                      </a:r>
                      <a:endParaRPr sz="12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48590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9" name="직사각형 38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청소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년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한부</a:t>
            </a:r>
            <a:r>
              <a:rPr lang="ko-KR" altLang="en-US" sz="170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모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자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립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0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한부모가족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한부모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근로자 육아휴직급여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0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1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2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0" name="object 28"/>
          <p:cNvSpPr/>
          <p:nvPr/>
        </p:nvSpPr>
        <p:spPr>
          <a:xfrm>
            <a:off x="1085397" y="273513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9"/>
          <p:cNvSpPr/>
          <p:nvPr/>
        </p:nvSpPr>
        <p:spPr>
          <a:xfrm>
            <a:off x="1085397" y="347975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30"/>
          <p:cNvSpPr/>
          <p:nvPr/>
        </p:nvSpPr>
        <p:spPr>
          <a:xfrm>
            <a:off x="1085397" y="4238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1"/>
          <p:cNvSpPr/>
          <p:nvPr/>
        </p:nvSpPr>
        <p:spPr>
          <a:xfrm>
            <a:off x="1059008" y="565005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34"/>
          <p:cNvSpPr txBox="1"/>
          <p:nvPr/>
        </p:nvSpPr>
        <p:spPr>
          <a:xfrm>
            <a:off x="1072699" y="2760221"/>
            <a:ext cx="8560108" cy="1326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한부모가족지원법에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따른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한부모인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근로자로서 남녀고용평등법상 육아휴직을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 이상 사용한 근로자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58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육아휴직 첫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개월은 통상임금의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100%(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상한액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250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), 4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개월째부터는 통상임금의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80%(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상한액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월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만원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지급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7" name="object 34"/>
          <p:cNvSpPr txBox="1"/>
          <p:nvPr/>
        </p:nvSpPr>
        <p:spPr>
          <a:xfrm>
            <a:off x="1100316" y="4267201"/>
            <a:ext cx="8560108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육아휴직을 신청하려는 근로자가 육아휴직 개시 예정일의 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30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일 전까지 사업주에게 육아휴직 신청서를 제출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 신청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고용보험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누리집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사업주가 확인서 접수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우편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 방문 신청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육아휴직 확인서를 받아 근로자가 고용센터에서 접수</a:t>
            </a:r>
            <a:endParaRPr lang="en-US" sz="1300" spc="-3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69" name="object 34"/>
          <p:cNvSpPr txBox="1"/>
          <p:nvPr/>
        </p:nvSpPr>
        <p:spPr>
          <a:xfrm>
            <a:off x="1079500" y="5686425"/>
            <a:ext cx="8560108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54178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고용노동부 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1350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95537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9B70266-37C4-A25A-714E-BD5AA8D43461}"/>
              </a:ext>
            </a:extLst>
          </p:cNvPr>
          <p:cNvSpPr/>
          <p:nvPr/>
        </p:nvSpPr>
        <p:spPr>
          <a:xfrm>
            <a:off x="0" y="0"/>
            <a:ext cx="10693400" cy="756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bject 4"/>
          <p:cNvSpPr/>
          <p:nvPr/>
        </p:nvSpPr>
        <p:spPr>
          <a:xfrm>
            <a:off x="485757" y="539666"/>
            <a:ext cx="9720580" cy="6480175"/>
          </a:xfrm>
          <a:custGeom>
            <a:avLst/>
            <a:gdLst/>
            <a:ahLst/>
            <a:cxnLst/>
            <a:rect l="l" t="t" r="r" b="b"/>
            <a:pathLst>
              <a:path w="9720580" h="6480175">
                <a:moveTo>
                  <a:pt x="9719995" y="0"/>
                </a:moveTo>
                <a:lnTo>
                  <a:pt x="216001" y="0"/>
                </a:lnTo>
                <a:lnTo>
                  <a:pt x="0" y="216001"/>
                </a:lnTo>
                <a:lnTo>
                  <a:pt x="0" y="6479997"/>
                </a:lnTo>
                <a:lnTo>
                  <a:pt x="9504006" y="6479997"/>
                </a:lnTo>
                <a:lnTo>
                  <a:pt x="9719995" y="6263995"/>
                </a:lnTo>
                <a:lnTo>
                  <a:pt x="9719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ko-KR" altLang="en-US" dirty="0"/>
          </a:p>
        </p:txBody>
      </p:sp>
      <p:graphicFrame>
        <p:nvGraphicFramePr>
          <p:cNvPr id="64" name="표 63">
            <a:extLst>
              <a:ext uri="{FF2B5EF4-FFF2-40B4-BE49-F238E27FC236}">
                <a16:creationId xmlns:a16="http://schemas.microsoft.com/office/drawing/2014/main" xmlns="" id="{C79F9CBF-2E58-D8AC-8A80-BC0D9378411C}"/>
              </a:ext>
            </a:extLst>
          </p:cNvPr>
          <p:cNvGraphicFramePr>
            <a:graphicFrameLocks noGrp="1"/>
          </p:cNvGraphicFramePr>
          <p:nvPr/>
        </p:nvGraphicFramePr>
        <p:xfrm>
          <a:off x="5412800" y="5453421"/>
          <a:ext cx="4522187" cy="26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2187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262808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경기도북부육아종합지원센터</a:t>
                      </a:r>
                      <a:r>
                        <a:rPr lang="en-US" altLang="ko-KR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</a:t>
                      </a:r>
                      <a:r>
                        <a:rPr lang="en-US" altLang="ko-KR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의정부시 소재</a:t>
                      </a:r>
                      <a:r>
                        <a:rPr lang="en-US" altLang="ko-KR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167583"/>
                  </a:ext>
                </a:extLst>
              </a:tr>
            </a:tbl>
          </a:graphicData>
        </a:graphic>
      </p:graphicFrame>
      <p:graphicFrame>
        <p:nvGraphicFramePr>
          <p:cNvPr id="92" name="표 91">
            <a:extLst>
              <a:ext uri="{FF2B5EF4-FFF2-40B4-BE49-F238E27FC236}">
                <a16:creationId xmlns:a16="http://schemas.microsoft.com/office/drawing/2014/main" xmlns="" id="{03EBB593-4804-6615-6073-14966C694CE3}"/>
              </a:ext>
            </a:extLst>
          </p:cNvPr>
          <p:cNvGraphicFramePr>
            <a:graphicFrameLocks noGrp="1"/>
          </p:cNvGraphicFramePr>
          <p:nvPr/>
        </p:nvGraphicFramePr>
        <p:xfrm>
          <a:off x="5412801" y="2333625"/>
          <a:ext cx="4532793" cy="272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2793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27298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경기도육아종합지원센터</a:t>
                      </a:r>
                      <a:r>
                        <a:rPr lang="en-US" altLang="ko-KR" sz="105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</a:t>
                      </a:r>
                      <a:r>
                        <a:rPr lang="en-US" altLang="ko-KR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(</a:t>
                      </a:r>
                      <a:r>
                        <a:rPr lang="ko-KR" altLang="en-US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수원시 소재</a:t>
                      </a:r>
                      <a:r>
                        <a:rPr lang="en-US" altLang="ko-KR" sz="8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1858058"/>
                  </a:ext>
                </a:extLst>
              </a:tr>
            </a:tbl>
          </a:graphicData>
        </a:graphic>
      </p:graphicFrame>
      <p:graphicFrame>
        <p:nvGraphicFramePr>
          <p:cNvPr id="94" name="표 93">
            <a:extLst>
              <a:ext uri="{FF2B5EF4-FFF2-40B4-BE49-F238E27FC236}">
                <a16:creationId xmlns:a16="http://schemas.microsoft.com/office/drawing/2014/main" xmlns="" id="{5AF4C0D3-206F-8DD6-D8EB-38D2A36DAAF6}"/>
              </a:ext>
            </a:extLst>
          </p:cNvPr>
          <p:cNvGraphicFramePr>
            <a:graphicFrameLocks noGrp="1"/>
          </p:cNvGraphicFramePr>
          <p:nvPr/>
        </p:nvGraphicFramePr>
        <p:xfrm>
          <a:off x="5412801" y="2651609"/>
          <a:ext cx="2228406" cy="246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8406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과천시육아종합지원센터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071858058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광명시육아종합지원센터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601463080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광주시육아종합지원센터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070382329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군포시육아종합지원센터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733087232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김포시육아종합지원센터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901034683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부천시육아종합지원센터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559768745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성남시육아종합지원센터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252118175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수원시육아종합지원센터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385658130"/>
                  </a:ext>
                </a:extLst>
              </a:tr>
              <a:tr h="23663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수원시동부육아종합지원센터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391907628"/>
                  </a:ext>
                </a:extLst>
              </a:tr>
              <a:tr h="23955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시흥시육아종합지원센터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026507222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안산시육아종합지원센터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997258750"/>
                  </a:ext>
                </a:extLst>
              </a:tr>
            </a:tbl>
          </a:graphicData>
        </a:graphic>
      </p:graphicFrame>
      <p:graphicFrame>
        <p:nvGraphicFramePr>
          <p:cNvPr id="95" name="표 94">
            <a:extLst>
              <a:ext uri="{FF2B5EF4-FFF2-40B4-BE49-F238E27FC236}">
                <a16:creationId xmlns:a16="http://schemas.microsoft.com/office/drawing/2014/main" xmlns="" id="{8754D61C-ECAC-73D2-05CA-88C6D840AEF8}"/>
              </a:ext>
            </a:extLst>
          </p:cNvPr>
          <p:cNvGraphicFramePr>
            <a:graphicFrameLocks noGrp="1"/>
          </p:cNvGraphicFramePr>
          <p:nvPr/>
        </p:nvGraphicFramePr>
        <p:xfrm>
          <a:off x="7717188" y="2651604"/>
          <a:ext cx="2228406" cy="2460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8406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안성시육아종합지원센터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745941055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안양시육아종합지원센터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984877017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양평군육아종합지원센터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464987103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여주시육아종합지원센터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358003548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오산시육아종합지원센터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534556803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용인시육아종합지원센터</a:t>
                      </a: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 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866255714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의왕시육아종합지원센터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630464200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이천시육아종합지원센터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744436113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평택시육아종합지원센터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159582812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하남시육아종합지원센터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998675207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화성시육아종합지원센터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4267459148"/>
                  </a:ext>
                </a:extLst>
              </a:tr>
            </a:tbl>
          </a:graphicData>
        </a:graphic>
      </p:graphicFrame>
      <p:sp>
        <p:nvSpPr>
          <p:cNvPr id="98" name="object 4">
            <a:extLst>
              <a:ext uri="{FF2B5EF4-FFF2-40B4-BE49-F238E27FC236}">
                <a16:creationId xmlns:a16="http://schemas.microsoft.com/office/drawing/2014/main" xmlns="" id="{00437C27-F5EF-5839-7607-7C4F6E1ED4F8}"/>
              </a:ext>
            </a:extLst>
          </p:cNvPr>
          <p:cNvSpPr txBox="1"/>
          <p:nvPr/>
        </p:nvSpPr>
        <p:spPr>
          <a:xfrm>
            <a:off x="865413" y="4140117"/>
            <a:ext cx="5909056" cy="1661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ko-KR" altLang="en-US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내에 육아종합지원센터는 시도센터 </a:t>
            </a:r>
            <a:r>
              <a:rPr lang="en-US" altLang="ko-KR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</a:t>
            </a:r>
            <a:r>
              <a:rPr lang="ko-KR" altLang="en-US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개소</a:t>
            </a:r>
            <a:r>
              <a:rPr lang="en-US" altLang="ko-KR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400" b="0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시군센터</a:t>
            </a:r>
            <a:r>
              <a:rPr lang="ko-KR" altLang="en-US" sz="14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31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개소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남부지역 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22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개소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북부지역 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9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개소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로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총 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33</a:t>
            </a:r>
            <a:r>
              <a:rPr lang="ko-KR" altLang="en-US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개의 센터가 운영되고 있습니다</a:t>
            </a: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.   </a:t>
            </a:r>
            <a:b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4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                                                 </a:t>
            </a:r>
            <a:r>
              <a:rPr lang="en-US" altLang="ko-KR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2024</a:t>
            </a:r>
            <a:r>
              <a:rPr lang="ko-KR" altLang="en-US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년도 </a:t>
            </a:r>
            <a:r>
              <a:rPr lang="en-US" altLang="ko-KR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5</a:t>
            </a:r>
            <a:r>
              <a:rPr lang="ko-KR" altLang="en-US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기준</a:t>
            </a:r>
            <a:r>
              <a:rPr lang="en-US" altLang="ko-KR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05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05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altLang="ko-KR" sz="10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00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endParaRPr lang="en-US" altLang="ko-KR" sz="1300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145" name="자유형: 도형 144">
            <a:extLst>
              <a:ext uri="{FF2B5EF4-FFF2-40B4-BE49-F238E27FC236}">
                <a16:creationId xmlns:a16="http://schemas.microsoft.com/office/drawing/2014/main" xmlns="" id="{29A84A80-B211-3947-4A0B-3683AFB0CD6B}"/>
              </a:ext>
            </a:extLst>
          </p:cNvPr>
          <p:cNvSpPr/>
          <p:nvPr/>
        </p:nvSpPr>
        <p:spPr>
          <a:xfrm>
            <a:off x="1943386" y="2383279"/>
            <a:ext cx="1220051" cy="1050664"/>
          </a:xfrm>
          <a:custGeom>
            <a:avLst/>
            <a:gdLst>
              <a:gd name="connsiteX0" fmla="*/ 0 w 1220051"/>
              <a:gd name="connsiteY0" fmla="*/ 525332 h 1050664"/>
              <a:gd name="connsiteX1" fmla="*/ 262666 w 1220051"/>
              <a:gd name="connsiteY1" fmla="*/ 0 h 1050664"/>
              <a:gd name="connsiteX2" fmla="*/ 957385 w 1220051"/>
              <a:gd name="connsiteY2" fmla="*/ 0 h 1050664"/>
              <a:gd name="connsiteX3" fmla="*/ 1220051 w 1220051"/>
              <a:gd name="connsiteY3" fmla="*/ 525332 h 1050664"/>
              <a:gd name="connsiteX4" fmla="*/ 957385 w 1220051"/>
              <a:gd name="connsiteY4" fmla="*/ 1050664 h 1050664"/>
              <a:gd name="connsiteX5" fmla="*/ 262666 w 1220051"/>
              <a:gd name="connsiteY5" fmla="*/ 1050664 h 1050664"/>
              <a:gd name="connsiteX6" fmla="*/ 0 w 1220051"/>
              <a:gd name="connsiteY6" fmla="*/ 525332 h 105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51" h="1050664">
                <a:moveTo>
                  <a:pt x="0" y="525332"/>
                </a:moveTo>
                <a:lnTo>
                  <a:pt x="262666" y="0"/>
                </a:lnTo>
                <a:lnTo>
                  <a:pt x="957385" y="0"/>
                </a:lnTo>
                <a:lnTo>
                  <a:pt x="1220051" y="525332"/>
                </a:lnTo>
                <a:lnTo>
                  <a:pt x="957385" y="1050664"/>
                </a:lnTo>
                <a:lnTo>
                  <a:pt x="262666" y="1050664"/>
                </a:lnTo>
                <a:lnTo>
                  <a:pt x="0" y="5253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226" tIns="188355" rIns="189226" bIns="188355" numCol="1" spcCol="1270" anchor="ctr" anchorCtr="0">
            <a:noAutofit/>
          </a:bodyPr>
          <a:lstStyle/>
          <a:p>
            <a:pPr marL="0" lvl="0" indent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2000" kern="1200" dirty="0">
              <a:noFill/>
            </a:endParaRPr>
          </a:p>
        </p:txBody>
      </p:sp>
      <p:sp>
        <p:nvSpPr>
          <p:cNvPr id="147" name="육각형 146">
            <a:extLst>
              <a:ext uri="{FF2B5EF4-FFF2-40B4-BE49-F238E27FC236}">
                <a16:creationId xmlns:a16="http://schemas.microsoft.com/office/drawing/2014/main" xmlns="" id="{73379EAE-773C-D227-5673-3008F978DF95}"/>
              </a:ext>
            </a:extLst>
          </p:cNvPr>
          <p:cNvSpPr/>
          <p:nvPr/>
        </p:nvSpPr>
        <p:spPr>
          <a:xfrm>
            <a:off x="943514" y="2923951"/>
            <a:ext cx="1218491" cy="1050343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ko-KR" altLang="en-US"/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xmlns="" id="{0A2BE08D-50C3-5158-034A-271A8E1B8938}"/>
              </a:ext>
            </a:extLst>
          </p:cNvPr>
          <p:cNvGrpSpPr/>
          <p:nvPr/>
        </p:nvGrpSpPr>
        <p:grpSpPr>
          <a:xfrm>
            <a:off x="867748" y="3248188"/>
            <a:ext cx="1370021" cy="443437"/>
            <a:chOff x="1562321" y="2228826"/>
            <a:chExt cx="995076" cy="443437"/>
          </a:xfrm>
        </p:grpSpPr>
        <p:sp>
          <p:nvSpPr>
            <p:cNvPr id="87" name="object 34">
              <a:extLst>
                <a:ext uri="{FF2B5EF4-FFF2-40B4-BE49-F238E27FC236}">
                  <a16:creationId xmlns:a16="http://schemas.microsoft.com/office/drawing/2014/main" xmlns="" id="{1D89790B-4A94-505D-EBD3-B3BF7EA3368B}"/>
                </a:ext>
              </a:extLst>
            </p:cNvPr>
            <p:cNvSpPr txBox="1"/>
            <p:nvPr/>
          </p:nvSpPr>
          <p:spPr>
            <a:xfrm>
              <a:off x="1562321" y="2228826"/>
              <a:ext cx="995076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ko-KR" altLang="en-US" sz="1300" b="1" dirty="0" err="1">
                  <a:solidFill>
                    <a:srgbClr val="895089"/>
                  </a:solidFill>
                  <a:latin typeface="Noto Sans CJK KR Bold" pitchFamily="34" charset="-127"/>
                  <a:ea typeface="Noto Sans CJK KR Bold" pitchFamily="34" charset="-127"/>
                  <a:cs typeface="Noto Sans CJK KR Bold"/>
                </a:rPr>
                <a:t>시군센터</a:t>
              </a:r>
              <a:endParaRPr lang="en-US" sz="1300" b="1" dirty="0">
                <a:solidFill>
                  <a:srgbClr val="895089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endParaRPr>
            </a:p>
          </p:txBody>
        </p:sp>
        <p:sp>
          <p:nvSpPr>
            <p:cNvPr id="88" name="object 41">
              <a:extLst>
                <a:ext uri="{FF2B5EF4-FFF2-40B4-BE49-F238E27FC236}">
                  <a16:creationId xmlns:a16="http://schemas.microsoft.com/office/drawing/2014/main" xmlns="" id="{AD1EF2D4-E9A3-1088-FE6C-C04FCBA2D29A}"/>
                </a:ext>
              </a:extLst>
            </p:cNvPr>
            <p:cNvSpPr txBox="1"/>
            <p:nvPr/>
          </p:nvSpPr>
          <p:spPr>
            <a:xfrm>
              <a:off x="1777078" y="2397829"/>
              <a:ext cx="659877" cy="2744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700" spc="-70" dirty="0">
                  <a:solidFill>
                    <a:srgbClr val="AD8CBA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 31</a:t>
              </a:r>
              <a:r>
                <a:rPr lang="ko-KR" altLang="en-US" sz="1700" spc="-70" dirty="0">
                  <a:solidFill>
                    <a:srgbClr val="AD8CBA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개소 </a:t>
              </a:r>
              <a:endParaRPr sz="1700" dirty="0">
                <a:latin typeface="BC 카드 B" pitchFamily="18" charset="-127"/>
                <a:ea typeface="BC 카드 B" pitchFamily="18" charset="-127"/>
                <a:cs typeface="BC 카드 L"/>
              </a:endParaRP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xmlns="" id="{5923120A-9CA0-8B75-873C-99417226FA63}"/>
              </a:ext>
            </a:extLst>
          </p:cNvPr>
          <p:cNvGrpSpPr/>
          <p:nvPr/>
        </p:nvGrpSpPr>
        <p:grpSpPr>
          <a:xfrm>
            <a:off x="2055873" y="2689406"/>
            <a:ext cx="995076" cy="469187"/>
            <a:chOff x="1667648" y="3631101"/>
            <a:chExt cx="995076" cy="469187"/>
          </a:xfrm>
        </p:grpSpPr>
        <p:sp>
          <p:nvSpPr>
            <p:cNvPr id="89" name="object 34">
              <a:extLst>
                <a:ext uri="{FF2B5EF4-FFF2-40B4-BE49-F238E27FC236}">
                  <a16:creationId xmlns:a16="http://schemas.microsoft.com/office/drawing/2014/main" xmlns="" id="{88207BE2-1965-5505-2B96-CDBD61F3D5CD}"/>
                </a:ext>
              </a:extLst>
            </p:cNvPr>
            <p:cNvSpPr txBox="1"/>
            <p:nvPr/>
          </p:nvSpPr>
          <p:spPr>
            <a:xfrm>
              <a:off x="1667648" y="3631101"/>
              <a:ext cx="995076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ko-KR" altLang="en-US" sz="1300" b="1" dirty="0">
                  <a:solidFill>
                    <a:srgbClr val="895089"/>
                  </a:solidFill>
                  <a:latin typeface="Noto Sans CJK KR Bold" pitchFamily="34" charset="-127"/>
                  <a:ea typeface="Noto Sans CJK KR Bold" pitchFamily="34" charset="-127"/>
                  <a:cs typeface="Noto Sans CJK KR Bold"/>
                </a:rPr>
                <a:t>시도센터</a:t>
              </a:r>
              <a:endParaRPr lang="en-US" sz="1300" b="1" dirty="0">
                <a:solidFill>
                  <a:srgbClr val="895089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endParaRPr>
            </a:p>
          </p:txBody>
        </p:sp>
        <p:sp>
          <p:nvSpPr>
            <p:cNvPr id="90" name="object 41">
              <a:extLst>
                <a:ext uri="{FF2B5EF4-FFF2-40B4-BE49-F238E27FC236}">
                  <a16:creationId xmlns:a16="http://schemas.microsoft.com/office/drawing/2014/main" xmlns="" id="{3B855F2D-DEFB-C1D1-7F2C-CB9C9B627538}"/>
                </a:ext>
              </a:extLst>
            </p:cNvPr>
            <p:cNvSpPr txBox="1"/>
            <p:nvPr/>
          </p:nvSpPr>
          <p:spPr>
            <a:xfrm>
              <a:off x="1918201" y="3810465"/>
              <a:ext cx="659877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ko-KR" spc="-70" dirty="0">
                  <a:solidFill>
                    <a:srgbClr val="AD8CBA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2</a:t>
              </a:r>
              <a:r>
                <a:rPr lang="ko-KR" altLang="en-US" spc="-70" dirty="0">
                  <a:solidFill>
                    <a:srgbClr val="AD8CBA"/>
                  </a:solidFill>
                  <a:latin typeface="BC 카드 B" pitchFamily="18" charset="-127"/>
                  <a:ea typeface="BC 카드 B" pitchFamily="18" charset="-127"/>
                  <a:cs typeface="BC 카드 L"/>
                </a:rPr>
                <a:t>개소</a:t>
              </a:r>
              <a:endParaRPr dirty="0">
                <a:latin typeface="BC 카드 B" pitchFamily="18" charset="-127"/>
                <a:ea typeface="BC 카드 B" pitchFamily="18" charset="-127"/>
                <a:cs typeface="BC 카드 L"/>
              </a:endParaRPr>
            </a:p>
          </p:txBody>
        </p:sp>
      </p:grpSp>
      <p:sp>
        <p:nvSpPr>
          <p:cNvPr id="151" name="object 34">
            <a:extLst>
              <a:ext uri="{FF2B5EF4-FFF2-40B4-BE49-F238E27FC236}">
                <a16:creationId xmlns:a16="http://schemas.microsoft.com/office/drawing/2014/main" xmlns="" id="{BDD34795-7AC3-F0CF-6377-55B27CD77960}"/>
              </a:ext>
            </a:extLst>
          </p:cNvPr>
          <p:cNvSpPr txBox="1"/>
          <p:nvPr/>
        </p:nvSpPr>
        <p:spPr>
          <a:xfrm>
            <a:off x="1908622" y="3570785"/>
            <a:ext cx="13700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2400" b="1" dirty="0"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경기도</a:t>
            </a:r>
            <a:endParaRPr lang="en-US" sz="2400" b="1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B8F63645-F503-DD05-0F84-F01DE7732221}"/>
              </a:ext>
            </a:extLst>
          </p:cNvPr>
          <p:cNvSpPr txBox="1"/>
          <p:nvPr/>
        </p:nvSpPr>
        <p:spPr>
          <a:xfrm>
            <a:off x="5346700" y="1952625"/>
            <a:ext cx="46158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※ </a:t>
            </a:r>
            <a:r>
              <a:rPr lang="ko-KR" altLang="en-US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북부지역 정보는 경기도북부 </a:t>
            </a:r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2024 </a:t>
            </a:r>
            <a:r>
              <a:rPr lang="ko-KR" altLang="en-US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우리동네 </a:t>
            </a:r>
            <a:r>
              <a:rPr lang="ko-KR" altLang="en-US" sz="8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똑똑</a:t>
            </a:r>
            <a:r>
              <a:rPr lang="ko-KR" altLang="en-US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양육정보 책자를 확인해주시기 바랍니다</a:t>
            </a:r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.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52A174FC-9260-3AF9-896B-7B16A27F833C}"/>
              </a:ext>
            </a:extLst>
          </p:cNvPr>
          <p:cNvSpPr txBox="1"/>
          <p:nvPr/>
        </p:nvSpPr>
        <p:spPr>
          <a:xfrm>
            <a:off x="5329790" y="1455629"/>
            <a:ext cx="4605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본 책자에서는 </a:t>
            </a:r>
            <a:r>
              <a:rPr lang="ko-KR" altLang="en-US" sz="1400" b="1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경기도센터</a:t>
            </a:r>
            <a:r>
              <a:rPr lang="ko-KR" altLang="en-US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와</a:t>
            </a:r>
            <a:br>
              <a:rPr lang="ko-KR" altLang="en-US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400" b="1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 남부지역 </a:t>
            </a:r>
            <a:r>
              <a:rPr lang="ko-KR" altLang="en-US" sz="1400" b="1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시군센터</a:t>
            </a:r>
            <a:r>
              <a:rPr lang="ko-KR" altLang="en-US" sz="1400" b="1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및 지역 정보</a:t>
            </a:r>
            <a:r>
              <a:rPr lang="ko-KR" altLang="en-US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를 </a:t>
            </a:r>
            <a:r>
              <a:rPr lang="ko-KR" altLang="en-US" sz="14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안내드립니다</a:t>
            </a:r>
            <a:r>
              <a:rPr lang="en-US" altLang="ko-KR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.</a:t>
            </a:r>
            <a:endParaRPr lang="ko-KR" altLang="en-US" sz="14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164" name="object 21">
            <a:extLst>
              <a:ext uri="{FF2B5EF4-FFF2-40B4-BE49-F238E27FC236}">
                <a16:creationId xmlns:a16="http://schemas.microsoft.com/office/drawing/2014/main" xmlns="" id="{BCFD9282-9B17-1D84-4995-44952312075D}"/>
              </a:ext>
            </a:extLst>
          </p:cNvPr>
          <p:cNvSpPr/>
          <p:nvPr/>
        </p:nvSpPr>
        <p:spPr>
          <a:xfrm rot="5400000" flipV="1">
            <a:off x="2487134" y="4086593"/>
            <a:ext cx="5307647" cy="45719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06" y="0"/>
                </a:lnTo>
              </a:path>
            </a:pathLst>
          </a:custGeom>
          <a:ln w="6350">
            <a:solidFill>
              <a:srgbClr val="AD8C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5" name="표 164">
            <a:extLst>
              <a:ext uri="{FF2B5EF4-FFF2-40B4-BE49-F238E27FC236}">
                <a16:creationId xmlns:a16="http://schemas.microsoft.com/office/drawing/2014/main" xmlns="" id="{316B6F01-A9D4-A136-ADD3-1BD2C610C768}"/>
              </a:ext>
            </a:extLst>
          </p:cNvPr>
          <p:cNvGraphicFramePr>
            <a:graphicFrameLocks noGrp="1"/>
          </p:cNvGraphicFramePr>
          <p:nvPr/>
        </p:nvGraphicFramePr>
        <p:xfrm>
          <a:off x="5412799" y="5765183"/>
          <a:ext cx="2228407" cy="869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8407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173838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u="none" strike="noStrike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가평군육아종합지원센터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582167583"/>
                  </a:ext>
                </a:extLst>
              </a:tr>
              <a:tr h="17383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고양시육아종합지원센터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916825505"/>
                  </a:ext>
                </a:extLst>
              </a:tr>
              <a:tr h="17383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구리시육아종합지원센터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81363197"/>
                  </a:ext>
                </a:extLst>
              </a:tr>
              <a:tr h="17383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남양주시육아종합지원센터</a:t>
                      </a:r>
                      <a:endParaRPr lang="en-US" altLang="ko-KR" sz="1000" u="none" strike="noStrike" dirty="0"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692903782"/>
                  </a:ext>
                </a:extLst>
              </a:tr>
              <a:tr h="173838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양주시육아종합지원센터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467021804"/>
                  </a:ext>
                </a:extLst>
              </a:tr>
            </a:tbl>
          </a:graphicData>
        </a:graphic>
      </p:graphicFrame>
      <p:graphicFrame>
        <p:nvGraphicFramePr>
          <p:cNvPr id="168" name="표 167">
            <a:extLst>
              <a:ext uri="{FF2B5EF4-FFF2-40B4-BE49-F238E27FC236}">
                <a16:creationId xmlns:a16="http://schemas.microsoft.com/office/drawing/2014/main" xmlns="" id="{30DCB5C1-A7AE-0CC0-7928-C75558E76A78}"/>
              </a:ext>
            </a:extLst>
          </p:cNvPr>
          <p:cNvGraphicFramePr>
            <a:graphicFrameLocks noGrp="1"/>
          </p:cNvGraphicFramePr>
          <p:nvPr/>
        </p:nvGraphicFramePr>
        <p:xfrm>
          <a:off x="7717188" y="5765183"/>
          <a:ext cx="2217799" cy="86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7799">
                  <a:extLst>
                    <a:ext uri="{9D8B030D-6E8A-4147-A177-3AD203B41FA5}">
                      <a16:colId xmlns:a16="http://schemas.microsoft.com/office/drawing/2014/main" xmlns="" val="701191947"/>
                    </a:ext>
                  </a:extLst>
                </a:gridCol>
              </a:tblGrid>
              <a:tr h="217297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의정부시육아종합지원센터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202825205"/>
                  </a:ext>
                </a:extLst>
              </a:tr>
              <a:tr h="2172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파주시육아종합지원센터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383753721"/>
                  </a:ext>
                </a:extLst>
              </a:tr>
              <a:tr h="2172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포천시육아종합지원센터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1030651059"/>
                  </a:ext>
                </a:extLst>
              </a:tr>
              <a:tr h="2172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000" u="none" strike="noStrike" dirty="0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경기 </a:t>
                      </a:r>
                      <a:r>
                        <a:rPr lang="ko-KR" altLang="en-US" sz="1000" u="none" strike="noStrike" dirty="0" err="1"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연천군육아종합지원센터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4287" marR="4287" marT="4287" marB="0" anchor="ctr"/>
                </a:tc>
                <a:extLst>
                  <a:ext uri="{0D108BD9-81ED-4DB2-BD59-A6C34878D82A}">
                    <a16:rowId xmlns:a16="http://schemas.microsoft.com/office/drawing/2014/main" xmlns="" val="3881525614"/>
                  </a:ext>
                </a:extLst>
              </a:tr>
            </a:tbl>
          </a:graphicData>
        </a:graphic>
      </p:graphicFrame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78E9110-2EBC-70AE-1CD4-6F5CA14D1A82}"/>
              </a:ext>
            </a:extLst>
          </p:cNvPr>
          <p:cNvSpPr txBox="1"/>
          <p:nvPr/>
        </p:nvSpPr>
        <p:spPr>
          <a:xfrm>
            <a:off x="9537700" y="5082836"/>
            <a:ext cx="4343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[</a:t>
            </a:r>
            <a:r>
              <a:rPr lang="ko-KR" altLang="en-US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남부</a:t>
            </a:r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]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A02CCA1F-FB02-BE03-B882-AE1A54FFDE6C}"/>
              </a:ext>
            </a:extLst>
          </p:cNvPr>
          <p:cNvSpPr txBox="1"/>
          <p:nvPr/>
        </p:nvSpPr>
        <p:spPr>
          <a:xfrm>
            <a:off x="9537700" y="6613981"/>
            <a:ext cx="4343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[</a:t>
            </a:r>
            <a:r>
              <a:rPr lang="ko-KR" altLang="en-US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북부</a:t>
            </a:r>
            <a:r>
              <a:rPr lang="en-US" altLang="ko-KR" sz="8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]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5F9B12A7-99AC-E3A0-ADD4-DB35F29303D9}"/>
              </a:ext>
            </a:extLst>
          </p:cNvPr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lang="ko-KR" altLang="en-US" sz="1700" spc="-70" dirty="0">
                <a:solidFill>
                  <a:srgbClr val="AD8CBA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경기도 내 육아종합지원센터 현황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1" name="object 26">
            <a:extLst>
              <a:ext uri="{FF2B5EF4-FFF2-40B4-BE49-F238E27FC236}">
                <a16:creationId xmlns:a16="http://schemas.microsoft.com/office/drawing/2014/main" xmlns="" id="{AFE43412-B500-B379-764C-8654D418B18D}"/>
              </a:ext>
            </a:extLst>
          </p:cNvPr>
          <p:cNvGrpSpPr/>
          <p:nvPr/>
        </p:nvGrpSpPr>
        <p:grpSpPr>
          <a:xfrm>
            <a:off x="741509" y="1627043"/>
            <a:ext cx="327600" cy="270000"/>
            <a:chOff x="1021759" y="2566751"/>
            <a:chExt cx="701040" cy="474345"/>
          </a:xfrm>
        </p:grpSpPr>
        <p:sp>
          <p:nvSpPr>
            <p:cNvPr id="32" name="object 27">
              <a:extLst>
                <a:ext uri="{FF2B5EF4-FFF2-40B4-BE49-F238E27FC236}">
                  <a16:creationId xmlns:a16="http://schemas.microsoft.com/office/drawing/2014/main" xmlns="" id="{C16D3ACD-C122-2206-9959-516C28DCC08E}"/>
                </a:ext>
              </a:extLst>
            </p:cNvPr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xmlns="" id="{EB378B1E-72EC-E567-3D08-36377A423511}"/>
                </a:ext>
              </a:extLst>
            </p:cNvPr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xmlns="" id="{AF3299A5-DFFE-D514-50F0-A0C92795A0A0}"/>
                </a:ext>
              </a:extLst>
            </p:cNvPr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xmlns="" id="{6076C953-79DE-6918-1298-8A7DF7037659}"/>
                </a:ext>
              </a:extLst>
            </p:cNvPr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xmlns="" id="{4A3C3269-5C99-D191-B858-1DF0A6EC07F7}"/>
                </a:ext>
              </a:extLst>
            </p:cNvPr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xmlns="" id="{46158878-480E-0E0B-73CC-AD95AE689D8A}"/>
                </a:ext>
              </a:extLst>
            </p:cNvPr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xmlns="" id="{FD23ABE9-C221-A244-42D8-73FFAF6E364A}"/>
                </a:ext>
              </a:extLst>
            </p:cNvPr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xmlns="" id="{47E64C45-5074-0113-EF2C-122F56558729}"/>
                </a:ext>
              </a:extLst>
            </p:cNvPr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xmlns="" id="{561A9CDC-0FCA-14C5-98C9-56B4A87AC369}"/>
                </a:ext>
              </a:extLst>
            </p:cNvPr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6">
              <a:extLst>
                <a:ext uri="{FF2B5EF4-FFF2-40B4-BE49-F238E27FC236}">
                  <a16:creationId xmlns:a16="http://schemas.microsoft.com/office/drawing/2014/main" xmlns="" id="{39A4A412-EB35-DBCB-0711-6F6CE79AA8F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42" name="object 37">
              <a:extLst>
                <a:ext uri="{FF2B5EF4-FFF2-40B4-BE49-F238E27FC236}">
                  <a16:creationId xmlns:a16="http://schemas.microsoft.com/office/drawing/2014/main" xmlns="" id="{B903AE33-9748-038D-DDA1-D3567F8E8B40}"/>
                </a:ext>
              </a:extLst>
            </p:cNvPr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xmlns="" id="{4A727DDC-007B-8768-0C50-CAC08A273EE4}"/>
                </a:ext>
              </a:extLst>
            </p:cNvPr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xmlns="" id="{A6485585-8679-5C85-0EEC-D352E917645B}"/>
                </a:ext>
              </a:extLst>
            </p:cNvPr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0">
              <a:extLst>
                <a:ext uri="{FF2B5EF4-FFF2-40B4-BE49-F238E27FC236}">
                  <a16:creationId xmlns:a16="http://schemas.microsoft.com/office/drawing/2014/main" xmlns="" id="{62A0B1F1-4387-8052-464B-56ACD3736294}"/>
                </a:ext>
              </a:extLst>
            </p:cNvPr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1">
              <a:extLst>
                <a:ext uri="{FF2B5EF4-FFF2-40B4-BE49-F238E27FC236}">
                  <a16:creationId xmlns:a16="http://schemas.microsoft.com/office/drawing/2014/main" xmlns="" id="{C03E35A2-F604-ED0E-E078-B858DFD92277}"/>
                </a:ext>
              </a:extLst>
            </p:cNvPr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E9E0D7C2-27FF-1529-0E22-B0882C9563B4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AD8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7A8E6DC9-93FF-37E6-00CE-0FC6DFDFC1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>
                <a:solidFill>
                  <a:srgbClr val="DDD1E5"/>
                </a:solidFill>
              </a:rPr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1</a:t>
            </a:r>
            <a:r>
              <a:rPr sz="1200" dirty="0">
                <a:solidFill>
                  <a:srgbClr val="DDD1E5"/>
                </a:solidFill>
              </a:rPr>
              <a:t>A</a:t>
            </a:r>
            <a:r>
              <a:rPr sz="1200" spc="-20" dirty="0">
                <a:solidFill>
                  <a:srgbClr val="DDD1E5"/>
                </a:solidFill>
              </a:rPr>
              <a:t>R</a:t>
            </a:r>
            <a:r>
              <a:rPr sz="1200" dirty="0">
                <a:solidFill>
                  <a:srgbClr val="DDD1E5"/>
                </a:solidFill>
              </a:rPr>
              <a:t>T</a:t>
            </a:r>
            <a:endParaRPr sz="12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156621F2-B06A-9DA3-5AF4-11F3AF92236C}"/>
              </a:ext>
            </a:extLst>
          </p:cNvPr>
          <p:cNvSpPr txBox="1"/>
          <p:nvPr/>
        </p:nvSpPr>
        <p:spPr>
          <a:xfrm>
            <a:off x="927100" y="640691"/>
            <a:ext cx="4082061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ko-KR"/>
            </a:defPPr>
            <a:lvl1pPr marL="494665" algn="ctr">
              <a:lnSpc>
                <a:spcPct val="100000"/>
              </a:lnSpc>
              <a:spcBef>
                <a:spcPts val="100"/>
              </a:spcBef>
              <a:defRPr sz="2300" spc="-95">
                <a:solidFill>
                  <a:srgbClr val="AD8CBA"/>
                </a:solidFill>
                <a:latin typeface="BC 카드 B"/>
                <a:cs typeface="BC 카드 B"/>
              </a:defRPr>
            </a:lvl1pPr>
          </a:lstStyle>
          <a:p>
            <a:r>
              <a:rPr lang="ko-KR" altLang="en-US" dirty="0">
                <a:latin typeface="BC 카드 B" panose="02020603020101020101" pitchFamily="18" charset="-127"/>
                <a:ea typeface="BC 카드 B" panose="02020603020101020101" pitchFamily="18" charset="-127"/>
              </a:rPr>
              <a:t>우리동네 육아종합지원센터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xmlns="" id="{FE888156-8ED4-11B7-7C86-E7FD04943B00}"/>
              </a:ext>
            </a:extLst>
          </p:cNvPr>
          <p:cNvSpPr txBox="1"/>
          <p:nvPr/>
        </p:nvSpPr>
        <p:spPr>
          <a:xfrm>
            <a:off x="8414396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 err="1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B79920B8-CFF5-BDDE-B0E3-BA13AFF3D173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A07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C706F"/>
              </a:solidFill>
            </a:endParaRPr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xmlns="" id="{D88D20F2-DD9A-3450-7491-0BB54EDA97BF}"/>
              </a:ext>
            </a:extLst>
          </p:cNvPr>
          <p:cNvSpPr txBox="1"/>
          <p:nvPr/>
        </p:nvSpPr>
        <p:spPr>
          <a:xfrm>
            <a:off x="8399491" y="8096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A072A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우리동네 육아종합지원센터</a:t>
            </a:r>
            <a:endParaRPr lang="ko-KR" altLang="en-US" sz="1000" dirty="0">
              <a:solidFill>
                <a:srgbClr val="A072A0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56522ECF-7E16-1A56-6669-1E59EE3FDD5F}"/>
              </a:ext>
            </a:extLst>
          </p:cNvPr>
          <p:cNvSpPr txBox="1"/>
          <p:nvPr/>
        </p:nvSpPr>
        <p:spPr>
          <a:xfrm>
            <a:off x="8405333" y="581025"/>
            <a:ext cx="1579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2024</a:t>
            </a:r>
            <a:r>
              <a:rPr lang="ko-KR" altLang="en-US" sz="1000" b="0" spc="25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우리동네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 err="1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똑똑</a:t>
            </a:r>
            <a:r>
              <a:rPr lang="ko-KR" altLang="en-US" sz="1000" b="0" spc="3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000" b="0" dirty="0">
                <a:solidFill>
                  <a:srgbClr val="AD8CBA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양육정보</a:t>
            </a:r>
            <a:endParaRPr lang="ko-KR" altLang="en-US" sz="10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9195493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 err="1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한부모가족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저소득 한부모가족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1569EB6E-1085-2A1D-6D58-7F4F5B9B5564}"/>
              </a:ext>
            </a:extLst>
          </p:cNvPr>
          <p:cNvSpPr/>
          <p:nvPr/>
        </p:nvSpPr>
        <p:spPr>
          <a:xfrm>
            <a:off x="5385314" y="1632109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한부모가족 복지시설 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58" name="object 43">
            <a:extLst>
              <a:ext uri="{FF2B5EF4-FFF2-40B4-BE49-F238E27FC236}">
                <a16:creationId xmlns:a16="http://schemas.microsoft.com/office/drawing/2014/main" xmlns="" id="{D3D5E88C-A717-E9BE-BAE8-6155700329A9}"/>
              </a:ext>
            </a:extLst>
          </p:cNvPr>
          <p:cNvGrpSpPr/>
          <p:nvPr/>
        </p:nvGrpSpPr>
        <p:grpSpPr>
          <a:xfrm>
            <a:off x="5127310" y="1640622"/>
            <a:ext cx="320400" cy="320400"/>
            <a:chOff x="5920755" y="2556004"/>
            <a:chExt cx="537210" cy="485140"/>
          </a:xfrm>
        </p:grpSpPr>
        <p:pic>
          <p:nvPicPr>
            <p:cNvPr id="59" name="object 44">
              <a:extLst>
                <a:ext uri="{FF2B5EF4-FFF2-40B4-BE49-F238E27FC236}">
                  <a16:creationId xmlns:a16="http://schemas.microsoft.com/office/drawing/2014/main" xmlns="" id="{44952A62-CDEC-7A82-B7FE-F99A101E5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0" name="object 45">
              <a:extLst>
                <a:ext uri="{FF2B5EF4-FFF2-40B4-BE49-F238E27FC236}">
                  <a16:creationId xmlns:a16="http://schemas.microsoft.com/office/drawing/2014/main" xmlns="" id="{78F6E3C3-467C-3E40-F608-A157EFBA7C5E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>
              <a:extLst>
                <a:ext uri="{FF2B5EF4-FFF2-40B4-BE49-F238E27FC236}">
                  <a16:creationId xmlns:a16="http://schemas.microsoft.com/office/drawing/2014/main" xmlns="" id="{E054EFE9-DD2B-55F1-004D-018197CF59EB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47">
              <a:extLst>
                <a:ext uri="{FF2B5EF4-FFF2-40B4-BE49-F238E27FC236}">
                  <a16:creationId xmlns:a16="http://schemas.microsoft.com/office/drawing/2014/main" xmlns="" id="{590FCC6C-4F06-63E4-BA5E-8EBF993CE3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3" name="object 48">
              <a:extLst>
                <a:ext uri="{FF2B5EF4-FFF2-40B4-BE49-F238E27FC236}">
                  <a16:creationId xmlns:a16="http://schemas.microsoft.com/office/drawing/2014/main" xmlns="" id="{81D76987-BE70-0973-8B37-2B4B3B4F774C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9">
              <a:extLst>
                <a:ext uri="{FF2B5EF4-FFF2-40B4-BE49-F238E27FC236}">
                  <a16:creationId xmlns:a16="http://schemas.microsoft.com/office/drawing/2014/main" xmlns="" id="{AC340661-9FFC-29C4-84F6-EBE46D8BEC9A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0">
              <a:extLst>
                <a:ext uri="{FF2B5EF4-FFF2-40B4-BE49-F238E27FC236}">
                  <a16:creationId xmlns:a16="http://schemas.microsoft.com/office/drawing/2014/main" xmlns="" id="{8980F58E-1326-E859-4002-DAAC88668CB0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51">
              <a:extLst>
                <a:ext uri="{FF2B5EF4-FFF2-40B4-BE49-F238E27FC236}">
                  <a16:creationId xmlns:a16="http://schemas.microsoft.com/office/drawing/2014/main" xmlns="" id="{B769C823-8A32-4DD1-CB60-5AEEE3516A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9" name="object 25">
            <a:extLst>
              <a:ext uri="{FF2B5EF4-FFF2-40B4-BE49-F238E27FC236}">
                <a16:creationId xmlns:a16="http://schemas.microsoft.com/office/drawing/2014/main" xmlns="" id="{61C0882E-F5E3-8F3D-E037-1805F381E31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xmlns="" id="{392F1BFC-9EC5-9C13-D8AD-908C00E956A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4">
            <a:extLst>
              <a:ext uri="{FF2B5EF4-FFF2-40B4-BE49-F238E27FC236}">
                <a16:creationId xmlns:a16="http://schemas.microsoft.com/office/drawing/2014/main" xmlns="" id="{0A0FAF52-ABAB-20F4-9F94-96EC5988157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xmlns="" id="{CF5CA8EE-2600-AA43-2A3A-351F288D9EDD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xmlns="" id="{28157194-D9FA-923D-C80C-679037DB594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xmlns="" id="{4DF0D3DA-17C9-FDDF-7533-7E3891FA7556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xmlns="" id="{AF840A0D-F2EF-B91F-CDB5-144D5C14C849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xmlns="" id="{7550BBCE-1463-E02E-6164-5797997F01FD}"/>
              </a:ext>
            </a:extLst>
          </p:cNvPr>
          <p:cNvSpPr/>
          <p:nvPr/>
        </p:nvSpPr>
        <p:spPr>
          <a:xfrm>
            <a:off x="1073200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xmlns="" id="{912750A6-80C0-FF12-E214-397A120C94EB}"/>
              </a:ext>
            </a:extLst>
          </p:cNvPr>
          <p:cNvSpPr/>
          <p:nvPr/>
        </p:nvSpPr>
        <p:spPr>
          <a:xfrm>
            <a:off x="1089635" y="477191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>
            <a:extLst>
              <a:ext uri="{FF2B5EF4-FFF2-40B4-BE49-F238E27FC236}">
                <a16:creationId xmlns:a16="http://schemas.microsoft.com/office/drawing/2014/main" xmlns="" id="{DD3BC098-E1AD-B4BC-9C65-A58E1B3ECD17}"/>
              </a:ext>
            </a:extLst>
          </p:cNvPr>
          <p:cNvSpPr/>
          <p:nvPr/>
        </p:nvSpPr>
        <p:spPr>
          <a:xfrm>
            <a:off x="5280898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4">
            <a:extLst>
              <a:ext uri="{FF2B5EF4-FFF2-40B4-BE49-F238E27FC236}">
                <a16:creationId xmlns:a16="http://schemas.microsoft.com/office/drawing/2014/main" xmlns="" id="{63E8A7C2-D2A4-8C2A-7812-276F44BA14CD}"/>
              </a:ext>
            </a:extLst>
          </p:cNvPr>
          <p:cNvSpPr/>
          <p:nvPr/>
        </p:nvSpPr>
        <p:spPr>
          <a:xfrm>
            <a:off x="5270500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4">
            <a:extLst>
              <a:ext uri="{FF2B5EF4-FFF2-40B4-BE49-F238E27FC236}">
                <a16:creationId xmlns:a16="http://schemas.microsoft.com/office/drawing/2014/main" xmlns="" id="{45B5DFDD-B292-90C8-03F4-3E50340B8107}"/>
              </a:ext>
            </a:extLst>
          </p:cNvPr>
          <p:cNvSpPr/>
          <p:nvPr/>
        </p:nvSpPr>
        <p:spPr>
          <a:xfrm>
            <a:off x="5280898" y="4258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4">
            <a:extLst>
              <a:ext uri="{FF2B5EF4-FFF2-40B4-BE49-F238E27FC236}">
                <a16:creationId xmlns:a16="http://schemas.microsoft.com/office/drawing/2014/main" xmlns="" id="{3CF7FFCD-DF6E-8E15-8B9A-8DFF38140CAB}"/>
              </a:ext>
            </a:extLst>
          </p:cNvPr>
          <p:cNvSpPr/>
          <p:nvPr/>
        </p:nvSpPr>
        <p:spPr>
          <a:xfrm>
            <a:off x="5280898" y="498629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3200" y="2672102"/>
            <a:ext cx="8236401" cy="2741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기준중위소득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63%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 한부모가족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 양육비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추가아동 양육비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학용품비 등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계좌이체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 및 온라인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(http://bokjiro.go.kr)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 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031-8008-3356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xmlns="" id="{AE15EE68-1D57-C878-E6E6-3931CD433E1A}"/>
              </a:ext>
            </a:extLst>
          </p:cNvPr>
          <p:cNvSpPr txBox="1"/>
          <p:nvPr/>
        </p:nvSpPr>
        <p:spPr>
          <a:xfrm>
            <a:off x="5270500" y="2714625"/>
            <a:ext cx="5105400" cy="289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중위소득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이하인 무주택 한부모가족복지시설 입소자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한부모가족복지시설 운영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입소자 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치료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입소자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아이돌봄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서비스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r>
              <a:rPr lang="ko-KR" altLang="en-US" sz="130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한부모가족복지시설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퇴소자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자립지원금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spc="-35" dirty="0">
                <a:solidFill>
                  <a:srgbClr val="231916"/>
                </a:solidFill>
                <a:latin typeface="Noto Sans CJK KR DemiLight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 복지시설 입소 후 시설에서 서비스 신청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031-8008-3489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" name="object 25">
            <a:extLst>
              <a:ext uri="{FF2B5EF4-FFF2-40B4-BE49-F238E27FC236}">
                <a16:creationId xmlns:a16="http://schemas.microsoft.com/office/drawing/2014/main" xmlns="" id="{149E8587-8B14-2F02-BDF4-09A887B98165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xmlns="" id="{5ACFCC13-204B-474B-1126-B18161072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4234556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 err="1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한부모가족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한부모가족 지원 거점기관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1569EB6E-1085-2A1D-6D58-7F4F5B9B5564}"/>
              </a:ext>
            </a:extLst>
          </p:cNvPr>
          <p:cNvSpPr/>
          <p:nvPr/>
        </p:nvSpPr>
        <p:spPr>
          <a:xfrm>
            <a:off x="5385314" y="1632109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한부모가족 아동양육비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58" name="object 43">
            <a:extLst>
              <a:ext uri="{FF2B5EF4-FFF2-40B4-BE49-F238E27FC236}">
                <a16:creationId xmlns:a16="http://schemas.microsoft.com/office/drawing/2014/main" xmlns="" id="{D3D5E88C-A717-E9BE-BAE8-6155700329A9}"/>
              </a:ext>
            </a:extLst>
          </p:cNvPr>
          <p:cNvGrpSpPr/>
          <p:nvPr/>
        </p:nvGrpSpPr>
        <p:grpSpPr>
          <a:xfrm>
            <a:off x="5127310" y="1640622"/>
            <a:ext cx="320400" cy="320400"/>
            <a:chOff x="5920755" y="2556004"/>
            <a:chExt cx="537210" cy="485140"/>
          </a:xfrm>
        </p:grpSpPr>
        <p:pic>
          <p:nvPicPr>
            <p:cNvPr id="59" name="object 44">
              <a:extLst>
                <a:ext uri="{FF2B5EF4-FFF2-40B4-BE49-F238E27FC236}">
                  <a16:creationId xmlns:a16="http://schemas.microsoft.com/office/drawing/2014/main" xmlns="" id="{44952A62-CDEC-7A82-B7FE-F99A101E5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0" name="object 45">
              <a:extLst>
                <a:ext uri="{FF2B5EF4-FFF2-40B4-BE49-F238E27FC236}">
                  <a16:creationId xmlns:a16="http://schemas.microsoft.com/office/drawing/2014/main" xmlns="" id="{78F6E3C3-467C-3E40-F608-A157EFBA7C5E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>
              <a:extLst>
                <a:ext uri="{FF2B5EF4-FFF2-40B4-BE49-F238E27FC236}">
                  <a16:creationId xmlns:a16="http://schemas.microsoft.com/office/drawing/2014/main" xmlns="" id="{E054EFE9-DD2B-55F1-004D-018197CF59EB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47">
              <a:extLst>
                <a:ext uri="{FF2B5EF4-FFF2-40B4-BE49-F238E27FC236}">
                  <a16:creationId xmlns:a16="http://schemas.microsoft.com/office/drawing/2014/main" xmlns="" id="{590FCC6C-4F06-63E4-BA5E-8EBF993CE3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3" name="object 48">
              <a:extLst>
                <a:ext uri="{FF2B5EF4-FFF2-40B4-BE49-F238E27FC236}">
                  <a16:creationId xmlns:a16="http://schemas.microsoft.com/office/drawing/2014/main" xmlns="" id="{81D76987-BE70-0973-8B37-2B4B3B4F774C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9">
              <a:extLst>
                <a:ext uri="{FF2B5EF4-FFF2-40B4-BE49-F238E27FC236}">
                  <a16:creationId xmlns:a16="http://schemas.microsoft.com/office/drawing/2014/main" xmlns="" id="{AC340661-9FFC-29C4-84F6-EBE46D8BEC9A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0">
              <a:extLst>
                <a:ext uri="{FF2B5EF4-FFF2-40B4-BE49-F238E27FC236}">
                  <a16:creationId xmlns:a16="http://schemas.microsoft.com/office/drawing/2014/main" xmlns="" id="{8980F58E-1326-E859-4002-DAAC88668CB0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51">
              <a:extLst>
                <a:ext uri="{FF2B5EF4-FFF2-40B4-BE49-F238E27FC236}">
                  <a16:creationId xmlns:a16="http://schemas.microsoft.com/office/drawing/2014/main" xmlns="" id="{B769C823-8A32-4DD1-CB60-5AEEE3516A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9" name="object 25">
            <a:extLst>
              <a:ext uri="{FF2B5EF4-FFF2-40B4-BE49-F238E27FC236}">
                <a16:creationId xmlns:a16="http://schemas.microsoft.com/office/drawing/2014/main" xmlns="" id="{61C0882E-F5E3-8F3D-E037-1805F381E31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xmlns="" id="{392F1BFC-9EC5-9C13-D8AD-908C00E956A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4">
            <a:extLst>
              <a:ext uri="{FF2B5EF4-FFF2-40B4-BE49-F238E27FC236}">
                <a16:creationId xmlns:a16="http://schemas.microsoft.com/office/drawing/2014/main" xmlns="" id="{0A0FAF52-ABAB-20F4-9F94-96EC5988157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xmlns="" id="{CF5CA8EE-2600-AA43-2A3A-351F288D9EDD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xmlns="" id="{28157194-D9FA-923D-C80C-679037DB594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xmlns="" id="{4DF0D3DA-17C9-FDDF-7533-7E3891FA7556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xmlns="" id="{AF840A0D-F2EF-B91F-CDB5-144D5C14C849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xmlns="" id="{7550BBCE-1463-E02E-6164-5797997F01FD}"/>
              </a:ext>
            </a:extLst>
          </p:cNvPr>
          <p:cNvSpPr/>
          <p:nvPr/>
        </p:nvSpPr>
        <p:spPr>
          <a:xfrm>
            <a:off x="1073200" y="4086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>
            <a:extLst>
              <a:ext uri="{FF2B5EF4-FFF2-40B4-BE49-F238E27FC236}">
                <a16:creationId xmlns:a16="http://schemas.microsoft.com/office/drawing/2014/main" xmlns="" id="{DD3BC098-E1AD-B4BC-9C65-A58E1B3ECD17}"/>
              </a:ext>
            </a:extLst>
          </p:cNvPr>
          <p:cNvSpPr/>
          <p:nvPr/>
        </p:nvSpPr>
        <p:spPr>
          <a:xfrm>
            <a:off x="5433298" y="2638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4">
            <a:extLst>
              <a:ext uri="{FF2B5EF4-FFF2-40B4-BE49-F238E27FC236}">
                <a16:creationId xmlns:a16="http://schemas.microsoft.com/office/drawing/2014/main" xmlns="" id="{63E8A7C2-D2A4-8C2A-7812-276F44BA14CD}"/>
              </a:ext>
            </a:extLst>
          </p:cNvPr>
          <p:cNvSpPr/>
          <p:nvPr/>
        </p:nvSpPr>
        <p:spPr>
          <a:xfrm>
            <a:off x="5422900" y="397571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4">
            <a:extLst>
              <a:ext uri="{FF2B5EF4-FFF2-40B4-BE49-F238E27FC236}">
                <a16:creationId xmlns:a16="http://schemas.microsoft.com/office/drawing/2014/main" xmlns="" id="{45B5DFDD-B292-90C8-03F4-3E50340B8107}"/>
              </a:ext>
            </a:extLst>
          </p:cNvPr>
          <p:cNvSpPr/>
          <p:nvPr/>
        </p:nvSpPr>
        <p:spPr>
          <a:xfrm>
            <a:off x="5422900" y="467173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4">
            <a:extLst>
              <a:ext uri="{FF2B5EF4-FFF2-40B4-BE49-F238E27FC236}">
                <a16:creationId xmlns:a16="http://schemas.microsoft.com/office/drawing/2014/main" xmlns="" id="{3CF7FFCD-DF6E-8E15-8B9A-8DFF38140CAB}"/>
              </a:ext>
            </a:extLst>
          </p:cNvPr>
          <p:cNvSpPr/>
          <p:nvPr/>
        </p:nvSpPr>
        <p:spPr>
          <a:xfrm>
            <a:off x="5440434" y="575608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3200" y="2672102"/>
            <a:ext cx="8236401" cy="3357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거주 한부모가족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한부모가족의 생활안정 및 자립지원 관련 종합정보 제공</a:t>
            </a:r>
          </a:p>
          <a:p>
            <a:pPr marL="469265" lvl="1"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031-8008-2521</a:t>
            </a: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한부모가족 거점기관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 남부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031-241-0328</a:t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*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 북부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070-7776-2980</a:t>
            </a: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경기도 한부모가족지원 거점기관 </a:t>
            </a:r>
            <a:r>
              <a:rPr lang="ko-KR" altLang="en-US" sz="13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누리집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en-US" altLang="ko-KR" sz="14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gghanbumo.or.kr)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xmlns="" id="{AE15EE68-1D57-C878-E6E6-3931CD433E1A}"/>
              </a:ext>
            </a:extLst>
          </p:cNvPr>
          <p:cNvSpPr txBox="1"/>
          <p:nvPr/>
        </p:nvSpPr>
        <p:spPr>
          <a:xfrm>
            <a:off x="5422900" y="2659991"/>
            <a:ext cx="4121602" cy="374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기준중위소득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100%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이하의 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미만 자녀 양육하는 한부모가족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저소득한부모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63%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청소년한부모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65%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이하 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아동양육비 기수급자 제외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인당 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 원 아동양육비 지급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행정복지센터 및 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온라인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(http://www.bokjiro.go.kr)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신청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지원 가능 시군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화성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광명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안성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구리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가평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경기도가족다문화과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☎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031-8008-3359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2" name="object 25">
            <a:extLst>
              <a:ext uri="{FF2B5EF4-FFF2-40B4-BE49-F238E27FC236}">
                <a16:creationId xmlns:a16="http://schemas.microsoft.com/office/drawing/2014/main" xmlns="" id="{149E8587-8B14-2F02-BDF4-09A887B98165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xmlns="" id="{5ACFCC13-204B-474B-1126-B18161072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637474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 err="1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한부모가족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온가족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보듬사업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1569EB6E-1085-2A1D-6D58-7F4F5B9B5564}"/>
              </a:ext>
            </a:extLst>
          </p:cNvPr>
          <p:cNvSpPr/>
          <p:nvPr/>
        </p:nvSpPr>
        <p:spPr>
          <a:xfrm>
            <a:off x="5385314" y="1632109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여성청소년 생리용품 지원</a:t>
            </a:r>
            <a:r>
              <a:rPr lang="en-US" altLang="ko-KR" sz="14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4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바우처</a:t>
            </a:r>
            <a:r>
              <a:rPr lang="en-US" altLang="ko-KR" sz="14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58" name="object 43">
            <a:extLst>
              <a:ext uri="{FF2B5EF4-FFF2-40B4-BE49-F238E27FC236}">
                <a16:creationId xmlns:a16="http://schemas.microsoft.com/office/drawing/2014/main" xmlns="" id="{D3D5E88C-A717-E9BE-BAE8-6155700329A9}"/>
              </a:ext>
            </a:extLst>
          </p:cNvPr>
          <p:cNvGrpSpPr/>
          <p:nvPr/>
        </p:nvGrpSpPr>
        <p:grpSpPr>
          <a:xfrm>
            <a:off x="5127310" y="1640622"/>
            <a:ext cx="320400" cy="320400"/>
            <a:chOff x="5920755" y="2556004"/>
            <a:chExt cx="537210" cy="485140"/>
          </a:xfrm>
        </p:grpSpPr>
        <p:pic>
          <p:nvPicPr>
            <p:cNvPr id="59" name="object 44">
              <a:extLst>
                <a:ext uri="{FF2B5EF4-FFF2-40B4-BE49-F238E27FC236}">
                  <a16:creationId xmlns:a16="http://schemas.microsoft.com/office/drawing/2014/main" xmlns="" id="{44952A62-CDEC-7A82-B7FE-F99A101E5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60" name="object 45">
              <a:extLst>
                <a:ext uri="{FF2B5EF4-FFF2-40B4-BE49-F238E27FC236}">
                  <a16:creationId xmlns:a16="http://schemas.microsoft.com/office/drawing/2014/main" xmlns="" id="{78F6E3C3-467C-3E40-F608-A157EFBA7C5E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>
              <a:extLst>
                <a:ext uri="{FF2B5EF4-FFF2-40B4-BE49-F238E27FC236}">
                  <a16:creationId xmlns:a16="http://schemas.microsoft.com/office/drawing/2014/main" xmlns="" id="{E054EFE9-DD2B-55F1-004D-018197CF59EB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47">
              <a:extLst>
                <a:ext uri="{FF2B5EF4-FFF2-40B4-BE49-F238E27FC236}">
                  <a16:creationId xmlns:a16="http://schemas.microsoft.com/office/drawing/2014/main" xmlns="" id="{590FCC6C-4F06-63E4-BA5E-8EBF993CE3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3" name="object 48">
              <a:extLst>
                <a:ext uri="{FF2B5EF4-FFF2-40B4-BE49-F238E27FC236}">
                  <a16:creationId xmlns:a16="http://schemas.microsoft.com/office/drawing/2014/main" xmlns="" id="{81D76987-BE70-0973-8B37-2B4B3B4F774C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9">
              <a:extLst>
                <a:ext uri="{FF2B5EF4-FFF2-40B4-BE49-F238E27FC236}">
                  <a16:creationId xmlns:a16="http://schemas.microsoft.com/office/drawing/2014/main" xmlns="" id="{AC340661-9FFC-29C4-84F6-EBE46D8BEC9A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0">
              <a:extLst>
                <a:ext uri="{FF2B5EF4-FFF2-40B4-BE49-F238E27FC236}">
                  <a16:creationId xmlns:a16="http://schemas.microsoft.com/office/drawing/2014/main" xmlns="" id="{8980F58E-1326-E859-4002-DAAC88668CB0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51">
              <a:extLst>
                <a:ext uri="{FF2B5EF4-FFF2-40B4-BE49-F238E27FC236}">
                  <a16:creationId xmlns:a16="http://schemas.microsoft.com/office/drawing/2014/main" xmlns="" id="{B769C823-8A32-4DD1-CB60-5AEEE3516A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9" name="object 25">
            <a:extLst>
              <a:ext uri="{FF2B5EF4-FFF2-40B4-BE49-F238E27FC236}">
                <a16:creationId xmlns:a16="http://schemas.microsoft.com/office/drawing/2014/main" xmlns="" id="{61C0882E-F5E3-8F3D-E037-1805F381E31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xmlns="" id="{392F1BFC-9EC5-9C13-D8AD-908C00E956A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4">
            <a:extLst>
              <a:ext uri="{FF2B5EF4-FFF2-40B4-BE49-F238E27FC236}">
                <a16:creationId xmlns:a16="http://schemas.microsoft.com/office/drawing/2014/main" xmlns="" id="{0A0FAF52-ABAB-20F4-9F94-96EC5988157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xmlns="" id="{CF5CA8EE-2600-AA43-2A3A-351F288D9EDD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xmlns="" id="{28157194-D9FA-923D-C80C-679037DB594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xmlns="" id="{4DF0D3DA-17C9-FDDF-7533-7E3891FA7556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xmlns="" id="{AF840A0D-F2EF-B91F-CDB5-144D5C14C849}"/>
              </a:ext>
            </a:extLst>
          </p:cNvPr>
          <p:cNvSpPr/>
          <p:nvPr/>
        </p:nvSpPr>
        <p:spPr>
          <a:xfrm>
            <a:off x="1112239" y="37255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xmlns="" id="{7550BBCE-1463-E02E-6164-5797997F01FD}"/>
              </a:ext>
            </a:extLst>
          </p:cNvPr>
          <p:cNvSpPr/>
          <p:nvPr/>
        </p:nvSpPr>
        <p:spPr>
          <a:xfrm>
            <a:off x="1073200" y="4848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xmlns="" id="{912750A6-80C0-FF12-E214-397A120C94EB}"/>
              </a:ext>
            </a:extLst>
          </p:cNvPr>
          <p:cNvSpPr/>
          <p:nvPr/>
        </p:nvSpPr>
        <p:spPr>
          <a:xfrm>
            <a:off x="1089635" y="5533910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>
            <a:extLst>
              <a:ext uri="{FF2B5EF4-FFF2-40B4-BE49-F238E27FC236}">
                <a16:creationId xmlns:a16="http://schemas.microsoft.com/office/drawing/2014/main" xmlns="" id="{DD3BC098-E1AD-B4BC-9C65-A58E1B3ECD17}"/>
              </a:ext>
            </a:extLst>
          </p:cNvPr>
          <p:cNvSpPr/>
          <p:nvPr/>
        </p:nvSpPr>
        <p:spPr>
          <a:xfrm>
            <a:off x="5433298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4">
            <a:extLst>
              <a:ext uri="{FF2B5EF4-FFF2-40B4-BE49-F238E27FC236}">
                <a16:creationId xmlns:a16="http://schemas.microsoft.com/office/drawing/2014/main" xmlns="" id="{63E8A7C2-D2A4-8C2A-7812-276F44BA14CD}"/>
              </a:ext>
            </a:extLst>
          </p:cNvPr>
          <p:cNvSpPr/>
          <p:nvPr/>
        </p:nvSpPr>
        <p:spPr>
          <a:xfrm>
            <a:off x="5422900" y="3573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4">
            <a:extLst>
              <a:ext uri="{FF2B5EF4-FFF2-40B4-BE49-F238E27FC236}">
                <a16:creationId xmlns:a16="http://schemas.microsoft.com/office/drawing/2014/main" xmlns="" id="{45B5DFDD-B292-90C8-03F4-3E50340B8107}"/>
              </a:ext>
            </a:extLst>
          </p:cNvPr>
          <p:cNvSpPr/>
          <p:nvPr/>
        </p:nvSpPr>
        <p:spPr>
          <a:xfrm>
            <a:off x="5433298" y="44672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4">
            <a:extLst>
              <a:ext uri="{FF2B5EF4-FFF2-40B4-BE49-F238E27FC236}">
                <a16:creationId xmlns:a16="http://schemas.microsoft.com/office/drawing/2014/main" xmlns="" id="{3CF7FFCD-DF6E-8E15-8B9A-8DFF38140CAB}"/>
              </a:ext>
            </a:extLst>
          </p:cNvPr>
          <p:cNvSpPr/>
          <p:nvPr/>
        </p:nvSpPr>
        <p:spPr>
          <a:xfrm>
            <a:off x="5433298" y="53816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3200" y="2672102"/>
            <a:ext cx="8236401" cy="3490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조손가족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이혼 위기 가족 등 가족기능 및 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역량 강화를 위해 지원이 필요한 모든 가족</a:t>
            </a:r>
            <a:b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가족상담의 경우 모든 가족을 대상으로 진행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학습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정서지원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생활도움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부모 심리상담 및 전문 상담 기관 연계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교육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문화 프로그램 및 자조모임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긴급위기지원 등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해당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가족센터 문의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전화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방문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인터넷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</a:t>
            </a:r>
            <a:r>
              <a:rPr lang="ko-KR" altLang="en-US" sz="1300" dirty="0" err="1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가족다문화과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031-8008-4433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xmlns="" id="{AE15EE68-1D57-C878-E6E6-3931CD433E1A}"/>
              </a:ext>
            </a:extLst>
          </p:cNvPr>
          <p:cNvSpPr txBox="1"/>
          <p:nvPr/>
        </p:nvSpPr>
        <p:spPr>
          <a:xfrm>
            <a:off x="5422899" y="2714625"/>
            <a:ext cx="4562313" cy="3644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거주 기초생활수급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생계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교육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주거급여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법정차상위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한부모가족지원 대상 가구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9~24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여성청소년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1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Bold"/>
              </a:rPr>
              <a:t>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국민행복카드 바우처로 생리용품 구입비용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월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13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천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 최대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156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천 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지원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주민센터 방문 또는 온라인 신청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복지로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(www.bokjiro.go.kr)</a:t>
            </a:r>
            <a:endParaRPr lang="ko-KR" altLang="en-US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관할 읍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 주민센터</a:t>
            </a:r>
            <a:endParaRPr lang="en-US" altLang="ko-KR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경기도청소년과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031-8008-4764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2" name="object 25">
            <a:extLst>
              <a:ext uri="{FF2B5EF4-FFF2-40B4-BE49-F238E27FC236}">
                <a16:creationId xmlns:a16="http://schemas.microsoft.com/office/drawing/2014/main" xmlns="" id="{149E8587-8B14-2F02-BDF4-09A887B98165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xmlns="" id="{5ACFCC13-204B-474B-1126-B18161072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79222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 err="1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한부모가족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1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인 가구 병원 안심동행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9" name="object 25">
            <a:extLst>
              <a:ext uri="{FF2B5EF4-FFF2-40B4-BE49-F238E27FC236}">
                <a16:creationId xmlns:a16="http://schemas.microsoft.com/office/drawing/2014/main" xmlns="" id="{61C0882E-F5E3-8F3D-E037-1805F381E318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xmlns="" id="{392F1BFC-9EC5-9C13-D8AD-908C00E956AB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4">
            <a:extLst>
              <a:ext uri="{FF2B5EF4-FFF2-40B4-BE49-F238E27FC236}">
                <a16:creationId xmlns:a16="http://schemas.microsoft.com/office/drawing/2014/main" xmlns="" id="{0A0FAF52-ABAB-20F4-9F94-96EC59881576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xmlns="" id="{CF5CA8EE-2600-AA43-2A3A-351F288D9EDD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xmlns="" id="{28157194-D9FA-923D-C80C-679037DB594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xmlns="" id="{4DF0D3DA-17C9-FDDF-7533-7E3891FA7556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xmlns="" id="{AF840A0D-F2EF-B91F-CDB5-144D5C14C849}"/>
              </a:ext>
            </a:extLst>
          </p:cNvPr>
          <p:cNvSpPr/>
          <p:nvPr/>
        </p:nvSpPr>
        <p:spPr>
          <a:xfrm>
            <a:off x="1112239" y="3801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xmlns="" id="{7550BBCE-1463-E02E-6164-5797997F01FD}"/>
              </a:ext>
            </a:extLst>
          </p:cNvPr>
          <p:cNvSpPr/>
          <p:nvPr/>
        </p:nvSpPr>
        <p:spPr>
          <a:xfrm>
            <a:off x="1073200" y="4695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xmlns="" id="{912750A6-80C0-FF12-E214-397A120C94EB}"/>
              </a:ext>
            </a:extLst>
          </p:cNvPr>
          <p:cNvSpPr/>
          <p:nvPr/>
        </p:nvSpPr>
        <p:spPr>
          <a:xfrm>
            <a:off x="1085900" y="558990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3200" y="2672102"/>
            <a:ext cx="8236401" cy="3703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병원 동행이 필요한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 가구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실질적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인 가구* 포함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연령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소득 무관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*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한부모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노인가구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조손가구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등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병원동행 서비스 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입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퇴원접수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약국동행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탈의 및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환복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도움 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신청방법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10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성남시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안산시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평택시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광주시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광명시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군포시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구리시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양평군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과천시</a:t>
            </a:r>
            <a:r>
              <a:rPr lang="en-US" altLang="ko-KR" sz="12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en-US" altLang="ko-KR" sz="105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경기민원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24(https://gg24.gg.go.kr)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통한 온라인 신청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군별 사업수행기관 연락 유선신청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  <p:sp>
        <p:nvSpPr>
          <p:cNvPr id="2" name="object 25">
            <a:extLst>
              <a:ext uri="{FF2B5EF4-FFF2-40B4-BE49-F238E27FC236}">
                <a16:creationId xmlns:a16="http://schemas.microsoft.com/office/drawing/2014/main" xmlns="" id="{149E8587-8B14-2F02-BDF4-09A887B98165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xmlns="" id="{5ACFCC13-204B-474B-1126-B181610723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xmlns="" id="{380E2254-4F02-8AA0-2600-D905C6DD2981}"/>
              </a:ext>
            </a:extLst>
          </p:cNvPr>
          <p:cNvGraphicFramePr>
            <a:graphicFrameLocks noGrp="1"/>
          </p:cNvGraphicFramePr>
          <p:nvPr/>
        </p:nvGraphicFramePr>
        <p:xfrm>
          <a:off x="6184899" y="3777720"/>
          <a:ext cx="3505201" cy="28242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7476">
                  <a:extLst>
                    <a:ext uri="{9D8B030D-6E8A-4147-A177-3AD203B41FA5}">
                      <a16:colId xmlns:a16="http://schemas.microsoft.com/office/drawing/2014/main" xmlns="" val="708474719"/>
                    </a:ext>
                  </a:extLst>
                </a:gridCol>
              </a:tblGrid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수행기관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dirty="0">
                          <a:latin typeface="Noto Sans CJK KR DemiLight"/>
                          <a:cs typeface="Noto Sans CJK KR DemiLight"/>
                        </a:rPr>
                        <a:t>연락처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6350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성남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인 가구 </a:t>
                      </a:r>
                      <a:r>
                        <a:rPr lang="ko-KR" altLang="en-US" sz="1100" b="0" i="0" u="none" strike="noStrike" dirty="0" err="1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힐링스페이스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031-729-1760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안산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건강가정지원센터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031-401-1032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광명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인 가구 지원센터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1577-7429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군포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가족센터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1600-9983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과천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여성비전센터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02-3679-2008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평택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가족센터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031-615-3952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시흥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작은자리온케어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031-316-2732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316672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광주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가족센터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070-4706-3622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35372"/>
                  </a:ext>
                </a:extLst>
              </a:tr>
              <a:tr h="23723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구리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가족센터</a:t>
                      </a:r>
                      <a:endParaRPr 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070-4159-2030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6225824"/>
                  </a:ext>
                </a:extLst>
              </a:tr>
              <a:tr h="23723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양평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가족센터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031-775-5957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821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9249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2838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3049" y="2796564"/>
            <a:ext cx="2157730" cy="294953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3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.</a:t>
            </a:r>
            <a:r>
              <a:rPr sz="1300" spc="-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다문화가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족</a:t>
            </a:r>
            <a:r>
              <a:rPr sz="1300" spc="-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spc="-55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자</a:t>
            </a:r>
            <a:r>
              <a:rPr sz="1300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녀</a:t>
            </a:r>
            <a:r>
              <a:rPr sz="1300" spc="-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spc="-55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언어발달지원</a:t>
            </a:r>
            <a:endParaRPr sz="1300" spc="-55" dirty="0">
              <a:solidFill>
                <a:srgbClr val="00A8BD"/>
              </a:solidFill>
              <a:latin typeface="Noto Sans CJK KR Regular"/>
              <a:cs typeface="Noto Sans CJK KR Reg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9999" y="720354"/>
            <a:ext cx="3407410" cy="920750"/>
            <a:chOff x="719999" y="720354"/>
            <a:chExt cx="3407410" cy="920750"/>
          </a:xfrm>
        </p:grpSpPr>
        <p:sp>
          <p:nvSpPr>
            <p:cNvPr id="5" name="object 5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739" y="1254816"/>
            <a:ext cx="2032635" cy="1465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다문화가족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10820" indent="-164465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다문화 </a:t>
            </a:r>
            <a:r>
              <a:rPr sz="1300" spc="-55" dirty="0" err="1">
                <a:solidFill>
                  <a:srgbClr val="00A8BD"/>
                </a:solidFill>
                <a:latin typeface="Noto Sans CJK KR Regular"/>
                <a:cs typeface="Noto Sans CJK KR Regular"/>
              </a:rPr>
              <a:t>가족센터</a:t>
            </a:r>
            <a:endParaRPr sz="1300" dirty="0">
              <a:latin typeface="Noto Sans CJK KR Regular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다문화가</a:t>
            </a:r>
            <a:r>
              <a:rPr sz="1300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족</a:t>
            </a:r>
            <a:r>
              <a:rPr sz="1300" spc="-3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 </a:t>
            </a:r>
            <a:r>
              <a:rPr sz="1300" spc="-55" dirty="0">
                <a:solidFill>
                  <a:srgbClr val="00A8BD"/>
                </a:solidFill>
                <a:latin typeface="Noto Sans CJK KR Regular"/>
                <a:cs typeface="Noto Sans CJK KR Regular"/>
              </a:rPr>
              <a:t>방문교육서비스</a:t>
            </a:r>
            <a:endParaRPr sz="1300" dirty="0">
              <a:latin typeface="Noto Sans CJK KR Regular"/>
              <a:cs typeface="Noto Sans CJK KR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85911" y="720354"/>
            <a:ext cx="3407410" cy="920750"/>
            <a:chOff x="5885911" y="720354"/>
            <a:chExt cx="3407410" cy="920750"/>
          </a:xfrm>
        </p:grpSpPr>
        <p:sp>
          <p:nvSpPr>
            <p:cNvPr id="12" name="object 12"/>
            <p:cNvSpPr/>
            <p:nvPr/>
          </p:nvSpPr>
          <p:spPr>
            <a:xfrm>
              <a:off x="5895436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70738" y="1254816"/>
            <a:ext cx="3481780" cy="4208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다문화가족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</a:t>
            </a:r>
            <a:r>
              <a:rPr sz="1100" b="1" dirty="0" err="1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비스</a:t>
            </a:r>
            <a:endParaRPr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</a:t>
            </a:r>
            <a:r>
              <a:rPr lang="en-US" altLang="ko-KR" sz="1300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.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다문화가족 교육소통공간</a:t>
            </a:r>
            <a:r>
              <a:rPr lang="en-US" altLang="ko-KR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(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다가온</a:t>
            </a:r>
            <a:r>
              <a:rPr lang="en-US" altLang="ko-KR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) 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2.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다문화가족 동아리모임 활성화 지원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3.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이중언어 가족환경 조성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4.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취학준비 학습지원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</a:t>
            </a:r>
            <a:r>
              <a:rPr lang="ko-KR" altLang="en-US" sz="1300" spc="-5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다배움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)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5.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정서안정 및 진로취업 지원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</a:t>
            </a:r>
            <a:r>
              <a:rPr lang="ko-KR" altLang="en-US" sz="1300" spc="-5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다채움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)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6.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결혼이민자 통번역 서비스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7.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다문화가족 자녀 방문학습지 지원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8.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경기도 다문화가족지원센터 및 </a:t>
            </a:r>
            <a:b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</a:b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    가족센터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건강가정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·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다문화가족 통합센터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)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안내</a:t>
            </a:r>
          </a:p>
        </p:txBody>
      </p:sp>
      <p:grpSp>
        <p:nvGrpSpPr>
          <p:cNvPr id="18" name="object 43"/>
          <p:cNvGrpSpPr/>
          <p:nvPr/>
        </p:nvGrpSpPr>
        <p:grpSpPr>
          <a:xfrm>
            <a:off x="3400699" y="1082164"/>
            <a:ext cx="537210" cy="485140"/>
            <a:chOff x="5920755" y="2556004"/>
            <a:chExt cx="537210" cy="485140"/>
          </a:xfrm>
        </p:grpSpPr>
        <p:pic>
          <p:nvPicPr>
            <p:cNvPr id="19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2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27" name="object 43"/>
          <p:cNvGrpSpPr/>
          <p:nvPr/>
        </p:nvGrpSpPr>
        <p:grpSpPr>
          <a:xfrm>
            <a:off x="8252460" y="1080348"/>
            <a:ext cx="537210" cy="485140"/>
            <a:chOff x="5920755" y="2556004"/>
            <a:chExt cx="537210" cy="485140"/>
          </a:xfrm>
        </p:grpSpPr>
        <p:pic>
          <p:nvPicPr>
            <p:cNvPr id="28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9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2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다문화가족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6" y="2661488"/>
            <a:ext cx="1838595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85397" y="340928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415706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522238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59701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72699" y="2686577"/>
            <a:ext cx="8560108" cy="3919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2404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     다문화 </a:t>
            </a:r>
            <a:r>
              <a:rPr sz="13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가족센터란</a:t>
            </a:r>
            <a:r>
              <a:rPr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?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다문화가족의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안정적인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정착과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가족생활을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지원하기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위한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종합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서비스를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제공하는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기관</a:t>
            </a:r>
          </a:p>
          <a:p>
            <a:pPr marR="6924040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다문화가정</a:t>
            </a:r>
            <a:endParaRPr sz="1300" dirty="0">
              <a:latin typeface="Noto Sans CJK KR DemiLight"/>
              <a:cs typeface="Noto Sans CJK KR DemiLight"/>
            </a:endParaRPr>
          </a:p>
          <a:p>
            <a:pPr marR="6924040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한국어교육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통번역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상담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사례관리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결혼</a:t>
            </a:r>
            <a:r>
              <a:rPr lang="ko-KR" altLang="en-US"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민자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대상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사</a:t>
            </a:r>
            <a:r>
              <a:rPr lang="ko-KR" altLang="en-US"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적응교육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취업교육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가족교육</a:t>
            </a:r>
            <a:r>
              <a:rPr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언어발달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방문교육</a:t>
            </a:r>
            <a:r>
              <a:rPr sz="1300" b="0" spc="-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>
              <a:lnSpc>
                <a:spcPct val="100000"/>
              </a:lnSpc>
              <a:spcBef>
                <a:spcPts val="940"/>
              </a:spcBef>
            </a:pP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중언어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환경조성</a:t>
            </a:r>
            <a:r>
              <a:rPr sz="1300" b="0" spc="-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R="6924040">
              <a:lnSpc>
                <a:spcPct val="100000"/>
              </a:lnSpc>
              <a:spcBef>
                <a:spcPts val="1615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센터</a:t>
            </a:r>
            <a:r>
              <a:rPr lang="ko-KR" altLang="en-US"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 신청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R="6924040">
              <a:lnSpc>
                <a:spcPct val="100000"/>
              </a:lnSpc>
              <a:spcBef>
                <a:spcPts val="1610"/>
              </a:spcBef>
            </a:pPr>
            <a:r>
              <a:rPr 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가족센터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다누리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콜센터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1577-1366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다문화 가족센터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9530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다문화가족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4182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4944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6067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다문화가족 방문교육서비스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9" name="object 36"/>
          <p:cNvSpPr txBox="1"/>
          <p:nvPr/>
        </p:nvSpPr>
        <p:spPr>
          <a:xfrm>
            <a:off x="1079500" y="2686577"/>
            <a:ext cx="8769801" cy="401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한국어교육서비스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최초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입국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결혼</a:t>
            </a:r>
            <a:r>
              <a:rPr lang="ko-KR" altLang="en-US"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민자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중도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입국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부모교육서비스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생애주기별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각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1회(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임신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출산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영아기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유아기,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아동기)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940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자녀생활서비스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3세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~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하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다문화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중도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입국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초등학교에 재학 중인 아동의 경우 만 </a:t>
            </a:r>
            <a:r>
              <a:rPr lang="en-US" altLang="ko-KR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세를 초과하여도 지원대상에 포함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한국어교육서비스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부모교육서비스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자녀생활서비스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방문신청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가족센터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·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다문화가족지원센터 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 </a:t>
            </a: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정부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24, </a:t>
            </a:r>
            <a:r>
              <a:rPr lang="ko-KR" altLang="en-US" sz="1300" dirty="0" err="1">
                <a:latin typeface="Noto Sans CJK KR DemiLight" pitchFamily="34" charset="-127"/>
                <a:ea typeface="Noto Sans CJK KR DemiLight" pitchFamily="34" charset="-127"/>
              </a:rPr>
              <a:t>패밀리넷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73355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다누리콜센터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☎ 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1577-1366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8594442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67271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다문화가족</a:t>
            </a:r>
            <a:endParaRPr sz="23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35731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5076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5397" y="5782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다문화가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족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자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녀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언어발달지원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7" name="object 36"/>
          <p:cNvSpPr txBox="1"/>
          <p:nvPr/>
        </p:nvSpPr>
        <p:spPr>
          <a:xfrm>
            <a:off x="1079500" y="2714625"/>
            <a:ext cx="8779709" cy="3734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언어평가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언어교육</a:t>
            </a:r>
            <a:r>
              <a:rPr lang="ko-KR" altLang="en-US" sz="1300" b="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필요한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문화가족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이하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</a:t>
            </a:r>
            <a:r>
              <a:rPr lang="ko-KR" alt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단</a:t>
            </a:r>
            <a:r>
              <a:rPr lang="en-US" altLang="ko-KR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초등학교 재학 중인 아동의 경우 </a:t>
            </a:r>
            <a:r>
              <a:rPr lang="en-US" altLang="ko-KR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</a:t>
            </a:r>
            <a:r>
              <a:rPr lang="ko-KR" altLang="en-US" sz="12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세를 초과하여도 지원대상에 포함</a:t>
            </a:r>
            <a:endParaRPr sz="12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 언어평가</a:t>
            </a:r>
            <a:r>
              <a:rPr lang="en-US" altLang="ko-KR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대상 아동에게 적합한 평가도구를 활용하여 아동의 언어발달 정도를 평가</a:t>
            </a:r>
            <a:endParaRPr lang="en-US" altLang="ko-KR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 언어교육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언어발달 평가 결과 교육이 필요한 아동을 대상으로 발달 촉진을 위한 언어 교육 실시</a:t>
            </a:r>
            <a:endParaRPr lang="en-US" altLang="ko-KR" sz="1300" spc="-25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부모상담 </a:t>
            </a:r>
            <a:r>
              <a:rPr lang="ko-KR" altLang="en-US" sz="1300" spc="-2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 교육</a:t>
            </a:r>
            <a:r>
              <a:rPr lang="en-US" altLang="ko-KR" sz="1300" spc="-2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언어발달 지원서비스를 받는 대상자 부모에 대한 상담 및 다수의 부모를 대상으로 한 교육 실시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15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</a:t>
            </a:r>
            <a:r>
              <a:rPr sz="1300" b="0" spc="1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sz="1300" b="0" spc="1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전화</a:t>
            </a:r>
            <a:r>
              <a:rPr sz="1300" b="0" spc="1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lang="en-US" sz="1300" b="0" spc="-3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lang="ko-KR" altLang="en-US" sz="1300" spc="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가족센터</a:t>
            </a:r>
            <a:r>
              <a:rPr lang="en-US" altLang="ko-KR" sz="1300" spc="5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3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다문화가족지원센터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1733550" algn="l"/>
              </a:tabLst>
            </a:pPr>
            <a:r>
              <a:rPr lang="ko-KR" altLang="en-US" sz="130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다누리콜센터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1577-1366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0021813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다문화가족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다문화가족 교육소통공간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다가온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운영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2C4FE8A4-F147-D69F-A51B-7046C88F061D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9A9265B3-01FA-0ABF-B1CF-CF04FB496289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BC6C1752-6033-155F-D1AE-0A33244E04A2}"/>
              </a:ext>
            </a:extLst>
          </p:cNvPr>
          <p:cNvSpPr/>
          <p:nvPr/>
        </p:nvSpPr>
        <p:spPr>
          <a:xfrm>
            <a:off x="1112239" y="5076825"/>
            <a:ext cx="2016374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1880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유치원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어린이집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아동복지센터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학교 모임 등 지역 공동체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일반형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결혼이민자 자조활동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지역사회 통합지원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자녀돌봄지원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자녀성장 지원 등 프로그램 운영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구리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의정부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여주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김포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군포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평택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포천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청소년 특화형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: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한국어교육 및 문화체험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이중언어 코디네이터 맞춤형 서비스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이주배경청소년 심리상담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         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                         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정서담당 등 프로그램 운영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                              ※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이천</a:t>
            </a:r>
            <a:endParaRPr lang="en-US" altLang="ko-KR" sz="1300" b="0" spc="-35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en-US" sz="1300" b="1" spc="-35" dirty="0">
                <a:solidFill>
                  <a:srgbClr val="23191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              </a:t>
            </a:r>
            <a:r>
              <a:rPr sz="1300" b="1" dirty="0" err="1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</a:t>
            </a:r>
            <a:r>
              <a:rPr 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및 문의처</a:t>
            </a:r>
            <a:endParaRPr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11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개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부천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평택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시흥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김포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의정부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군포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이천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구리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포천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여주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다문화가족지원센터 및 거주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 담당 부서 문의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9FDCDA85-E59B-D46F-3763-8FBBB47AF322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83ADC43F-2153-EDDE-F82F-63CC4A786F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BEB7C397-F281-929A-B199-FB7603F44AA1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A99373B6-6BED-DBDF-CF57-1D8038AC479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xmlns="" id="{80B30548-BCD4-BF04-39C1-BC44E5AF7C3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ECCA5B2D-0EF6-A2A3-1C29-031617F6A3B4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xmlns="" id="{33D3B62E-F0A0-7A40-761F-90CC4EF4172E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453118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다문화가족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다문화가족 동아리모임 활성화 지원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1DCC44C9-0C53-BBEE-F7D0-B982D9DF3138}"/>
              </a:ext>
            </a:extLst>
          </p:cNvPr>
          <p:cNvSpPr/>
          <p:nvPr/>
        </p:nvSpPr>
        <p:spPr>
          <a:xfrm>
            <a:off x="1112239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FA5FB6D9-CCF8-40FC-6DE1-013658846BC6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735FDB9D-AF27-63FE-2210-EFE07D013F59}"/>
              </a:ext>
            </a:extLst>
          </p:cNvPr>
          <p:cNvSpPr/>
          <p:nvPr/>
        </p:nvSpPr>
        <p:spPr>
          <a:xfrm>
            <a:off x="1089634" y="4924425"/>
            <a:ext cx="1834358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039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도내 다문화가족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경기도 내 거주한 다문화가족에게 한국사회 조기 정착과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한국사회 진출할 수 있도록 동아리모임 설정하여 지원하는 서비스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문화체험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취미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예능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학습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자원봉사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국가별 커뮤니티 등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※ 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동아리별 최대 </a:t>
            </a: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200</a:t>
            </a:r>
            <a:r>
              <a:rPr lang="ko-KR" altLang="en-US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만원 지원 가능</a:t>
            </a: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 및 문의처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26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개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‧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광명시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구리시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과천시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안양시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3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여주시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제외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다문화가족지원센터 및 거주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 담당 부서 문의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A70623FA-3A66-49A2-8F57-352A51DF2F01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BADF66D6-E841-6703-312B-8ADE71814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B93C5CD3-D8DB-5607-B14A-6FA1D6A1F7EC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FA598276-6570-7434-F135-FA1C6A42001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xmlns="" id="{4AAADA89-2188-D07F-12C2-DD391D03EF6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B16B7548-C712-93AA-ED6A-6E64C279D38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xmlns="" id="{C6430A2A-5F79-5CFD-2C37-F177525F3DA9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5B4C3614-F217-4C02-9E97-CF64ECAE76CA}"/>
              </a:ext>
            </a:extLst>
          </p:cNvPr>
          <p:cNvSpPr/>
          <p:nvPr/>
        </p:nvSpPr>
        <p:spPr>
          <a:xfrm>
            <a:off x="5699802" y="1632109"/>
            <a:ext cx="4231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이중언어 가족환경 조성</a:t>
            </a:r>
            <a:endParaRPr lang="en-US" altLang="ko-KR" sz="1700" spc="-70" dirty="0">
              <a:solidFill>
                <a:srgbClr val="3CB6D3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29" name="object 43">
            <a:extLst>
              <a:ext uri="{FF2B5EF4-FFF2-40B4-BE49-F238E27FC236}">
                <a16:creationId xmlns:a16="http://schemas.microsoft.com/office/drawing/2014/main" xmlns="" id="{C9DD0C35-D40D-2C86-3267-2163FB1BA4C0}"/>
              </a:ext>
            </a:extLst>
          </p:cNvPr>
          <p:cNvGrpSpPr/>
          <p:nvPr/>
        </p:nvGrpSpPr>
        <p:grpSpPr>
          <a:xfrm>
            <a:off x="5441798" y="1640622"/>
            <a:ext cx="320400" cy="320400"/>
            <a:chOff x="5920755" y="2556004"/>
            <a:chExt cx="537210" cy="485140"/>
          </a:xfrm>
        </p:grpSpPr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xmlns="" id="{94BB4854-33B7-5D57-5387-47BC26842AC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1" name="object 45">
              <a:extLst>
                <a:ext uri="{FF2B5EF4-FFF2-40B4-BE49-F238E27FC236}">
                  <a16:creationId xmlns:a16="http://schemas.microsoft.com/office/drawing/2014/main" xmlns="" id="{A19D2D0E-6566-ED99-643E-C7DCF13AED88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xmlns="" id="{0FF807F9-0790-437A-3FD8-0DD5A8CBC8A6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xmlns="" id="{26618BA0-B254-D254-0C93-5654AB88FE3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>
              <a:extLst>
                <a:ext uri="{FF2B5EF4-FFF2-40B4-BE49-F238E27FC236}">
                  <a16:creationId xmlns:a16="http://schemas.microsoft.com/office/drawing/2014/main" xmlns="" id="{02521631-384A-A4A2-ADDF-82E64E0F1DA1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xmlns="" id="{4A02ECE3-2B2D-EBFE-ABCB-369553A683F2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xmlns="" id="{B2F708C1-83AE-2034-6821-24B92FD0426B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xmlns="" id="{F05E060A-39D5-22F6-BFE6-7FF1CC953AC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6" name="object 14">
            <a:extLst>
              <a:ext uri="{FF2B5EF4-FFF2-40B4-BE49-F238E27FC236}">
                <a16:creationId xmlns:a16="http://schemas.microsoft.com/office/drawing/2014/main" xmlns="" id="{2A531A0E-7557-FE42-EA77-9A9FF06332B1}"/>
              </a:ext>
            </a:extLst>
          </p:cNvPr>
          <p:cNvSpPr/>
          <p:nvPr/>
        </p:nvSpPr>
        <p:spPr>
          <a:xfrm>
            <a:off x="5747786" y="269305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FFC835C6-EECD-7F08-4CC6-03B3BB101AE1}"/>
              </a:ext>
            </a:extLst>
          </p:cNvPr>
          <p:cNvSpPr/>
          <p:nvPr/>
        </p:nvSpPr>
        <p:spPr>
          <a:xfrm>
            <a:off x="5737388" y="3781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4">
            <a:extLst>
              <a:ext uri="{FF2B5EF4-FFF2-40B4-BE49-F238E27FC236}">
                <a16:creationId xmlns:a16="http://schemas.microsoft.com/office/drawing/2014/main" xmlns="" id="{796C5C56-34DB-1397-B199-46D6E043F316}"/>
              </a:ext>
            </a:extLst>
          </p:cNvPr>
          <p:cNvSpPr/>
          <p:nvPr/>
        </p:nvSpPr>
        <p:spPr>
          <a:xfrm>
            <a:off x="5766855" y="4695825"/>
            <a:ext cx="1834358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2">
            <a:extLst>
              <a:ext uri="{FF2B5EF4-FFF2-40B4-BE49-F238E27FC236}">
                <a16:creationId xmlns:a16="http://schemas.microsoft.com/office/drawing/2014/main" xmlns="" id="{4D60E70C-8234-917C-3835-7E793853786E}"/>
              </a:ext>
            </a:extLst>
          </p:cNvPr>
          <p:cNvSpPr txBox="1"/>
          <p:nvPr/>
        </p:nvSpPr>
        <p:spPr>
          <a:xfrm>
            <a:off x="5737387" y="2714625"/>
            <a:ext cx="4956013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영유아 자녀를 둔 다문화 가족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* 만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12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이하 초등학교 재학 중인 다문화가족 자녀의 경우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센터 상황을 고려하여 운영 가능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1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Bold"/>
              </a:rPr>
              <a:t>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-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자녀 상호작용 프로그램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이중언어 부모 코칭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이중언어교실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이중언어 활용프로그램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가족코칭</a:t>
            </a:r>
            <a:endParaRPr lang="en-US" altLang="ko-KR" sz="1300" b="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 및 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16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다문화가족지원센터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거주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다문화가족 담당 부서 문의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</a:t>
            </a:r>
            <a:r>
              <a:rPr lang="en-US" altLang="ko-KR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/>
            </a:r>
            <a:br>
              <a:rPr lang="en-US" altLang="ko-KR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</a:b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용인시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성남시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화성시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남양주시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안산시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평택시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안양시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파주시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광주시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오산시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이천시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포천시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동두천시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90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7501" y="352425"/>
            <a:ext cx="9933464" cy="6667759"/>
            <a:chOff x="317501" y="352425"/>
            <a:chExt cx="9933464" cy="6667759"/>
          </a:xfrm>
        </p:grpSpPr>
        <p:sp>
          <p:nvSpPr>
            <p:cNvPr id="4" name="object 4"/>
            <p:cNvSpPr/>
            <p:nvPr/>
          </p:nvSpPr>
          <p:spPr>
            <a:xfrm>
              <a:off x="317501" y="352425"/>
              <a:ext cx="9933464" cy="6667759"/>
            </a:xfrm>
            <a:custGeom>
              <a:avLst/>
              <a:gdLst/>
              <a:ahLst/>
              <a:cxnLst/>
              <a:rect l="l" t="t" r="r" b="b"/>
              <a:pathLst>
                <a:path w="9720580" h="6480175">
                  <a:moveTo>
                    <a:pt x="9719995" y="0"/>
                  </a:moveTo>
                  <a:lnTo>
                    <a:pt x="216001" y="0"/>
                  </a:lnTo>
                  <a:lnTo>
                    <a:pt x="0" y="216001"/>
                  </a:lnTo>
                  <a:lnTo>
                    <a:pt x="0" y="6479997"/>
                  </a:lnTo>
                  <a:lnTo>
                    <a:pt x="9504006" y="6479997"/>
                  </a:lnTo>
                  <a:lnTo>
                    <a:pt x="9719995" y="6263995"/>
                  </a:lnTo>
                  <a:lnTo>
                    <a:pt x="971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5997" y="1467421"/>
              <a:ext cx="4320540" cy="5197475"/>
            </a:xfrm>
            <a:custGeom>
              <a:avLst/>
              <a:gdLst/>
              <a:ahLst/>
              <a:cxnLst/>
              <a:rect l="l" t="t" r="r" b="b"/>
              <a:pathLst>
                <a:path w="4320540" h="5197475">
                  <a:moveTo>
                    <a:pt x="4319994" y="2897581"/>
                  </a:moveTo>
                  <a:lnTo>
                    <a:pt x="4313567" y="2849740"/>
                  </a:lnTo>
                  <a:lnTo>
                    <a:pt x="4295419" y="2806738"/>
                  </a:lnTo>
                  <a:lnTo>
                    <a:pt x="4267276" y="2770301"/>
                  </a:lnTo>
                  <a:lnTo>
                    <a:pt x="4230840" y="2742158"/>
                  </a:lnTo>
                  <a:lnTo>
                    <a:pt x="4187850" y="2724023"/>
                  </a:lnTo>
                  <a:lnTo>
                    <a:pt x="4139996" y="2717584"/>
                  </a:lnTo>
                  <a:lnTo>
                    <a:pt x="179997" y="2717584"/>
                  </a:lnTo>
                  <a:lnTo>
                    <a:pt x="132143" y="2724023"/>
                  </a:lnTo>
                  <a:lnTo>
                    <a:pt x="89141" y="2742158"/>
                  </a:lnTo>
                  <a:lnTo>
                    <a:pt x="52717" y="2770301"/>
                  </a:lnTo>
                  <a:lnTo>
                    <a:pt x="24574" y="2806738"/>
                  </a:lnTo>
                  <a:lnTo>
                    <a:pt x="6426" y="2849740"/>
                  </a:lnTo>
                  <a:lnTo>
                    <a:pt x="0" y="2897581"/>
                  </a:lnTo>
                  <a:lnTo>
                    <a:pt x="0" y="5017173"/>
                  </a:lnTo>
                  <a:lnTo>
                    <a:pt x="6426" y="5065026"/>
                  </a:lnTo>
                  <a:lnTo>
                    <a:pt x="24574" y="5108029"/>
                  </a:lnTo>
                  <a:lnTo>
                    <a:pt x="52717" y="5144452"/>
                  </a:lnTo>
                  <a:lnTo>
                    <a:pt x="89141" y="5172595"/>
                  </a:lnTo>
                  <a:lnTo>
                    <a:pt x="132143" y="5190744"/>
                  </a:lnTo>
                  <a:lnTo>
                    <a:pt x="179997" y="5197170"/>
                  </a:lnTo>
                  <a:lnTo>
                    <a:pt x="4139996" y="5197170"/>
                  </a:lnTo>
                  <a:lnTo>
                    <a:pt x="4187850" y="5190744"/>
                  </a:lnTo>
                  <a:lnTo>
                    <a:pt x="4230840" y="5172595"/>
                  </a:lnTo>
                  <a:lnTo>
                    <a:pt x="4267276" y="5144452"/>
                  </a:lnTo>
                  <a:lnTo>
                    <a:pt x="4295419" y="5108029"/>
                  </a:lnTo>
                  <a:lnTo>
                    <a:pt x="4313567" y="5065026"/>
                  </a:lnTo>
                  <a:lnTo>
                    <a:pt x="4319994" y="5017173"/>
                  </a:lnTo>
                  <a:lnTo>
                    <a:pt x="4319994" y="2897581"/>
                  </a:lnTo>
                  <a:close/>
                </a:path>
                <a:path w="4320540" h="5197475">
                  <a:moveTo>
                    <a:pt x="4319994" y="179997"/>
                  </a:moveTo>
                  <a:lnTo>
                    <a:pt x="4313567" y="132156"/>
                  </a:lnTo>
                  <a:lnTo>
                    <a:pt x="4295419" y="89154"/>
                  </a:lnTo>
                  <a:lnTo>
                    <a:pt x="4267276" y="52717"/>
                  </a:lnTo>
                  <a:lnTo>
                    <a:pt x="4230840" y="24574"/>
                  </a:lnTo>
                  <a:lnTo>
                    <a:pt x="4187850" y="6438"/>
                  </a:lnTo>
                  <a:lnTo>
                    <a:pt x="4139996" y="0"/>
                  </a:lnTo>
                  <a:lnTo>
                    <a:pt x="179997" y="0"/>
                  </a:lnTo>
                  <a:lnTo>
                    <a:pt x="132143" y="6438"/>
                  </a:lnTo>
                  <a:lnTo>
                    <a:pt x="89141" y="24574"/>
                  </a:lnTo>
                  <a:lnTo>
                    <a:pt x="52717" y="52717"/>
                  </a:lnTo>
                  <a:lnTo>
                    <a:pt x="24574" y="89154"/>
                  </a:lnTo>
                  <a:lnTo>
                    <a:pt x="6426" y="132156"/>
                  </a:lnTo>
                  <a:lnTo>
                    <a:pt x="0" y="179997"/>
                  </a:lnTo>
                  <a:lnTo>
                    <a:pt x="0" y="2299589"/>
                  </a:lnTo>
                  <a:lnTo>
                    <a:pt x="6426" y="2347442"/>
                  </a:lnTo>
                  <a:lnTo>
                    <a:pt x="24574" y="2390444"/>
                  </a:lnTo>
                  <a:lnTo>
                    <a:pt x="52717" y="2426868"/>
                  </a:lnTo>
                  <a:lnTo>
                    <a:pt x="89141" y="2455011"/>
                  </a:lnTo>
                  <a:lnTo>
                    <a:pt x="132143" y="2473160"/>
                  </a:lnTo>
                  <a:lnTo>
                    <a:pt x="179997" y="2479586"/>
                  </a:lnTo>
                  <a:lnTo>
                    <a:pt x="4139996" y="2479586"/>
                  </a:lnTo>
                  <a:lnTo>
                    <a:pt x="4187850" y="2473160"/>
                  </a:lnTo>
                  <a:lnTo>
                    <a:pt x="4230840" y="2455011"/>
                  </a:lnTo>
                  <a:lnTo>
                    <a:pt x="4267276" y="2426868"/>
                  </a:lnTo>
                  <a:lnTo>
                    <a:pt x="4295419" y="2390444"/>
                  </a:lnTo>
                  <a:lnTo>
                    <a:pt x="4313567" y="2347442"/>
                  </a:lnTo>
                  <a:lnTo>
                    <a:pt x="4319994" y="2299589"/>
                  </a:lnTo>
                  <a:lnTo>
                    <a:pt x="4319994" y="179997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52005" y="4221647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52005" y="4185008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79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10898" y="4217108"/>
            <a:ext cx="37316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아이사랑놀이터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5299" y="4210196"/>
            <a:ext cx="2209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2</a:t>
            </a:r>
            <a:endParaRPr sz="140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52005" y="1467421"/>
            <a:ext cx="2688590" cy="2959100"/>
            <a:chOff x="5652005" y="1467421"/>
            <a:chExt cx="2688590" cy="2959100"/>
          </a:xfrm>
        </p:grpSpPr>
        <p:sp>
          <p:nvSpPr>
            <p:cNvPr id="11" name="object 11"/>
            <p:cNvSpPr/>
            <p:nvPr/>
          </p:nvSpPr>
          <p:spPr>
            <a:xfrm>
              <a:off x="6062399" y="4244232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52005" y="1504062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2005" y="1467421"/>
              <a:ext cx="2688590" cy="297180"/>
            </a:xfrm>
            <a:custGeom>
              <a:avLst/>
              <a:gdLst/>
              <a:ahLst/>
              <a:cxnLst/>
              <a:rect l="l" t="t" r="r" b="b"/>
              <a:pathLst>
                <a:path w="2688590" h="297180">
                  <a:moveTo>
                    <a:pt x="2539517" y="0"/>
                  </a:moveTo>
                  <a:lnTo>
                    <a:pt x="148475" y="0"/>
                  </a:lnTo>
                  <a:lnTo>
                    <a:pt x="101544" y="7569"/>
                  </a:lnTo>
                  <a:lnTo>
                    <a:pt x="60786" y="28646"/>
                  </a:lnTo>
                  <a:lnTo>
                    <a:pt x="28646" y="60786"/>
                  </a:lnTo>
                  <a:lnTo>
                    <a:pt x="7569" y="101544"/>
                  </a:lnTo>
                  <a:lnTo>
                    <a:pt x="0" y="148475"/>
                  </a:lnTo>
                  <a:lnTo>
                    <a:pt x="7569" y="195407"/>
                  </a:lnTo>
                  <a:lnTo>
                    <a:pt x="28646" y="236169"/>
                  </a:lnTo>
                  <a:lnTo>
                    <a:pt x="60786" y="268313"/>
                  </a:lnTo>
                  <a:lnTo>
                    <a:pt x="101544" y="289393"/>
                  </a:lnTo>
                  <a:lnTo>
                    <a:pt x="148475" y="296964"/>
                  </a:lnTo>
                  <a:lnTo>
                    <a:pt x="2539517" y="296964"/>
                  </a:lnTo>
                  <a:lnTo>
                    <a:pt x="2586448" y="289393"/>
                  </a:lnTo>
                  <a:lnTo>
                    <a:pt x="2627206" y="268313"/>
                  </a:lnTo>
                  <a:lnTo>
                    <a:pt x="2659346" y="236169"/>
                  </a:lnTo>
                  <a:lnTo>
                    <a:pt x="2680424" y="195407"/>
                  </a:lnTo>
                  <a:lnTo>
                    <a:pt x="2687993" y="148475"/>
                  </a:lnTo>
                  <a:lnTo>
                    <a:pt x="2680424" y="101544"/>
                  </a:lnTo>
                  <a:lnTo>
                    <a:pt x="2659346" y="60786"/>
                  </a:lnTo>
                  <a:lnTo>
                    <a:pt x="2627206" y="28646"/>
                  </a:lnTo>
                  <a:lnTo>
                    <a:pt x="2586448" y="7569"/>
                  </a:lnTo>
                  <a:lnTo>
                    <a:pt x="2539517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10899" y="1499525"/>
            <a:ext cx="327440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ko-KR" altLang="en-US" sz="1400" spc="-60" dirty="0" err="1" smtClean="0">
                <a:solidFill>
                  <a:srgbClr val="FFFFFF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여주시육아종합지원센터</a:t>
            </a:r>
            <a:endParaRPr lang="ko-KR" altLang="en-US"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  <a:p>
            <a:pPr marL="12700">
              <a:spcBef>
                <a:spcPts val="100"/>
              </a:spcBef>
            </a:pPr>
            <a:endParaRPr sz="1400" dirty="0">
              <a:solidFill>
                <a:prstClr val="black"/>
              </a:solidFill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65299" y="1492611"/>
            <a:ext cx="2209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60" dirty="0">
                <a:solidFill>
                  <a:srgbClr val="D5C6DE"/>
                </a:solidFill>
                <a:latin typeface="Noto Sans CJK KR Medium"/>
                <a:cs typeface="Noto Sans CJK KR Medium"/>
              </a:rPr>
              <a:t>0</a:t>
            </a:r>
            <a:r>
              <a:rPr sz="1400" dirty="0">
                <a:solidFill>
                  <a:srgbClr val="EEE9F3"/>
                </a:solidFill>
                <a:latin typeface="Noto Sans CJK KR Medium"/>
                <a:cs typeface="Noto Sans CJK KR Medium"/>
              </a:rPr>
              <a:t>1</a:t>
            </a:r>
            <a:endParaRPr sz="1400">
              <a:solidFill>
                <a:prstClr val="black"/>
              </a:solidFill>
              <a:latin typeface="Noto Sans CJK KR Medium"/>
              <a:cs typeface="Noto Sans CJK KR Medium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48825" y="1523471"/>
            <a:ext cx="4326890" cy="5141595"/>
            <a:chOff x="5648825" y="1523471"/>
            <a:chExt cx="4326890" cy="5141595"/>
          </a:xfrm>
        </p:grpSpPr>
        <p:sp>
          <p:nvSpPr>
            <p:cNvPr id="18" name="object 18"/>
            <p:cNvSpPr/>
            <p:nvPr/>
          </p:nvSpPr>
          <p:spPr>
            <a:xfrm>
              <a:off x="6062399" y="1526646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851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652000" y="1977598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000" y="6661421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652000" y="3943835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>
                  <a:moveTo>
                    <a:pt x="0" y="0"/>
                  </a:moveTo>
                  <a:lnTo>
                    <a:pt x="4320006" y="0"/>
                  </a:lnTo>
                </a:path>
              </a:pathLst>
            </a:custGeom>
            <a:ln w="635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995" y="2097773"/>
            <a:ext cx="4320540" cy="1748556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fr-F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Noto </a:t>
            </a:r>
            <a:r>
              <a:rPr lang="fr-FR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Sans CJK KR </a:t>
            </a:r>
            <a:r>
              <a:rPr lang="fr-F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DemiLight  11pt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작성해주세요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.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주요사</a:t>
            </a:r>
            <a:r>
              <a:rPr sz="110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업</a:t>
            </a:r>
            <a:r>
              <a:rPr sz="110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lang="en-US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lang="en-US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11239" y="950258"/>
            <a:ext cx="24180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우리동</a:t>
            </a:r>
            <a:r>
              <a:rPr sz="1700" b="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네</a:t>
            </a:r>
            <a:r>
              <a:rPr sz="1700" b="0" spc="-14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 </a:t>
            </a:r>
            <a:r>
              <a:rPr sz="1700" b="0" spc="-70" dirty="0">
                <a:solidFill>
                  <a:srgbClr val="895089"/>
                </a:solidFill>
                <a:latin typeface="BC 카드 B" pitchFamily="18" charset="-127"/>
                <a:ea typeface="BC 카드 B" pitchFamily="18" charset="-127"/>
                <a:cs typeface="BC 카드 L"/>
              </a:rPr>
              <a:t>육아종합지원센터</a:t>
            </a:r>
            <a:endParaRPr sz="1700" dirty="0">
              <a:latin typeface="BC 카드 B" pitchFamily="18" charset="-127"/>
              <a:ea typeface="BC 카드 B" pitchFamily="18" charset="-127"/>
              <a:cs typeface="BC 카드 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34644" y="502776"/>
            <a:ext cx="9816321" cy="6560219"/>
            <a:chOff x="434644" y="502776"/>
            <a:chExt cx="9816321" cy="6560219"/>
          </a:xfrm>
        </p:grpSpPr>
        <p:sp>
          <p:nvSpPr>
            <p:cNvPr id="27" name="object 27"/>
            <p:cNvSpPr/>
            <p:nvPr/>
          </p:nvSpPr>
          <p:spPr>
            <a:xfrm>
              <a:off x="434644" y="502776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951245" y="6763275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>
                  <a:moveTo>
                    <a:pt x="299186" y="0"/>
                  </a:moveTo>
                  <a:lnTo>
                    <a:pt x="0" y="299186"/>
                  </a:lnTo>
                </a:path>
              </a:pathLst>
            </a:custGeom>
            <a:ln w="8890">
              <a:solidFill>
                <a:srgbClr val="9FA0A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526901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9913395" y="140398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526901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913395" y="1792753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5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526901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0"/>
                  </a:moveTo>
                  <a:lnTo>
                    <a:pt x="12699" y="0"/>
                  </a:lnTo>
                  <a:lnTo>
                    <a:pt x="5676" y="0"/>
                  </a:lnTo>
                  <a:lnTo>
                    <a:pt x="0" y="5689"/>
                  </a:lnTo>
                  <a:lnTo>
                    <a:pt x="0" y="12700"/>
                  </a:lnTo>
                  <a:lnTo>
                    <a:pt x="0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913395" y="415094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59004" y="0"/>
                  </a:lnTo>
                  <a:lnTo>
                    <a:pt x="66027" y="0"/>
                  </a:lnTo>
                  <a:lnTo>
                    <a:pt x="71704" y="5689"/>
                  </a:lnTo>
                  <a:lnTo>
                    <a:pt x="71704" y="12700"/>
                  </a:lnTo>
                  <a:lnTo>
                    <a:pt x="71704" y="71704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526901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704" y="71704"/>
                  </a:moveTo>
                  <a:lnTo>
                    <a:pt x="12699" y="71704"/>
                  </a:lnTo>
                  <a:lnTo>
                    <a:pt x="5676" y="71704"/>
                  </a:lnTo>
                  <a:lnTo>
                    <a:pt x="0" y="66014"/>
                  </a:lnTo>
                  <a:lnTo>
                    <a:pt x="0" y="59004"/>
                  </a:lnTo>
                  <a:lnTo>
                    <a:pt x="0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913395" y="453971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71704"/>
                  </a:moveTo>
                  <a:lnTo>
                    <a:pt x="59004" y="71704"/>
                  </a:lnTo>
                  <a:lnTo>
                    <a:pt x="66027" y="71704"/>
                  </a:lnTo>
                  <a:lnTo>
                    <a:pt x="71704" y="66014"/>
                  </a:lnTo>
                  <a:lnTo>
                    <a:pt x="71704" y="59004"/>
                  </a:lnTo>
                  <a:lnTo>
                    <a:pt x="71704" y="0"/>
                  </a:lnTo>
                </a:path>
              </a:pathLst>
            </a:custGeom>
            <a:ln w="10160">
              <a:solidFill>
                <a:srgbClr val="AD8CB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639300" y="4543425"/>
            <a:ext cx="4345940" cy="138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825115" algn="l"/>
                <a:tab pos="4332605" algn="l"/>
              </a:tabLst>
            </a:pPr>
            <a:r>
              <a:rPr sz="800" u="sng" dirty="0">
                <a:solidFill>
                  <a:srgbClr val="231916"/>
                </a:solidFill>
                <a:uFill>
                  <a:solidFill>
                    <a:srgbClr val="AD8CBA"/>
                  </a:solidFill>
                </a:uFill>
                <a:latin typeface="Noto Sans CJK KR DemiLight"/>
                <a:cs typeface="Noto Sans CJK KR DemiLight"/>
              </a:rPr>
              <a:t>	</a:t>
            </a:r>
            <a:endParaRPr sz="8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</p:txBody>
      </p:sp>
      <p:grpSp>
        <p:nvGrpSpPr>
          <p:cNvPr id="43" name="object 26"/>
          <p:cNvGrpSpPr/>
          <p:nvPr/>
        </p:nvGrpSpPr>
        <p:grpSpPr>
          <a:xfrm>
            <a:off x="873127" y="941407"/>
            <a:ext cx="327600" cy="270000"/>
            <a:chOff x="1021759" y="2566751"/>
            <a:chExt cx="701040" cy="474345"/>
          </a:xfrm>
        </p:grpSpPr>
        <p:sp>
          <p:nvSpPr>
            <p:cNvPr id="45" name="object 27"/>
            <p:cNvSpPr/>
            <p:nvPr/>
          </p:nvSpPr>
          <p:spPr>
            <a:xfrm>
              <a:off x="1161718" y="2594924"/>
              <a:ext cx="450215" cy="446405"/>
            </a:xfrm>
            <a:custGeom>
              <a:avLst/>
              <a:gdLst/>
              <a:ahLst/>
              <a:cxnLst/>
              <a:rect l="l" t="t" r="r" b="b"/>
              <a:pathLst>
                <a:path w="450215" h="446405">
                  <a:moveTo>
                    <a:pt x="222491" y="0"/>
                  </a:moveTo>
                  <a:lnTo>
                    <a:pt x="1778" y="158965"/>
                  </a:lnTo>
                  <a:lnTo>
                    <a:pt x="78" y="162267"/>
                  </a:lnTo>
                  <a:lnTo>
                    <a:pt x="0" y="440994"/>
                  </a:lnTo>
                  <a:lnTo>
                    <a:pt x="5118" y="446112"/>
                  </a:lnTo>
                  <a:lnTo>
                    <a:pt x="444677" y="446112"/>
                  </a:lnTo>
                  <a:lnTo>
                    <a:pt x="449795" y="440994"/>
                  </a:lnTo>
                  <a:lnTo>
                    <a:pt x="449795" y="423252"/>
                  </a:lnTo>
                  <a:lnTo>
                    <a:pt x="22860" y="423252"/>
                  </a:lnTo>
                  <a:lnTo>
                    <a:pt x="22860" y="171945"/>
                  </a:lnTo>
                  <a:lnTo>
                    <a:pt x="225183" y="26250"/>
                  </a:lnTo>
                  <a:lnTo>
                    <a:pt x="264251" y="26250"/>
                  </a:lnTo>
                  <a:lnTo>
                    <a:pt x="227876" y="12"/>
                  </a:lnTo>
                  <a:lnTo>
                    <a:pt x="222491" y="0"/>
                  </a:lnTo>
                  <a:close/>
                </a:path>
                <a:path w="450215" h="446405">
                  <a:moveTo>
                    <a:pt x="264251" y="26250"/>
                  </a:moveTo>
                  <a:lnTo>
                    <a:pt x="225183" y="26250"/>
                  </a:lnTo>
                  <a:lnTo>
                    <a:pt x="426935" y="171792"/>
                  </a:lnTo>
                  <a:lnTo>
                    <a:pt x="426935" y="423252"/>
                  </a:lnTo>
                  <a:lnTo>
                    <a:pt x="449795" y="423252"/>
                  </a:lnTo>
                  <a:lnTo>
                    <a:pt x="449795" y="162267"/>
                  </a:lnTo>
                  <a:lnTo>
                    <a:pt x="448030" y="158813"/>
                  </a:lnTo>
                  <a:lnTo>
                    <a:pt x="264251" y="2625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28"/>
            <p:cNvSpPr/>
            <p:nvPr/>
          </p:nvSpPr>
          <p:spPr>
            <a:xfrm>
              <a:off x="1141243" y="2578905"/>
              <a:ext cx="490855" cy="214629"/>
            </a:xfrm>
            <a:custGeom>
              <a:avLst/>
              <a:gdLst/>
              <a:ahLst/>
              <a:cxnLst/>
              <a:rect l="l" t="t" r="r" b="b"/>
              <a:pathLst>
                <a:path w="490855" h="214630">
                  <a:moveTo>
                    <a:pt x="245668" y="0"/>
                  </a:moveTo>
                  <a:lnTo>
                    <a:pt x="0" y="176923"/>
                  </a:lnTo>
                  <a:lnTo>
                    <a:pt x="26720" y="214020"/>
                  </a:lnTo>
                  <a:lnTo>
                    <a:pt x="245643" y="56362"/>
                  </a:lnTo>
                  <a:lnTo>
                    <a:pt x="464007" y="213867"/>
                  </a:lnTo>
                  <a:lnTo>
                    <a:pt x="490753" y="176796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E1D8E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29"/>
            <p:cNvSpPr/>
            <p:nvPr/>
          </p:nvSpPr>
          <p:spPr>
            <a:xfrm>
              <a:off x="1129479" y="2566751"/>
              <a:ext cx="514350" cy="239395"/>
            </a:xfrm>
            <a:custGeom>
              <a:avLst/>
              <a:gdLst/>
              <a:ahLst/>
              <a:cxnLst/>
              <a:rect l="l" t="t" r="r" b="b"/>
              <a:pathLst>
                <a:path w="514350" h="239394">
                  <a:moveTo>
                    <a:pt x="296481" y="82600"/>
                  </a:moveTo>
                  <a:lnTo>
                    <a:pt x="257403" y="82600"/>
                  </a:lnTo>
                  <a:lnTo>
                    <a:pt x="474192" y="238988"/>
                  </a:lnTo>
                  <a:lnTo>
                    <a:pt x="481342" y="237832"/>
                  </a:lnTo>
                  <a:lnTo>
                    <a:pt x="501374" y="210070"/>
                  </a:lnTo>
                  <a:lnTo>
                    <a:pt x="473189" y="210070"/>
                  </a:lnTo>
                  <a:lnTo>
                    <a:pt x="296481" y="82600"/>
                  </a:lnTo>
                  <a:close/>
                </a:path>
                <a:path w="514350" h="239394">
                  <a:moveTo>
                    <a:pt x="260121" y="0"/>
                  </a:moveTo>
                  <a:lnTo>
                    <a:pt x="254749" y="0"/>
                  </a:lnTo>
                  <a:lnTo>
                    <a:pt x="2628" y="181571"/>
                  </a:lnTo>
                  <a:lnTo>
                    <a:pt x="965" y="184251"/>
                  </a:lnTo>
                  <a:lnTo>
                    <a:pt x="0" y="190233"/>
                  </a:lnTo>
                  <a:lnTo>
                    <a:pt x="723" y="193294"/>
                  </a:lnTo>
                  <a:lnTo>
                    <a:pt x="31445" y="235953"/>
                  </a:lnTo>
                  <a:lnTo>
                    <a:pt x="34937" y="237604"/>
                  </a:lnTo>
                  <a:lnTo>
                    <a:pt x="40805" y="237604"/>
                  </a:lnTo>
                  <a:lnTo>
                    <a:pt x="43141" y="236905"/>
                  </a:lnTo>
                  <a:lnTo>
                    <a:pt x="80192" y="210223"/>
                  </a:lnTo>
                  <a:lnTo>
                    <a:pt x="41084" y="210223"/>
                  </a:lnTo>
                  <a:lnTo>
                    <a:pt x="27724" y="191668"/>
                  </a:lnTo>
                  <a:lnTo>
                    <a:pt x="257429" y="26238"/>
                  </a:lnTo>
                  <a:lnTo>
                    <a:pt x="296492" y="26238"/>
                  </a:lnTo>
                  <a:lnTo>
                    <a:pt x="260121" y="0"/>
                  </a:lnTo>
                  <a:close/>
                </a:path>
                <a:path w="514350" h="239394">
                  <a:moveTo>
                    <a:pt x="260108" y="56362"/>
                  </a:moveTo>
                  <a:lnTo>
                    <a:pt x="254723" y="56362"/>
                  </a:lnTo>
                  <a:lnTo>
                    <a:pt x="41084" y="210223"/>
                  </a:lnTo>
                  <a:lnTo>
                    <a:pt x="80192" y="210223"/>
                  </a:lnTo>
                  <a:lnTo>
                    <a:pt x="257403" y="82600"/>
                  </a:lnTo>
                  <a:lnTo>
                    <a:pt x="296481" y="82600"/>
                  </a:lnTo>
                  <a:lnTo>
                    <a:pt x="260108" y="56362"/>
                  </a:lnTo>
                  <a:close/>
                </a:path>
                <a:path w="514350" h="239394">
                  <a:moveTo>
                    <a:pt x="296492" y="26238"/>
                  </a:moveTo>
                  <a:lnTo>
                    <a:pt x="257429" y="26238"/>
                  </a:lnTo>
                  <a:lnTo>
                    <a:pt x="486562" y="191528"/>
                  </a:lnTo>
                  <a:lnTo>
                    <a:pt x="473189" y="210070"/>
                  </a:lnTo>
                  <a:lnTo>
                    <a:pt x="501374" y="210070"/>
                  </a:lnTo>
                  <a:lnTo>
                    <a:pt x="513562" y="193179"/>
                  </a:lnTo>
                  <a:lnTo>
                    <a:pt x="514286" y="190119"/>
                  </a:lnTo>
                  <a:lnTo>
                    <a:pt x="513321" y="184124"/>
                  </a:lnTo>
                  <a:lnTo>
                    <a:pt x="511657" y="181457"/>
                  </a:lnTo>
                  <a:lnTo>
                    <a:pt x="296492" y="2623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30"/>
            <p:cNvSpPr/>
            <p:nvPr/>
          </p:nvSpPr>
          <p:spPr>
            <a:xfrm>
              <a:off x="1317345" y="2853664"/>
              <a:ext cx="139065" cy="175895"/>
            </a:xfrm>
            <a:custGeom>
              <a:avLst/>
              <a:gdLst/>
              <a:ahLst/>
              <a:cxnLst/>
              <a:rect l="l" t="t" r="r" b="b"/>
              <a:pathLst>
                <a:path w="139065" h="175894">
                  <a:moveTo>
                    <a:pt x="138544" y="0"/>
                  </a:moveTo>
                  <a:lnTo>
                    <a:pt x="0" y="0"/>
                  </a:lnTo>
                  <a:lnTo>
                    <a:pt x="0" y="175323"/>
                  </a:lnTo>
                  <a:lnTo>
                    <a:pt x="138544" y="175323"/>
                  </a:lnTo>
                  <a:lnTo>
                    <a:pt x="138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31"/>
            <p:cNvSpPr/>
            <p:nvPr/>
          </p:nvSpPr>
          <p:spPr>
            <a:xfrm>
              <a:off x="1305915" y="2842247"/>
              <a:ext cx="161925" cy="198755"/>
            </a:xfrm>
            <a:custGeom>
              <a:avLst/>
              <a:gdLst/>
              <a:ahLst/>
              <a:cxnLst/>
              <a:rect l="l" t="t" r="r" b="b"/>
              <a:pathLst>
                <a:path w="161925" h="198755">
                  <a:moveTo>
                    <a:pt x="161404" y="5118"/>
                  </a:moveTo>
                  <a:lnTo>
                    <a:pt x="156286" y="0"/>
                  </a:lnTo>
                  <a:lnTo>
                    <a:pt x="138544" y="0"/>
                  </a:lnTo>
                  <a:lnTo>
                    <a:pt x="138544" y="22860"/>
                  </a:lnTo>
                  <a:lnTo>
                    <a:pt x="138544" y="175323"/>
                  </a:lnTo>
                  <a:lnTo>
                    <a:pt x="92125" y="175323"/>
                  </a:lnTo>
                  <a:lnTo>
                    <a:pt x="92125" y="22860"/>
                  </a:lnTo>
                  <a:lnTo>
                    <a:pt x="138544" y="22860"/>
                  </a:lnTo>
                  <a:lnTo>
                    <a:pt x="138544" y="0"/>
                  </a:lnTo>
                  <a:lnTo>
                    <a:pt x="87007" y="0"/>
                  </a:lnTo>
                  <a:lnTo>
                    <a:pt x="74383" y="0"/>
                  </a:lnTo>
                  <a:lnTo>
                    <a:pt x="69265" y="0"/>
                  </a:lnTo>
                  <a:lnTo>
                    <a:pt x="69265" y="22860"/>
                  </a:lnTo>
                  <a:lnTo>
                    <a:pt x="69265" y="175323"/>
                  </a:lnTo>
                  <a:lnTo>
                    <a:pt x="22860" y="175323"/>
                  </a:lnTo>
                  <a:lnTo>
                    <a:pt x="22860" y="22860"/>
                  </a:lnTo>
                  <a:lnTo>
                    <a:pt x="69265" y="22860"/>
                  </a:lnTo>
                  <a:lnTo>
                    <a:pt x="69265" y="0"/>
                  </a:lnTo>
                  <a:lnTo>
                    <a:pt x="5118" y="0"/>
                  </a:lnTo>
                  <a:lnTo>
                    <a:pt x="0" y="5118"/>
                  </a:lnTo>
                  <a:lnTo>
                    <a:pt x="0" y="193065"/>
                  </a:lnTo>
                  <a:lnTo>
                    <a:pt x="5118" y="198183"/>
                  </a:lnTo>
                  <a:lnTo>
                    <a:pt x="74383" y="198183"/>
                  </a:lnTo>
                  <a:lnTo>
                    <a:pt x="80695" y="198183"/>
                  </a:lnTo>
                  <a:lnTo>
                    <a:pt x="87007" y="198183"/>
                  </a:lnTo>
                  <a:lnTo>
                    <a:pt x="156286" y="198183"/>
                  </a:lnTo>
                  <a:lnTo>
                    <a:pt x="161404" y="193065"/>
                  </a:lnTo>
                  <a:lnTo>
                    <a:pt x="161404" y="175323"/>
                  </a:lnTo>
                  <a:lnTo>
                    <a:pt x="161404" y="22860"/>
                  </a:lnTo>
                  <a:lnTo>
                    <a:pt x="161404" y="5118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32"/>
            <p:cNvSpPr/>
            <p:nvPr/>
          </p:nvSpPr>
          <p:spPr>
            <a:xfrm>
              <a:off x="1306614" y="2853677"/>
              <a:ext cx="160020" cy="42545"/>
            </a:xfrm>
            <a:custGeom>
              <a:avLst/>
              <a:gdLst/>
              <a:ahLst/>
              <a:cxnLst/>
              <a:rect l="l" t="t" r="r" b="b"/>
              <a:pathLst>
                <a:path w="160019" h="42544">
                  <a:moveTo>
                    <a:pt x="160019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160019" y="4221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33"/>
            <p:cNvSpPr/>
            <p:nvPr/>
          </p:nvSpPr>
          <p:spPr>
            <a:xfrm>
              <a:off x="1295181" y="2842249"/>
              <a:ext cx="182880" cy="65405"/>
            </a:xfrm>
            <a:custGeom>
              <a:avLst/>
              <a:gdLst/>
              <a:ahLst/>
              <a:cxnLst/>
              <a:rect l="l" t="t" r="r" b="b"/>
              <a:pathLst>
                <a:path w="182880" h="65405">
                  <a:moveTo>
                    <a:pt x="17776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59956"/>
                  </a:lnTo>
                  <a:lnTo>
                    <a:pt x="5118" y="65074"/>
                  </a:lnTo>
                  <a:lnTo>
                    <a:pt x="177761" y="65074"/>
                  </a:lnTo>
                  <a:lnTo>
                    <a:pt x="182880" y="59956"/>
                  </a:lnTo>
                  <a:lnTo>
                    <a:pt x="182880" y="42214"/>
                  </a:lnTo>
                  <a:lnTo>
                    <a:pt x="22860" y="42214"/>
                  </a:lnTo>
                  <a:lnTo>
                    <a:pt x="22860" y="22860"/>
                  </a:lnTo>
                  <a:lnTo>
                    <a:pt x="182880" y="22860"/>
                  </a:lnTo>
                  <a:lnTo>
                    <a:pt x="182880" y="5118"/>
                  </a:lnTo>
                  <a:lnTo>
                    <a:pt x="177761" y="0"/>
                  </a:lnTo>
                  <a:close/>
                </a:path>
                <a:path w="182880" h="65405">
                  <a:moveTo>
                    <a:pt x="182880" y="22860"/>
                  </a:moveTo>
                  <a:lnTo>
                    <a:pt x="160020" y="22860"/>
                  </a:lnTo>
                  <a:lnTo>
                    <a:pt x="160020" y="42214"/>
                  </a:lnTo>
                  <a:lnTo>
                    <a:pt x="182880" y="42214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34"/>
            <p:cNvSpPr/>
            <p:nvPr/>
          </p:nvSpPr>
          <p:spPr>
            <a:xfrm>
              <a:off x="1329472" y="270158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4491" y="79393"/>
                  </a:lnTo>
                  <a:lnTo>
                    <a:pt x="16740" y="97559"/>
                  </a:lnTo>
                  <a:lnTo>
                    <a:pt x="34906" y="109808"/>
                  </a:lnTo>
                  <a:lnTo>
                    <a:pt x="57150" y="114300"/>
                  </a:lnTo>
                  <a:lnTo>
                    <a:pt x="79393" y="109808"/>
                  </a:lnTo>
                  <a:lnTo>
                    <a:pt x="97559" y="97559"/>
                  </a:lnTo>
                  <a:lnTo>
                    <a:pt x="109808" y="79393"/>
                  </a:lnTo>
                  <a:lnTo>
                    <a:pt x="114300" y="57150"/>
                  </a:lnTo>
                  <a:lnTo>
                    <a:pt x="109808" y="34906"/>
                  </a:lnTo>
                  <a:lnTo>
                    <a:pt x="97559" y="16740"/>
                  </a:lnTo>
                  <a:lnTo>
                    <a:pt x="79393" y="4491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DE8F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35"/>
            <p:cNvSpPr/>
            <p:nvPr/>
          </p:nvSpPr>
          <p:spPr>
            <a:xfrm>
              <a:off x="1318031" y="2690164"/>
              <a:ext cx="137160" cy="137160"/>
            </a:xfrm>
            <a:custGeom>
              <a:avLst/>
              <a:gdLst/>
              <a:ahLst/>
              <a:cxnLst/>
              <a:rect l="l" t="t" r="r" b="b"/>
              <a:pathLst>
                <a:path w="137159" h="137160">
                  <a:moveTo>
                    <a:pt x="102501" y="67246"/>
                  </a:moveTo>
                  <a:lnTo>
                    <a:pt x="97383" y="62128"/>
                  </a:lnTo>
                  <a:lnTo>
                    <a:pt x="78625" y="62128"/>
                  </a:lnTo>
                  <a:lnTo>
                    <a:pt x="78625" y="36982"/>
                  </a:lnTo>
                  <a:lnTo>
                    <a:pt x="73507" y="31864"/>
                  </a:lnTo>
                  <a:lnTo>
                    <a:pt x="60883" y="31864"/>
                  </a:lnTo>
                  <a:lnTo>
                    <a:pt x="55765" y="36982"/>
                  </a:lnTo>
                  <a:lnTo>
                    <a:pt x="55765" y="79870"/>
                  </a:lnTo>
                  <a:lnTo>
                    <a:pt x="60883" y="84988"/>
                  </a:lnTo>
                  <a:lnTo>
                    <a:pt x="91071" y="84988"/>
                  </a:lnTo>
                  <a:lnTo>
                    <a:pt x="97383" y="84988"/>
                  </a:lnTo>
                  <a:lnTo>
                    <a:pt x="102501" y="79870"/>
                  </a:lnTo>
                  <a:lnTo>
                    <a:pt x="102501" y="67246"/>
                  </a:lnTo>
                  <a:close/>
                </a:path>
                <a:path w="137159" h="137160">
                  <a:moveTo>
                    <a:pt x="137160" y="68580"/>
                  </a:moveTo>
                  <a:lnTo>
                    <a:pt x="131762" y="41910"/>
                  </a:lnTo>
                  <a:lnTo>
                    <a:pt x="118910" y="22860"/>
                  </a:lnTo>
                  <a:lnTo>
                    <a:pt x="117055" y="20104"/>
                  </a:lnTo>
                  <a:lnTo>
                    <a:pt x="114300" y="18249"/>
                  </a:lnTo>
                  <a:lnTo>
                    <a:pt x="114300" y="68580"/>
                  </a:lnTo>
                  <a:lnTo>
                    <a:pt x="110705" y="86360"/>
                  </a:lnTo>
                  <a:lnTo>
                    <a:pt x="100901" y="100888"/>
                  </a:lnTo>
                  <a:lnTo>
                    <a:pt x="86360" y="110693"/>
                  </a:lnTo>
                  <a:lnTo>
                    <a:pt x="68580" y="114300"/>
                  </a:lnTo>
                  <a:lnTo>
                    <a:pt x="50800" y="110693"/>
                  </a:lnTo>
                  <a:lnTo>
                    <a:pt x="36271" y="100888"/>
                  </a:lnTo>
                  <a:lnTo>
                    <a:pt x="26466" y="86360"/>
                  </a:lnTo>
                  <a:lnTo>
                    <a:pt x="22860" y="68580"/>
                  </a:lnTo>
                  <a:lnTo>
                    <a:pt x="26466" y="50800"/>
                  </a:lnTo>
                  <a:lnTo>
                    <a:pt x="36271" y="36258"/>
                  </a:lnTo>
                  <a:lnTo>
                    <a:pt x="50800" y="26454"/>
                  </a:lnTo>
                  <a:lnTo>
                    <a:pt x="68580" y="22860"/>
                  </a:lnTo>
                  <a:lnTo>
                    <a:pt x="86360" y="26454"/>
                  </a:lnTo>
                  <a:lnTo>
                    <a:pt x="100901" y="36258"/>
                  </a:lnTo>
                  <a:lnTo>
                    <a:pt x="110705" y="50800"/>
                  </a:lnTo>
                  <a:lnTo>
                    <a:pt x="114300" y="68580"/>
                  </a:lnTo>
                  <a:lnTo>
                    <a:pt x="114300" y="18249"/>
                  </a:lnTo>
                  <a:lnTo>
                    <a:pt x="95250" y="5397"/>
                  </a:lnTo>
                  <a:lnTo>
                    <a:pt x="68580" y="0"/>
                  </a:lnTo>
                  <a:lnTo>
                    <a:pt x="41910" y="5397"/>
                  </a:lnTo>
                  <a:lnTo>
                    <a:pt x="20116" y="20104"/>
                  </a:lnTo>
                  <a:lnTo>
                    <a:pt x="5397" y="41910"/>
                  </a:lnTo>
                  <a:lnTo>
                    <a:pt x="0" y="68580"/>
                  </a:lnTo>
                  <a:lnTo>
                    <a:pt x="5397" y="95250"/>
                  </a:lnTo>
                  <a:lnTo>
                    <a:pt x="20116" y="117055"/>
                  </a:lnTo>
                  <a:lnTo>
                    <a:pt x="41910" y="131762"/>
                  </a:lnTo>
                  <a:lnTo>
                    <a:pt x="68580" y="137160"/>
                  </a:lnTo>
                  <a:lnTo>
                    <a:pt x="95250" y="131762"/>
                  </a:lnTo>
                  <a:lnTo>
                    <a:pt x="117055" y="117055"/>
                  </a:lnTo>
                  <a:lnTo>
                    <a:pt x="118910" y="114300"/>
                  </a:lnTo>
                  <a:lnTo>
                    <a:pt x="131762" y="95250"/>
                  </a:lnTo>
                  <a:lnTo>
                    <a:pt x="137160" y="6858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4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759" y="2882690"/>
              <a:ext cx="214595" cy="158347"/>
            </a:xfrm>
            <a:prstGeom prst="rect">
              <a:avLst/>
            </a:prstGeom>
          </p:spPr>
        </p:pic>
        <p:sp>
          <p:nvSpPr>
            <p:cNvPr id="55" name="object 37"/>
            <p:cNvSpPr/>
            <p:nvPr/>
          </p:nvSpPr>
          <p:spPr>
            <a:xfrm>
              <a:off x="1641430" y="2951680"/>
              <a:ext cx="22860" cy="89535"/>
            </a:xfrm>
            <a:custGeom>
              <a:avLst/>
              <a:gdLst/>
              <a:ahLst/>
              <a:cxnLst/>
              <a:rect l="l" t="t" r="r" b="b"/>
              <a:pathLst>
                <a:path w="22860" h="89535">
                  <a:moveTo>
                    <a:pt x="17741" y="0"/>
                  </a:moveTo>
                  <a:lnTo>
                    <a:pt x="5118" y="0"/>
                  </a:lnTo>
                  <a:lnTo>
                    <a:pt x="0" y="5118"/>
                  </a:lnTo>
                  <a:lnTo>
                    <a:pt x="0" y="84239"/>
                  </a:lnTo>
                  <a:lnTo>
                    <a:pt x="5118" y="89357"/>
                  </a:lnTo>
                  <a:lnTo>
                    <a:pt x="11430" y="89357"/>
                  </a:lnTo>
                  <a:lnTo>
                    <a:pt x="17741" y="89357"/>
                  </a:lnTo>
                  <a:lnTo>
                    <a:pt x="22860" y="84239"/>
                  </a:lnTo>
                  <a:lnTo>
                    <a:pt x="22860" y="5118"/>
                  </a:lnTo>
                  <a:lnTo>
                    <a:pt x="17741" y="0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38"/>
            <p:cNvSpPr/>
            <p:nvPr/>
          </p:nvSpPr>
          <p:spPr>
            <a:xfrm>
              <a:off x="1593524" y="2810972"/>
              <a:ext cx="118110" cy="177165"/>
            </a:xfrm>
            <a:custGeom>
              <a:avLst/>
              <a:gdLst/>
              <a:ahLst/>
              <a:cxnLst/>
              <a:rect l="l" t="t" r="r" b="b"/>
              <a:pathLst>
                <a:path w="118110" h="177164">
                  <a:moveTo>
                    <a:pt x="58826" y="0"/>
                  </a:moveTo>
                  <a:lnTo>
                    <a:pt x="35929" y="9093"/>
                  </a:lnTo>
                  <a:lnTo>
                    <a:pt x="17230" y="32653"/>
                  </a:lnTo>
                  <a:lnTo>
                    <a:pt x="4623" y="65102"/>
                  </a:lnTo>
                  <a:lnTo>
                    <a:pt x="0" y="100863"/>
                  </a:lnTo>
                  <a:lnTo>
                    <a:pt x="4623" y="132712"/>
                  </a:lnTo>
                  <a:lnTo>
                    <a:pt x="17230" y="156557"/>
                  </a:lnTo>
                  <a:lnTo>
                    <a:pt x="35929" y="171513"/>
                  </a:lnTo>
                  <a:lnTo>
                    <a:pt x="58826" y="176695"/>
                  </a:lnTo>
                  <a:lnTo>
                    <a:pt x="81723" y="171513"/>
                  </a:lnTo>
                  <a:lnTo>
                    <a:pt x="100422" y="156557"/>
                  </a:lnTo>
                  <a:lnTo>
                    <a:pt x="113029" y="132712"/>
                  </a:lnTo>
                  <a:lnTo>
                    <a:pt x="117652" y="100863"/>
                  </a:lnTo>
                  <a:lnTo>
                    <a:pt x="113029" y="65102"/>
                  </a:lnTo>
                  <a:lnTo>
                    <a:pt x="100422" y="32653"/>
                  </a:lnTo>
                  <a:lnTo>
                    <a:pt x="81723" y="9093"/>
                  </a:lnTo>
                  <a:lnTo>
                    <a:pt x="58826" y="0"/>
                  </a:lnTo>
                  <a:close/>
                </a:path>
              </a:pathLst>
            </a:custGeom>
            <a:solidFill>
              <a:srgbClr val="E6DDE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39"/>
            <p:cNvSpPr/>
            <p:nvPr/>
          </p:nvSpPr>
          <p:spPr>
            <a:xfrm>
              <a:off x="1545856" y="2799549"/>
              <a:ext cx="177165" cy="241935"/>
            </a:xfrm>
            <a:custGeom>
              <a:avLst/>
              <a:gdLst/>
              <a:ahLst/>
              <a:cxnLst/>
              <a:rect l="l" t="t" r="r" b="b"/>
              <a:pathLst>
                <a:path w="177164" h="241935">
                  <a:moveTo>
                    <a:pt x="22860" y="152006"/>
                  </a:moveTo>
                  <a:lnTo>
                    <a:pt x="17741" y="146888"/>
                  </a:lnTo>
                  <a:lnTo>
                    <a:pt x="5118" y="146888"/>
                  </a:lnTo>
                  <a:lnTo>
                    <a:pt x="0" y="152006"/>
                  </a:lnTo>
                  <a:lnTo>
                    <a:pt x="0" y="236372"/>
                  </a:lnTo>
                  <a:lnTo>
                    <a:pt x="5118" y="241490"/>
                  </a:lnTo>
                  <a:lnTo>
                    <a:pt x="11430" y="241490"/>
                  </a:lnTo>
                  <a:lnTo>
                    <a:pt x="17741" y="241490"/>
                  </a:lnTo>
                  <a:lnTo>
                    <a:pt x="22860" y="236372"/>
                  </a:lnTo>
                  <a:lnTo>
                    <a:pt x="22860" y="152006"/>
                  </a:lnTo>
                  <a:close/>
                </a:path>
                <a:path w="177164" h="241935">
                  <a:moveTo>
                    <a:pt x="176745" y="112293"/>
                  </a:moveTo>
                  <a:lnTo>
                    <a:pt x="171424" y="72377"/>
                  </a:lnTo>
                  <a:lnTo>
                    <a:pt x="156692" y="36258"/>
                  </a:lnTo>
                  <a:lnTo>
                    <a:pt x="153885" y="32969"/>
                  </a:lnTo>
                  <a:lnTo>
                    <a:pt x="153885" y="112293"/>
                  </a:lnTo>
                  <a:lnTo>
                    <a:pt x="150456" y="138595"/>
                  </a:lnTo>
                  <a:lnTo>
                    <a:pt x="140817" y="158927"/>
                  </a:lnTo>
                  <a:lnTo>
                    <a:pt x="125844" y="172046"/>
                  </a:lnTo>
                  <a:lnTo>
                    <a:pt x="106489" y="176695"/>
                  </a:lnTo>
                  <a:lnTo>
                    <a:pt x="87122" y="172046"/>
                  </a:lnTo>
                  <a:lnTo>
                    <a:pt x="72161" y="158927"/>
                  </a:lnTo>
                  <a:lnTo>
                    <a:pt x="62509" y="138595"/>
                  </a:lnTo>
                  <a:lnTo>
                    <a:pt x="59093" y="112293"/>
                  </a:lnTo>
                  <a:lnTo>
                    <a:pt x="63258" y="79984"/>
                  </a:lnTo>
                  <a:lnTo>
                    <a:pt x="74142" y="51269"/>
                  </a:lnTo>
                  <a:lnTo>
                    <a:pt x="89357" y="30721"/>
                  </a:lnTo>
                  <a:lnTo>
                    <a:pt x="106489" y="22860"/>
                  </a:lnTo>
                  <a:lnTo>
                    <a:pt x="123609" y="30721"/>
                  </a:lnTo>
                  <a:lnTo>
                    <a:pt x="138823" y="51269"/>
                  </a:lnTo>
                  <a:lnTo>
                    <a:pt x="149720" y="79984"/>
                  </a:lnTo>
                  <a:lnTo>
                    <a:pt x="153885" y="112293"/>
                  </a:lnTo>
                  <a:lnTo>
                    <a:pt x="153885" y="32969"/>
                  </a:lnTo>
                  <a:lnTo>
                    <a:pt x="145288" y="22860"/>
                  </a:lnTo>
                  <a:lnTo>
                    <a:pt x="134429" y="10083"/>
                  </a:lnTo>
                  <a:lnTo>
                    <a:pt x="106489" y="0"/>
                  </a:lnTo>
                  <a:lnTo>
                    <a:pt x="78549" y="10083"/>
                  </a:lnTo>
                  <a:lnTo>
                    <a:pt x="56273" y="36258"/>
                  </a:lnTo>
                  <a:lnTo>
                    <a:pt x="41554" y="72377"/>
                  </a:lnTo>
                  <a:lnTo>
                    <a:pt x="36233" y="112293"/>
                  </a:lnTo>
                  <a:lnTo>
                    <a:pt x="41389" y="147599"/>
                  </a:lnTo>
                  <a:lnTo>
                    <a:pt x="55841" y="175183"/>
                  </a:lnTo>
                  <a:lnTo>
                    <a:pt x="78054" y="193141"/>
                  </a:lnTo>
                  <a:lnTo>
                    <a:pt x="106489" y="199555"/>
                  </a:lnTo>
                  <a:lnTo>
                    <a:pt x="134912" y="193141"/>
                  </a:lnTo>
                  <a:lnTo>
                    <a:pt x="155270" y="176695"/>
                  </a:lnTo>
                  <a:lnTo>
                    <a:pt x="157124" y="175183"/>
                  </a:lnTo>
                  <a:lnTo>
                    <a:pt x="171577" y="147599"/>
                  </a:lnTo>
                  <a:lnTo>
                    <a:pt x="176745" y="112293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40"/>
            <p:cNvSpPr/>
            <p:nvPr/>
          </p:nvSpPr>
          <p:spPr>
            <a:xfrm>
              <a:off x="1493274" y="2853742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63461" y="0"/>
                  </a:moveTo>
                  <a:lnTo>
                    <a:pt x="38758" y="6721"/>
                  </a:lnTo>
                  <a:lnTo>
                    <a:pt x="18586" y="24136"/>
                  </a:lnTo>
                  <a:lnTo>
                    <a:pt x="4986" y="48123"/>
                  </a:lnTo>
                  <a:lnTo>
                    <a:pt x="0" y="74561"/>
                  </a:lnTo>
                  <a:lnTo>
                    <a:pt x="4986" y="98108"/>
                  </a:lnTo>
                  <a:lnTo>
                    <a:pt x="18586" y="115735"/>
                  </a:lnTo>
                  <a:lnTo>
                    <a:pt x="38758" y="126789"/>
                  </a:lnTo>
                  <a:lnTo>
                    <a:pt x="63461" y="130619"/>
                  </a:lnTo>
                  <a:lnTo>
                    <a:pt x="88165" y="126789"/>
                  </a:lnTo>
                  <a:lnTo>
                    <a:pt x="108337" y="115735"/>
                  </a:lnTo>
                  <a:lnTo>
                    <a:pt x="121937" y="98108"/>
                  </a:lnTo>
                  <a:lnTo>
                    <a:pt x="126923" y="74561"/>
                  </a:lnTo>
                  <a:lnTo>
                    <a:pt x="121937" y="48123"/>
                  </a:lnTo>
                  <a:lnTo>
                    <a:pt x="108337" y="24136"/>
                  </a:lnTo>
                  <a:lnTo>
                    <a:pt x="88165" y="6721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DFD5E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41"/>
            <p:cNvSpPr/>
            <p:nvPr/>
          </p:nvSpPr>
          <p:spPr>
            <a:xfrm>
              <a:off x="1481842" y="2842309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69">
                  <a:moveTo>
                    <a:pt x="74891" y="0"/>
                  </a:moveTo>
                  <a:lnTo>
                    <a:pt x="45396" y="7844"/>
                  </a:lnTo>
                  <a:lnTo>
                    <a:pt x="21629" y="28084"/>
                  </a:lnTo>
                  <a:lnTo>
                    <a:pt x="5770" y="55780"/>
                  </a:lnTo>
                  <a:lnTo>
                    <a:pt x="0" y="85991"/>
                  </a:lnTo>
                  <a:lnTo>
                    <a:pt x="5599" y="113033"/>
                  </a:lnTo>
                  <a:lnTo>
                    <a:pt x="21172" y="134399"/>
                  </a:lnTo>
                  <a:lnTo>
                    <a:pt x="44882" y="148433"/>
                  </a:lnTo>
                  <a:lnTo>
                    <a:pt x="74891" y="153479"/>
                  </a:lnTo>
                  <a:lnTo>
                    <a:pt x="104901" y="148433"/>
                  </a:lnTo>
                  <a:lnTo>
                    <a:pt x="128611" y="134399"/>
                  </a:lnTo>
                  <a:lnTo>
                    <a:pt x="131366" y="130619"/>
                  </a:lnTo>
                  <a:lnTo>
                    <a:pt x="74891" y="130619"/>
                  </a:lnTo>
                  <a:lnTo>
                    <a:pt x="55837" y="127982"/>
                  </a:lnTo>
                  <a:lnTo>
                    <a:pt x="39165" y="119868"/>
                  </a:lnTo>
                  <a:lnTo>
                    <a:pt x="27348" y="105973"/>
                  </a:lnTo>
                  <a:lnTo>
                    <a:pt x="22860" y="85991"/>
                  </a:lnTo>
                  <a:lnTo>
                    <a:pt x="26937" y="64061"/>
                  </a:lnTo>
                  <a:lnTo>
                    <a:pt x="38069" y="43700"/>
                  </a:lnTo>
                  <a:lnTo>
                    <a:pt x="54605" y="28702"/>
                  </a:lnTo>
                  <a:lnTo>
                    <a:pt x="74891" y="22859"/>
                  </a:lnTo>
                  <a:lnTo>
                    <a:pt x="122019" y="22859"/>
                  </a:lnTo>
                  <a:lnTo>
                    <a:pt x="104387" y="7844"/>
                  </a:lnTo>
                  <a:lnTo>
                    <a:pt x="74891" y="0"/>
                  </a:lnTo>
                  <a:close/>
                </a:path>
                <a:path w="149860" h="153669">
                  <a:moveTo>
                    <a:pt x="122019" y="22859"/>
                  </a:moveTo>
                  <a:lnTo>
                    <a:pt x="74891" y="22859"/>
                  </a:lnTo>
                  <a:lnTo>
                    <a:pt x="95178" y="28702"/>
                  </a:lnTo>
                  <a:lnTo>
                    <a:pt x="111713" y="43700"/>
                  </a:lnTo>
                  <a:lnTo>
                    <a:pt x="122846" y="64061"/>
                  </a:lnTo>
                  <a:lnTo>
                    <a:pt x="126923" y="85991"/>
                  </a:lnTo>
                  <a:lnTo>
                    <a:pt x="122435" y="105973"/>
                  </a:lnTo>
                  <a:lnTo>
                    <a:pt x="110618" y="119868"/>
                  </a:lnTo>
                  <a:lnTo>
                    <a:pt x="93946" y="127982"/>
                  </a:lnTo>
                  <a:lnTo>
                    <a:pt x="74891" y="130619"/>
                  </a:lnTo>
                  <a:lnTo>
                    <a:pt x="131366" y="130619"/>
                  </a:lnTo>
                  <a:lnTo>
                    <a:pt x="144184" y="113033"/>
                  </a:lnTo>
                  <a:lnTo>
                    <a:pt x="149783" y="85991"/>
                  </a:lnTo>
                  <a:lnTo>
                    <a:pt x="144013" y="55780"/>
                  </a:lnTo>
                  <a:lnTo>
                    <a:pt x="128154" y="28084"/>
                  </a:lnTo>
                  <a:lnTo>
                    <a:pt x="122019" y="22859"/>
                  </a:lnTo>
                  <a:close/>
                </a:path>
              </a:pathLst>
            </a:custGeom>
            <a:solidFill>
              <a:srgbClr val="AD8CB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0" name="object 22"/>
          <p:cNvSpPr txBox="1"/>
          <p:nvPr/>
        </p:nvSpPr>
        <p:spPr>
          <a:xfrm>
            <a:off x="5499100" y="2028825"/>
            <a:ext cx="4471766" cy="1943100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spc="-15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여흥로 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160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번길  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22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031-883-2019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  <a:defRPr/>
            </a:pPr>
            <a:r>
              <a:rPr sz="1100" spc="-25">
                <a:solidFill>
                  <a:srgbClr val="231916"/>
                </a:solidFill>
                <a:latin typeface="Noto Sans CJK KR DemiLight"/>
                <a:cs typeface="Noto Sans CJK KR DemiLight"/>
              </a:rPr>
              <a:t>주요사</a:t>
            </a:r>
            <a:r>
              <a:rPr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업</a:t>
            </a:r>
            <a:r>
              <a:rPr sz="1100" spc="15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endParaRPr lang="ko-KR" altLang="en-US" sz="110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어린이집지원사업</a:t>
            </a: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  <a:defRPr/>
            </a:pP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가정양육지원사업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공통부모교육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자체부모교육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부모자녀체험 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놀이지도사업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아빠자녀놀이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부모양육심리상담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시간제보육실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놀이실 운영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(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아해누리실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아이사랑놀이터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)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장난감 대여 및 찾아가는 장난감 대여</a:t>
            </a:r>
            <a:r>
              <a:rPr lang="en-US" altLang="ko-KR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>
                <a:solidFill>
                  <a:srgbClr val="231916"/>
                </a:solidFill>
                <a:latin typeface="Noto Sans CJK KR DemiLight"/>
                <a:cs typeface="Noto Sans CJK KR DemiLight"/>
              </a:rPr>
              <a:t> 운영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19" y="1475738"/>
            <a:ext cx="3505200" cy="2361646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4181621"/>
            <a:ext cx="3505200" cy="2419204"/>
          </a:xfrm>
          <a:prstGeom prst="rect">
            <a:avLst/>
          </a:prstGeom>
        </p:spPr>
      </p:pic>
      <p:sp>
        <p:nvSpPr>
          <p:cNvPr id="64" name="object 23"/>
          <p:cNvSpPr txBox="1"/>
          <p:nvPr/>
        </p:nvSpPr>
        <p:spPr>
          <a:xfrm>
            <a:off x="5575300" y="4982077"/>
            <a:ext cx="4320540" cy="1386918"/>
          </a:xfrm>
          <a:prstGeom prst="rect">
            <a:avLst/>
          </a:prstGeom>
          <a:solidFill>
            <a:srgbClr val="F3EFF6"/>
          </a:solidFill>
        </p:spPr>
        <p:txBody>
          <a:bodyPr vert="horz" wrap="square" lIns="0" tIns="154305" rIns="0" bIns="0" rtlCol="0">
            <a:spAutoFit/>
          </a:bodyPr>
          <a:lstStyle/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위치</a:t>
            </a:r>
            <a:r>
              <a:rPr sz="110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황학산수목원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내 산림박물관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3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층 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1215"/>
              </a:spcBef>
              <a:buFontTx/>
              <a:buChar char="·"/>
              <a:tabLst>
                <a:tab pos="227965" algn="l"/>
              </a:tabLst>
            </a:pPr>
            <a:r>
              <a:rPr sz="1100" spc="-25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전화번</a:t>
            </a:r>
            <a:r>
              <a:rPr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호</a:t>
            </a:r>
            <a:r>
              <a:rPr sz="1100" spc="15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</a:t>
            </a:r>
            <a:r>
              <a:rPr 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031-884-2240</a:t>
            </a:r>
            <a:endParaRPr sz="1100" dirty="0">
              <a:solidFill>
                <a:prstClr val="black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이용대상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관내 미취학 아동</a:t>
            </a:r>
            <a:endParaRPr lang="en-US" altLang="ko-KR" sz="1100" dirty="0" smtClean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  <a:p>
            <a:pPr marL="227329" indent="-104139">
              <a:spcBef>
                <a:spcPts val="880"/>
              </a:spcBef>
              <a:buFontTx/>
              <a:buChar char="·"/>
              <a:tabLst>
                <a:tab pos="227965" algn="l"/>
              </a:tabLst>
            </a:pP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이용방법 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: </a:t>
            </a:r>
            <a:r>
              <a:rPr lang="ko-KR" altLang="en-US" sz="1100" dirty="0" err="1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여주시육아종합지원센터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홈페이지 → 아이사랑놀이터 선택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→이용일</a:t>
            </a:r>
            <a:r>
              <a:rPr lang="en-US" altLang="ko-KR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타임 선택</a:t>
            </a:r>
            <a:r>
              <a:rPr lang="ko-KR" altLang="en-US" sz="110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lang="ko-KR" altLang="en-US" sz="1100" dirty="0" smtClean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→ 신청하기 </a:t>
            </a:r>
            <a:endParaRPr lang="en-US" sz="1100" dirty="0">
              <a:solidFill>
                <a:srgbClr val="231916"/>
              </a:solidFill>
              <a:latin typeface="Noto Sans CJK KR DemiLight"/>
              <a:cs typeface="Noto Sans CJK KR DemiLight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0" y="4128835"/>
            <a:ext cx="553257" cy="553257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1343025"/>
            <a:ext cx="613035" cy="6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다문화가족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취학준비 학습지원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다배움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1DCC44C9-0C53-BBEE-F7D0-B982D9DF3138}"/>
              </a:ext>
            </a:extLst>
          </p:cNvPr>
          <p:cNvSpPr/>
          <p:nvPr/>
        </p:nvSpPr>
        <p:spPr>
          <a:xfrm>
            <a:off x="1112239" y="2658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FA5FB6D9-CCF8-40FC-6DE1-013658846BC6}"/>
              </a:ext>
            </a:extLst>
          </p:cNvPr>
          <p:cNvSpPr/>
          <p:nvPr/>
        </p:nvSpPr>
        <p:spPr>
          <a:xfrm>
            <a:off x="1112239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735FDB9D-AF27-63FE-2210-EFE07D013F59}"/>
              </a:ext>
            </a:extLst>
          </p:cNvPr>
          <p:cNvSpPr/>
          <p:nvPr/>
        </p:nvSpPr>
        <p:spPr>
          <a:xfrm>
            <a:off x="1089634" y="4924425"/>
            <a:ext cx="1834358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408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미취학 아동 또는 초등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학년에 재학중인 아동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자녀 대상 기초 한글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기초 수학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읽기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쓰기 등 학습지원</a:t>
            </a:r>
            <a:endParaRPr lang="en-US" altLang="ko-KR" sz="1300" spc="-35" dirty="0">
              <a:solidFill>
                <a:srgbClr val="231916"/>
              </a:solidFill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미취학 아동 대상 학교 적응력 향상을 위한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초등학교 생활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교육과정 등 안내 등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 및 문의처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16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개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다문화가족지원센터 및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거주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 담당 부서 문의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수원시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고양시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부천시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안산시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시흥시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안성시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인천시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과천시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b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가평군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연천군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의정부시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구리시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포천시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양주시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 err="1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여주시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, </a:t>
            </a:r>
            <a:r>
              <a:rPr lang="ko-KR" altLang="en-US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동두천시</a:t>
            </a:r>
            <a:r>
              <a:rPr lang="en-US" altLang="ko-KR" sz="11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A70623FA-3A66-49A2-8F57-352A51DF2F01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BADF66D6-E841-6703-312B-8ADE71814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B93C5CD3-D8DB-5607-B14A-6FA1D6A1F7EC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FA598276-6570-7434-F135-FA1C6A420018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xmlns="" id="{4AAADA89-2188-D07F-12C2-DD391D03EF62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B16B7548-C712-93AA-ED6A-6E64C279D387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xmlns="" id="{C6430A2A-5F79-5CFD-2C37-F177525F3DA9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7223E31E-1E61-C4CF-E46E-C442956B80B6}"/>
              </a:ext>
            </a:extLst>
          </p:cNvPr>
          <p:cNvSpPr/>
          <p:nvPr/>
        </p:nvSpPr>
        <p:spPr>
          <a:xfrm>
            <a:off x="5699802" y="1632109"/>
            <a:ext cx="42319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정서안정 및 진로취업 지원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(</a:t>
            </a:r>
            <a:r>
              <a:rPr lang="ko-KR" altLang="en-US" sz="1700" spc="-70" dirty="0" err="1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다채움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)</a:t>
            </a:r>
          </a:p>
          <a:p>
            <a:pPr marL="12700">
              <a:lnSpc>
                <a:spcPct val="100000"/>
              </a:lnSpc>
            </a:pPr>
            <a:endParaRPr lang="en-US" altLang="ko-KR" sz="1700" spc="-70" dirty="0">
              <a:solidFill>
                <a:srgbClr val="3CB6D3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29" name="object 43">
            <a:extLst>
              <a:ext uri="{FF2B5EF4-FFF2-40B4-BE49-F238E27FC236}">
                <a16:creationId xmlns:a16="http://schemas.microsoft.com/office/drawing/2014/main" xmlns="" id="{C1A8646F-1D3C-5F52-DE83-5EA8E301C0F0}"/>
              </a:ext>
            </a:extLst>
          </p:cNvPr>
          <p:cNvGrpSpPr/>
          <p:nvPr/>
        </p:nvGrpSpPr>
        <p:grpSpPr>
          <a:xfrm>
            <a:off x="5441798" y="1640622"/>
            <a:ext cx="320400" cy="320400"/>
            <a:chOff x="5920755" y="2556004"/>
            <a:chExt cx="537210" cy="485140"/>
          </a:xfrm>
        </p:grpSpPr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xmlns="" id="{FFC4D9DB-ADAE-D505-F051-B8ED84E578A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1" name="object 45">
              <a:extLst>
                <a:ext uri="{FF2B5EF4-FFF2-40B4-BE49-F238E27FC236}">
                  <a16:creationId xmlns:a16="http://schemas.microsoft.com/office/drawing/2014/main" xmlns="" id="{1337D000-5946-9C59-E492-8114E677B6F6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xmlns="" id="{5153301F-CDC2-7F45-2572-6491FF1A252B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xmlns="" id="{A0C9ACA7-7898-8D8F-4B0A-B247F9DE290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>
              <a:extLst>
                <a:ext uri="{FF2B5EF4-FFF2-40B4-BE49-F238E27FC236}">
                  <a16:creationId xmlns:a16="http://schemas.microsoft.com/office/drawing/2014/main" xmlns="" id="{EDCE7BEB-505F-A0C6-1247-351124CCF755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xmlns="" id="{D6DB675B-D5D0-253B-3216-55BAC41AA375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xmlns="" id="{BCB16904-5A1F-EDFB-1BEF-E01E56D11B63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xmlns="" id="{483D8120-65FB-5E8F-20EA-391F71CB9D5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6" name="object 14">
            <a:extLst>
              <a:ext uri="{FF2B5EF4-FFF2-40B4-BE49-F238E27FC236}">
                <a16:creationId xmlns:a16="http://schemas.microsoft.com/office/drawing/2014/main" xmlns="" id="{48128D99-D920-81E8-C37E-CF46542E1348}"/>
              </a:ext>
            </a:extLst>
          </p:cNvPr>
          <p:cNvSpPr/>
          <p:nvPr/>
        </p:nvSpPr>
        <p:spPr>
          <a:xfrm>
            <a:off x="5747786" y="269305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FF38CD18-231F-5509-153B-AD9F563C6854}"/>
              </a:ext>
            </a:extLst>
          </p:cNvPr>
          <p:cNvSpPr/>
          <p:nvPr/>
        </p:nvSpPr>
        <p:spPr>
          <a:xfrm>
            <a:off x="5737388" y="34004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xmlns="" id="{D537BBAB-2E47-CA22-EF17-F5CF79AFB624}"/>
              </a:ext>
            </a:extLst>
          </p:cNvPr>
          <p:cNvSpPr/>
          <p:nvPr/>
        </p:nvSpPr>
        <p:spPr>
          <a:xfrm>
            <a:off x="5747786" y="4639945"/>
            <a:ext cx="1732514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2">
            <a:extLst>
              <a:ext uri="{FF2B5EF4-FFF2-40B4-BE49-F238E27FC236}">
                <a16:creationId xmlns:a16="http://schemas.microsoft.com/office/drawing/2014/main" xmlns="" id="{A79454D0-3F99-84AE-8E3A-771B4FC90E53}"/>
              </a:ext>
            </a:extLst>
          </p:cNvPr>
          <p:cNvSpPr txBox="1"/>
          <p:nvPr/>
        </p:nvSpPr>
        <p:spPr>
          <a:xfrm>
            <a:off x="5737387" y="2714625"/>
            <a:ext cx="4956013" cy="3105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학령기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자녀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7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18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55"/>
              </a:spcBef>
              <a:tabLst>
                <a:tab pos="109220" algn="l"/>
              </a:tabLst>
            </a:pPr>
            <a:r>
              <a:rPr lang="en-US" sz="1300" b="1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Bold"/>
              </a:rPr>
              <a:t>          </a:t>
            </a: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학령기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자녀 대상 전문적인 심리 상담 및 사후관리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</a:t>
            </a:r>
            <a:r>
              <a:rPr lang="ko-KR" altLang="en-US" sz="1300" b="0" spc="-35" dirty="0" err="1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학령기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자녀 대상 진로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․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취업 컨설팅 연계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년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 이상 권장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tabLst>
                <a:tab pos="109220" algn="l"/>
              </a:tabLst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         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 및 문의처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개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다문화가족지원센터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거주 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 다문화가족 담당 부서 문의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</a:t>
            </a:r>
            <a:r>
              <a:rPr lang="en-US" altLang="ko-KR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/>
            </a:r>
            <a:br>
              <a:rPr lang="en-US" altLang="ko-KR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</a:b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수원시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성남시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고양시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부천시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안산시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시흥시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b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하남시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군포시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안양시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양주시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동두천시</a:t>
            </a:r>
            <a:r>
              <a:rPr lang="en-US" altLang="ko-KR" sz="11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r>
              <a:rPr lang="ko-KR" altLang="en-US"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 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84417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다문화가족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결혼이민자 통번역 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2" name="object 14">
            <a:extLst>
              <a:ext uri="{FF2B5EF4-FFF2-40B4-BE49-F238E27FC236}">
                <a16:creationId xmlns:a16="http://schemas.microsoft.com/office/drawing/2014/main" xmlns="" id="{FFE5D0C2-19BE-446F-6EAC-83D8769A9FDF}"/>
              </a:ext>
            </a:extLst>
          </p:cNvPr>
          <p:cNvSpPr/>
          <p:nvPr/>
        </p:nvSpPr>
        <p:spPr>
          <a:xfrm>
            <a:off x="1112239" y="263799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xmlns="" id="{09143EFD-A5D3-D372-F1B7-76A1E71C8844}"/>
              </a:ext>
            </a:extLst>
          </p:cNvPr>
          <p:cNvSpPr/>
          <p:nvPr/>
        </p:nvSpPr>
        <p:spPr>
          <a:xfrm>
            <a:off x="1112239" y="3602364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xmlns="" id="{F0A8AB97-C76A-6748-0B76-80ADBD0EC3E6}"/>
              </a:ext>
            </a:extLst>
          </p:cNvPr>
          <p:cNvSpPr/>
          <p:nvPr/>
        </p:nvSpPr>
        <p:spPr>
          <a:xfrm>
            <a:off x="1089634" y="5762625"/>
            <a:ext cx="1834357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72699" y="2686577"/>
            <a:ext cx="7445692" cy="3901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 및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/>
            </a:r>
            <a:b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</a:b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다문화가족을 직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간접적으로 지원하는 개인 또는 기관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임신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출산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·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양육 등 생활 정보 안내 및 상담내용 통번역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교육과정 통번역 지원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가족 간 의사소통 통역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병원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보건소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경찰서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학교 등 공공기관 이용 시 통번역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공증 제외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위기 상황 시 긴급지원 등</a:t>
            </a: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신청 및 문의처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30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개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과천시 제외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다문화가족지원센터 및 거주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 담당 부서 문의</a:t>
            </a:r>
            <a:endParaRPr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78CFA006-FE5F-9033-1468-D4BE7DA0AB85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xmlns="" id="{8F711FA6-0A8B-919C-A31C-530F666B7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A5D09A7A-77C2-1DB3-961D-B75552DD9AF6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3E53950F-FD3D-AF06-8779-116B7ADC7464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xmlns="" id="{CEA4F4EC-ACCE-6F1F-30D9-8152B773FE57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95CAD615-21A2-2E0B-19AB-2E240D212CF1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xmlns="" id="{9B851842-1B07-A841-5EE2-6EAA8AEE85C2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309DE941-C36E-1DA7-FB92-F3629271DB29}"/>
              </a:ext>
            </a:extLst>
          </p:cNvPr>
          <p:cNvSpPr/>
          <p:nvPr/>
        </p:nvSpPr>
        <p:spPr>
          <a:xfrm>
            <a:off x="5699802" y="1632109"/>
            <a:ext cx="42319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다문화가족 자녀 방문학습지 지원</a:t>
            </a:r>
          </a:p>
          <a:p>
            <a:pPr marL="12700">
              <a:lnSpc>
                <a:spcPct val="100000"/>
              </a:lnSpc>
            </a:pPr>
            <a:endParaRPr lang="en-US" altLang="ko-KR" sz="1700" spc="-70" dirty="0">
              <a:solidFill>
                <a:srgbClr val="3CB6D3"/>
              </a:solidFill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29" name="object 43">
            <a:extLst>
              <a:ext uri="{FF2B5EF4-FFF2-40B4-BE49-F238E27FC236}">
                <a16:creationId xmlns:a16="http://schemas.microsoft.com/office/drawing/2014/main" xmlns="" id="{85E02DA9-ACB5-BF4C-38E7-00B678DF9986}"/>
              </a:ext>
            </a:extLst>
          </p:cNvPr>
          <p:cNvGrpSpPr/>
          <p:nvPr/>
        </p:nvGrpSpPr>
        <p:grpSpPr>
          <a:xfrm>
            <a:off x="5441798" y="1640622"/>
            <a:ext cx="320400" cy="320400"/>
            <a:chOff x="5920755" y="2556004"/>
            <a:chExt cx="537210" cy="485140"/>
          </a:xfrm>
        </p:grpSpPr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xmlns="" id="{2900651B-9CA7-0BB8-662E-2427A6A01E5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1" name="object 45">
              <a:extLst>
                <a:ext uri="{FF2B5EF4-FFF2-40B4-BE49-F238E27FC236}">
                  <a16:creationId xmlns:a16="http://schemas.microsoft.com/office/drawing/2014/main" xmlns="" id="{311814F8-AB21-4DC8-962F-9D1ECFB4AA97}"/>
                </a:ext>
              </a:extLst>
            </p:cNvPr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xmlns="" id="{E0DDBCE8-7501-C3AE-2B54-0DE8D3EA8B8C}"/>
                </a:ext>
              </a:extLst>
            </p:cNvPr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7">
              <a:extLst>
                <a:ext uri="{FF2B5EF4-FFF2-40B4-BE49-F238E27FC236}">
                  <a16:creationId xmlns:a16="http://schemas.microsoft.com/office/drawing/2014/main" xmlns="" id="{ABE5F158-B565-4C45-8214-E7198B82573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5" name="object 48">
              <a:extLst>
                <a:ext uri="{FF2B5EF4-FFF2-40B4-BE49-F238E27FC236}">
                  <a16:creationId xmlns:a16="http://schemas.microsoft.com/office/drawing/2014/main" xmlns="" id="{C6BB2056-683A-1D30-995E-8DED349E5968}"/>
                </a:ext>
              </a:extLst>
            </p:cNvPr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xmlns="" id="{157D232D-2E46-C049-32EF-DA7E2AE7C860}"/>
                </a:ext>
              </a:extLst>
            </p:cNvPr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xmlns="" id="{3B524AF3-6573-235E-93F1-E082A08BD2B3}"/>
                </a:ext>
              </a:extLst>
            </p:cNvPr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xmlns="" id="{7081C365-26CD-543C-AD06-053C0DFAE53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4" name="object 14">
            <a:extLst>
              <a:ext uri="{FF2B5EF4-FFF2-40B4-BE49-F238E27FC236}">
                <a16:creationId xmlns:a16="http://schemas.microsoft.com/office/drawing/2014/main" xmlns="" id="{FA40FE8C-8BDA-A8A6-1A33-FE8CB8E5FCF1}"/>
              </a:ext>
            </a:extLst>
          </p:cNvPr>
          <p:cNvSpPr/>
          <p:nvPr/>
        </p:nvSpPr>
        <p:spPr>
          <a:xfrm>
            <a:off x="5661899" y="2693059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4">
            <a:extLst>
              <a:ext uri="{FF2B5EF4-FFF2-40B4-BE49-F238E27FC236}">
                <a16:creationId xmlns:a16="http://schemas.microsoft.com/office/drawing/2014/main" xmlns="" id="{38F12FD7-3527-1757-44C6-3873EB9D9C44}"/>
              </a:ext>
            </a:extLst>
          </p:cNvPr>
          <p:cNvSpPr/>
          <p:nvPr/>
        </p:nvSpPr>
        <p:spPr>
          <a:xfrm>
            <a:off x="5651501" y="3420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xmlns="" id="{5344C919-6B63-7456-A2A7-112F80BB8742}"/>
              </a:ext>
            </a:extLst>
          </p:cNvPr>
          <p:cNvSpPr/>
          <p:nvPr/>
        </p:nvSpPr>
        <p:spPr>
          <a:xfrm>
            <a:off x="5661898" y="4543424"/>
            <a:ext cx="1838205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32">
            <a:extLst>
              <a:ext uri="{FF2B5EF4-FFF2-40B4-BE49-F238E27FC236}">
                <a16:creationId xmlns:a16="http://schemas.microsoft.com/office/drawing/2014/main" xmlns="" id="{2882B3BE-7750-6CC8-128D-9BB602CA4D0A}"/>
              </a:ext>
            </a:extLst>
          </p:cNvPr>
          <p:cNvSpPr txBox="1"/>
          <p:nvPr/>
        </p:nvSpPr>
        <p:spPr>
          <a:xfrm>
            <a:off x="5651500" y="2714625"/>
            <a:ext cx="4956013" cy="28520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지원대상</a:t>
            </a:r>
            <a:endParaRPr lang="ko-KR" altLang="en-US" sz="13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만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4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~ 11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세 다문화가족 자녀 및 재학중인 중도입국자녀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지원내용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한글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,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국어 등 학습 교재를 활용한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1:1 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수준별 학습지도</a:t>
            </a: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주 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1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회 방문학습 교사 방문하여 교육 서비스 제공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(15</a:t>
            </a:r>
            <a:r>
              <a:rPr lang="ko-KR" altLang="en-US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분 내외</a:t>
            </a:r>
            <a:r>
              <a:rPr lang="en-US" altLang="ko-KR" sz="1300" b="0" spc="-35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 신청 및 문의처</a:t>
            </a:r>
            <a:endParaRPr lang="ko-KR" altLang="en-US" sz="1300" b="1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dirty="0"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28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개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(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성남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/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동두천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/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양평 제외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)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/>
            </a:r>
            <a:b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</a:b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다문화가족지원센터 및 거주 시</a:t>
            </a:r>
            <a:r>
              <a:rPr lang="en-US" altLang="ko-KR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·</a:t>
            </a:r>
            <a:r>
              <a:rPr lang="ko-KR" altLang="en-US" sz="1300" b="0" i="0" dirty="0"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군 다문화가족 담당 부서 문의</a:t>
            </a: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00"/>
              </a:spcBef>
            </a:pPr>
            <a:endParaRPr lang="ko-KR" altLang="en-US" sz="13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50468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2239" y="652933"/>
            <a:ext cx="2705735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lang="ko-KR" altLang="en-US" sz="2300" spc="-95" dirty="0">
                <a:solidFill>
                  <a:srgbClr val="00A8BD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다문화가족</a:t>
            </a:r>
            <a:endParaRPr sz="23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23045" y="1587300"/>
            <a:ext cx="767736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경기도 다문화가족지원센터 및 가족센터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(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건강가정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·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다문화가족 통합센터</a:t>
            </a:r>
            <a:r>
              <a:rPr lang="en-US" altLang="ko-KR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)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</a:rPr>
              <a:t>안내</a:t>
            </a:r>
          </a:p>
        </p:txBody>
      </p:sp>
      <p:grpSp>
        <p:nvGrpSpPr>
          <p:cNvPr id="34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5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36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9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1" name="object 25">
            <a:extLst>
              <a:ext uri="{FF2B5EF4-FFF2-40B4-BE49-F238E27FC236}">
                <a16:creationId xmlns:a16="http://schemas.microsoft.com/office/drawing/2014/main" xmlns="" id="{29792699-CF8C-23E3-D059-2CDE0A42133E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</a:t>
            </a:r>
            <a:r>
              <a:rPr lang="en-US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지자체 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xmlns="" id="{4D2050E5-767B-F46E-75B3-7B72A5B9431A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4">
            <a:extLst>
              <a:ext uri="{FF2B5EF4-FFF2-40B4-BE49-F238E27FC236}">
                <a16:creationId xmlns:a16="http://schemas.microsoft.com/office/drawing/2014/main" xmlns="" id="{F820B6FD-1313-45C6-8A44-5B91C867F5E0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3CB695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xmlns="" id="{2CF33040-3499-C857-7EA6-A77180DE30EF}"/>
              </a:ext>
            </a:extLst>
          </p:cNvPr>
          <p:cNvSpPr/>
          <p:nvPr/>
        </p:nvSpPr>
        <p:spPr>
          <a:xfrm>
            <a:off x="8425028" y="758821"/>
            <a:ext cx="1544550" cy="252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A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object 25">
            <a:extLst>
              <a:ext uri="{FF2B5EF4-FFF2-40B4-BE49-F238E27FC236}">
                <a16:creationId xmlns:a16="http://schemas.microsoft.com/office/drawing/2014/main" xmlns="" id="{D49E3A2C-5B26-3574-10A8-23692AAAC681}"/>
              </a:ext>
            </a:extLst>
          </p:cNvPr>
          <p:cNvSpPr txBox="1"/>
          <p:nvPr/>
        </p:nvSpPr>
        <p:spPr>
          <a:xfrm>
            <a:off x="8389698" y="540946"/>
            <a:ext cx="1579880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44"/>
              </a:spcBef>
            </a:pPr>
            <a:endParaRPr lang="en-US" altLang="en-US" sz="10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lang="ko-KR" altLang="en-US" sz="10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경기도서비스</a:t>
            </a:r>
            <a:endParaRPr lang="ko-KR" altLang="en-US" sz="1000" dirty="0">
              <a:solidFill>
                <a:srgbClr val="00A8BD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</p:txBody>
      </p:sp>
      <p:graphicFrame>
        <p:nvGraphicFramePr>
          <p:cNvPr id="24" name="object 11">
            <a:extLst>
              <a:ext uri="{FF2B5EF4-FFF2-40B4-BE49-F238E27FC236}">
                <a16:creationId xmlns:a16="http://schemas.microsoft.com/office/drawing/2014/main" xmlns="" id="{1BBDE2E5-B0EE-3306-D13F-9F44D98B8267}"/>
              </a:ext>
            </a:extLst>
          </p:cNvPr>
          <p:cNvGraphicFramePr>
            <a:graphicFrameLocks noGrp="1"/>
          </p:cNvGraphicFramePr>
          <p:nvPr/>
        </p:nvGraphicFramePr>
        <p:xfrm>
          <a:off x="1384300" y="3148965"/>
          <a:ext cx="2350202" cy="1699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2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3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전화번호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고양시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031-938-9801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수원시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031-257-8504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부천시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032-327-1370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성남시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031-740-1175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안산시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031-599-1700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C74D862A-B984-1B4B-AC62-A94CBB24DF63}"/>
              </a:ext>
            </a:extLst>
          </p:cNvPr>
          <p:cNvGrpSpPr/>
          <p:nvPr/>
        </p:nvGrpSpPr>
        <p:grpSpPr>
          <a:xfrm>
            <a:off x="1529427" y="2658745"/>
            <a:ext cx="2020611" cy="284480"/>
            <a:chOff x="1085396" y="2661488"/>
            <a:chExt cx="2020611" cy="284480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9F8763EC-44B7-6FA0-F3F5-5305AFC675E4}"/>
                </a:ext>
              </a:extLst>
            </p:cNvPr>
            <p:cNvSpPr/>
            <p:nvPr/>
          </p:nvSpPr>
          <p:spPr>
            <a:xfrm>
              <a:off x="1085396" y="2661488"/>
              <a:ext cx="2020611" cy="284480"/>
            </a:xfrm>
            <a:custGeom>
              <a:avLst/>
              <a:gdLst/>
              <a:ahLst/>
              <a:cxnLst/>
              <a:rect l="l" t="t" r="r" b="b"/>
              <a:pathLst>
                <a:path w="1435100" h="284480">
                  <a:moveTo>
                    <a:pt x="1292402" y="0"/>
                  </a:moveTo>
                  <a:lnTo>
                    <a:pt x="142201" y="0"/>
                  </a:lnTo>
                  <a:lnTo>
                    <a:pt x="97254" y="7249"/>
                  </a:lnTo>
                  <a:lnTo>
                    <a:pt x="58218" y="27436"/>
                  </a:lnTo>
                  <a:lnTo>
                    <a:pt x="27436" y="58218"/>
                  </a:lnTo>
                  <a:lnTo>
                    <a:pt x="7249" y="97254"/>
                  </a:lnTo>
                  <a:lnTo>
                    <a:pt x="0" y="142201"/>
                  </a:lnTo>
                  <a:lnTo>
                    <a:pt x="7249" y="187149"/>
                  </a:lnTo>
                  <a:lnTo>
                    <a:pt x="27436" y="226184"/>
                  </a:lnTo>
                  <a:lnTo>
                    <a:pt x="58218" y="256967"/>
                  </a:lnTo>
                  <a:lnTo>
                    <a:pt x="97254" y="277154"/>
                  </a:lnTo>
                  <a:lnTo>
                    <a:pt x="142201" y="284403"/>
                  </a:lnTo>
                  <a:lnTo>
                    <a:pt x="1292402" y="284403"/>
                  </a:lnTo>
                  <a:lnTo>
                    <a:pt x="1337349" y="277154"/>
                  </a:lnTo>
                  <a:lnTo>
                    <a:pt x="1376385" y="256967"/>
                  </a:lnTo>
                  <a:lnTo>
                    <a:pt x="1407168" y="226184"/>
                  </a:lnTo>
                  <a:lnTo>
                    <a:pt x="1427355" y="187149"/>
                  </a:lnTo>
                  <a:lnTo>
                    <a:pt x="1434604" y="142201"/>
                  </a:lnTo>
                  <a:lnTo>
                    <a:pt x="1427355" y="97254"/>
                  </a:lnTo>
                  <a:lnTo>
                    <a:pt x="1407168" y="58218"/>
                  </a:lnTo>
                  <a:lnTo>
                    <a:pt x="1376385" y="27436"/>
                  </a:lnTo>
                  <a:lnTo>
                    <a:pt x="1337349" y="7249"/>
                  </a:lnTo>
                  <a:lnTo>
                    <a:pt x="12924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xmlns="" id="{3C4FEBF1-4B53-A143-6421-54F96879CA5E}"/>
                </a:ext>
              </a:extLst>
            </p:cNvPr>
            <p:cNvSpPr txBox="1"/>
            <p:nvPr/>
          </p:nvSpPr>
          <p:spPr>
            <a:xfrm>
              <a:off x="1369906" y="2686577"/>
              <a:ext cx="1551563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ko-KR" altLang="en-US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다문화가족지원센터</a:t>
              </a:r>
              <a:endParaRPr sz="13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endParaRPr>
            </a:p>
          </p:txBody>
        </p:sp>
      </p:grpSp>
      <p:graphicFrame>
        <p:nvGraphicFramePr>
          <p:cNvPr id="30" name="object 11">
            <a:extLst>
              <a:ext uri="{FF2B5EF4-FFF2-40B4-BE49-F238E27FC236}">
                <a16:creationId xmlns:a16="http://schemas.microsoft.com/office/drawing/2014/main" xmlns="" id="{68339591-AD50-BB3D-9935-724505ED1F98}"/>
              </a:ext>
            </a:extLst>
          </p:cNvPr>
          <p:cNvGraphicFramePr>
            <a:graphicFrameLocks noGrp="1"/>
          </p:cNvGraphicFramePr>
          <p:nvPr/>
        </p:nvGraphicFramePr>
        <p:xfrm>
          <a:off x="4498688" y="3132029"/>
          <a:ext cx="2364739" cy="3849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1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전화번호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가평군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070-7510-5876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과천시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02-503-0070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광명시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02-6265-1366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광주시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798-7141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구리시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556-4140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군포시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395-1811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김포시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996-5920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316672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남양주시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553-8211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35372"/>
                  </a:ext>
                </a:extLst>
              </a:tr>
              <a:tr h="23723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동두천시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863-3822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6225824"/>
                  </a:ext>
                </a:extLst>
              </a:tr>
              <a:tr h="23723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부천시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032-326-4212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821106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시흥시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319-7997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2573860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안성시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677-7191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2820125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안양시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8045-5572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6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양주시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848-5622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3122589"/>
                  </a:ext>
                </a:extLst>
              </a:tr>
            </a:tbl>
          </a:graphicData>
        </a:graphic>
      </p:graphicFrame>
      <p:graphicFrame>
        <p:nvGraphicFramePr>
          <p:cNvPr id="31" name="object 11">
            <a:extLst>
              <a:ext uri="{FF2B5EF4-FFF2-40B4-BE49-F238E27FC236}">
                <a16:creationId xmlns:a16="http://schemas.microsoft.com/office/drawing/2014/main" xmlns="" id="{F2DB2B05-380F-CB87-3BCC-BB85EBD3B8EF}"/>
              </a:ext>
            </a:extLst>
          </p:cNvPr>
          <p:cNvGraphicFramePr>
            <a:graphicFrameLocks noGrp="1"/>
          </p:cNvGraphicFramePr>
          <p:nvPr/>
        </p:nvGraphicFramePr>
        <p:xfrm>
          <a:off x="6937088" y="3132029"/>
          <a:ext cx="2364739" cy="3849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1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6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전화번호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양평군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775-5952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여주시</a:t>
                      </a:r>
                      <a:endParaRPr lang="ko-KR" altLang="en-US" sz="1100" b="0" i="0" u="none" strike="noStrike" dirty="0">
                        <a:solidFill>
                          <a:srgbClr val="231916"/>
                        </a:solidFill>
                        <a:effectLst/>
                        <a:latin typeface="Noto Sans CJK KR DemiLight" panose="020B0400000000000000" pitchFamily="34" charset="-127"/>
                        <a:ea typeface="Noto Sans CJK KR DemiLight" panose="020B0400000000000000" pitchFamily="34" charset="-127"/>
                        <a:cs typeface="+mn-cs"/>
                      </a:endParaRP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886-0327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연천군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835-1107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오산시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372-1335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용인시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323-7133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의왕시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429-4782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의정부시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878-7880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316672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이천시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631-2260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35372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파주시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949-9164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6225824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평택시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615-3959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2573860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포천시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532-2065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2820125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하남시</a:t>
                      </a:r>
                    </a:p>
                  </a:txBody>
                  <a:tcPr marL="9525" marR="9525" marT="9525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793-2993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noFill/>
                      <a:prstDash val="soli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177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화성시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</a:rPr>
                        <a:t>031-</a:t>
                      </a:r>
                      <a:r>
                        <a:rPr lang="en-US" sz="1100" b="0" i="0" u="none" strike="noStrike" dirty="0">
                          <a:solidFill>
                            <a:srgbClr val="231916"/>
                          </a:solidFill>
                          <a:effectLst/>
                          <a:latin typeface="Noto Sans CJK KR DemiLight" panose="020B0400000000000000" pitchFamily="34" charset="-127"/>
                          <a:ea typeface="Noto Sans CJK KR DemiLight" panose="020B0400000000000000" pitchFamily="34" charset="-127"/>
                          <a:cs typeface="+mn-cs"/>
                        </a:rPr>
                        <a:t>267-8786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3122589"/>
                  </a:ext>
                </a:extLst>
              </a:tr>
            </a:tbl>
          </a:graphicData>
        </a:graphic>
      </p:graphicFrame>
      <p:grpSp>
        <p:nvGrpSpPr>
          <p:cNvPr id="60" name="그룹 59">
            <a:extLst>
              <a:ext uri="{FF2B5EF4-FFF2-40B4-BE49-F238E27FC236}">
                <a16:creationId xmlns:a16="http://schemas.microsoft.com/office/drawing/2014/main" xmlns="" id="{3A48CB4E-799B-6313-4CD4-5555348F0035}"/>
              </a:ext>
            </a:extLst>
          </p:cNvPr>
          <p:cNvGrpSpPr/>
          <p:nvPr/>
        </p:nvGrpSpPr>
        <p:grpSpPr>
          <a:xfrm>
            <a:off x="5071553" y="2647868"/>
            <a:ext cx="3627947" cy="290296"/>
            <a:chOff x="5718377" y="2647868"/>
            <a:chExt cx="3627947" cy="290296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xmlns="" id="{58126444-9087-0009-E006-132BB354609E}"/>
                </a:ext>
              </a:extLst>
            </p:cNvPr>
            <p:cNvGrpSpPr/>
            <p:nvPr/>
          </p:nvGrpSpPr>
          <p:grpSpPr>
            <a:xfrm>
              <a:off x="5718377" y="2647868"/>
              <a:ext cx="3577131" cy="290296"/>
              <a:chOff x="5654279" y="2661488"/>
              <a:chExt cx="3577131" cy="290296"/>
            </a:xfrm>
          </p:grpSpPr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xmlns="" id="{37016BB3-8BBA-B3B6-3679-CE6826C53351}"/>
                  </a:ext>
                </a:extLst>
              </p:cNvPr>
              <p:cNvSpPr/>
              <p:nvPr/>
            </p:nvSpPr>
            <p:spPr>
              <a:xfrm>
                <a:off x="5654279" y="2667304"/>
                <a:ext cx="2020611" cy="284480"/>
              </a:xfrm>
              <a:custGeom>
                <a:avLst/>
                <a:gdLst/>
                <a:ahLst/>
                <a:cxnLst/>
                <a:rect l="l" t="t" r="r" b="b"/>
                <a:pathLst>
                  <a:path w="1435100" h="284480">
                    <a:moveTo>
                      <a:pt x="1292402" y="0"/>
                    </a:moveTo>
                    <a:lnTo>
                      <a:pt x="142201" y="0"/>
                    </a:lnTo>
                    <a:lnTo>
                      <a:pt x="97254" y="7249"/>
                    </a:lnTo>
                    <a:lnTo>
                      <a:pt x="58218" y="27436"/>
                    </a:lnTo>
                    <a:lnTo>
                      <a:pt x="27436" y="58218"/>
                    </a:lnTo>
                    <a:lnTo>
                      <a:pt x="7249" y="97254"/>
                    </a:lnTo>
                    <a:lnTo>
                      <a:pt x="0" y="142201"/>
                    </a:lnTo>
                    <a:lnTo>
                      <a:pt x="7249" y="187149"/>
                    </a:lnTo>
                    <a:lnTo>
                      <a:pt x="27436" y="226184"/>
                    </a:lnTo>
                    <a:lnTo>
                      <a:pt x="58218" y="256967"/>
                    </a:lnTo>
                    <a:lnTo>
                      <a:pt x="97254" y="277154"/>
                    </a:lnTo>
                    <a:lnTo>
                      <a:pt x="142201" y="284403"/>
                    </a:lnTo>
                    <a:lnTo>
                      <a:pt x="1292402" y="284403"/>
                    </a:lnTo>
                    <a:lnTo>
                      <a:pt x="1337349" y="277154"/>
                    </a:lnTo>
                    <a:lnTo>
                      <a:pt x="1376385" y="256967"/>
                    </a:lnTo>
                    <a:lnTo>
                      <a:pt x="1407168" y="226184"/>
                    </a:lnTo>
                    <a:lnTo>
                      <a:pt x="1427355" y="187149"/>
                    </a:lnTo>
                    <a:lnTo>
                      <a:pt x="1434604" y="142201"/>
                    </a:lnTo>
                    <a:lnTo>
                      <a:pt x="1427355" y="97254"/>
                    </a:lnTo>
                    <a:lnTo>
                      <a:pt x="1407168" y="58218"/>
                    </a:lnTo>
                    <a:lnTo>
                      <a:pt x="1376385" y="27436"/>
                    </a:lnTo>
                    <a:lnTo>
                      <a:pt x="1337349" y="7249"/>
                    </a:lnTo>
                    <a:lnTo>
                      <a:pt x="1292402" y="0"/>
                    </a:ln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F4A7776-7BC8-C499-19BE-22C6BC12C00B}"/>
                  </a:ext>
                </a:extLst>
              </p:cNvPr>
              <p:cNvSpPr/>
              <p:nvPr/>
            </p:nvSpPr>
            <p:spPr>
              <a:xfrm>
                <a:off x="7210799" y="2661488"/>
                <a:ext cx="2020611" cy="284480"/>
              </a:xfrm>
              <a:custGeom>
                <a:avLst/>
                <a:gdLst/>
                <a:ahLst/>
                <a:cxnLst/>
                <a:rect l="l" t="t" r="r" b="b"/>
                <a:pathLst>
                  <a:path w="1435100" h="284480">
                    <a:moveTo>
                      <a:pt x="1292402" y="0"/>
                    </a:moveTo>
                    <a:lnTo>
                      <a:pt x="142201" y="0"/>
                    </a:lnTo>
                    <a:lnTo>
                      <a:pt x="97254" y="7249"/>
                    </a:lnTo>
                    <a:lnTo>
                      <a:pt x="58218" y="27436"/>
                    </a:lnTo>
                    <a:lnTo>
                      <a:pt x="27436" y="58218"/>
                    </a:lnTo>
                    <a:lnTo>
                      <a:pt x="7249" y="97254"/>
                    </a:lnTo>
                    <a:lnTo>
                      <a:pt x="0" y="142201"/>
                    </a:lnTo>
                    <a:lnTo>
                      <a:pt x="7249" y="187149"/>
                    </a:lnTo>
                    <a:lnTo>
                      <a:pt x="27436" y="226184"/>
                    </a:lnTo>
                    <a:lnTo>
                      <a:pt x="58218" y="256967"/>
                    </a:lnTo>
                    <a:lnTo>
                      <a:pt x="97254" y="277154"/>
                    </a:lnTo>
                    <a:lnTo>
                      <a:pt x="142201" y="284403"/>
                    </a:lnTo>
                    <a:lnTo>
                      <a:pt x="1292402" y="284403"/>
                    </a:lnTo>
                    <a:lnTo>
                      <a:pt x="1337349" y="277154"/>
                    </a:lnTo>
                    <a:lnTo>
                      <a:pt x="1376385" y="256967"/>
                    </a:lnTo>
                    <a:lnTo>
                      <a:pt x="1407168" y="226184"/>
                    </a:lnTo>
                    <a:lnTo>
                      <a:pt x="1427355" y="187149"/>
                    </a:lnTo>
                    <a:lnTo>
                      <a:pt x="1434604" y="142201"/>
                    </a:lnTo>
                    <a:lnTo>
                      <a:pt x="1427355" y="97254"/>
                    </a:lnTo>
                    <a:lnTo>
                      <a:pt x="1407168" y="58218"/>
                    </a:lnTo>
                    <a:lnTo>
                      <a:pt x="1376385" y="27436"/>
                    </a:lnTo>
                    <a:lnTo>
                      <a:pt x="1337349" y="7249"/>
                    </a:lnTo>
                    <a:lnTo>
                      <a:pt x="1292402" y="0"/>
                    </a:lnTo>
                    <a:close/>
                  </a:path>
                </a:pathLst>
              </a:custGeom>
              <a:solidFill>
                <a:srgbClr val="E6E6E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45" name="object 10">
              <a:extLst>
                <a:ext uri="{FF2B5EF4-FFF2-40B4-BE49-F238E27FC236}">
                  <a16:creationId xmlns:a16="http://schemas.microsoft.com/office/drawing/2014/main" xmlns="" id="{8610423D-3ED5-468E-60AD-AF8EA118311D}"/>
                </a:ext>
              </a:extLst>
            </p:cNvPr>
            <p:cNvSpPr txBox="1"/>
            <p:nvPr/>
          </p:nvSpPr>
          <p:spPr>
            <a:xfrm>
              <a:off x="6082923" y="2692393"/>
              <a:ext cx="3263401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ko-KR" altLang="en-US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가족센터</a:t>
              </a:r>
              <a:r>
                <a:rPr lang="en-US" altLang="ko-KR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(</a:t>
              </a:r>
              <a:r>
                <a:rPr lang="ko-KR" altLang="en-US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건강가정 </a:t>
              </a:r>
              <a:r>
                <a:rPr lang="en-US" altLang="ko-KR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·</a:t>
              </a:r>
              <a:r>
                <a:rPr lang="ko-KR" altLang="en-US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다문화가족 통합센터</a:t>
              </a:r>
              <a:r>
                <a:rPr lang="en-US" altLang="ko-KR" sz="1300" b="1" dirty="0">
                  <a:solidFill>
                    <a:srgbClr val="00A8BD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  <a:cs typeface="Noto Sans CJK KR Bold"/>
                </a:rPr>
                <a:t>)</a:t>
              </a:r>
              <a:endParaRPr sz="13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endParaRPr>
            </a:p>
          </p:txBody>
        </p:sp>
      </p:grp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E2D73567-62F9-DD88-0A17-A9F681C8ED13}"/>
              </a:ext>
            </a:extLst>
          </p:cNvPr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CFC295CE-E7DA-870F-8BF0-28F269C53E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7DAFC1-7016-0FB7-BC03-7958721440C4}"/>
              </a:ext>
            </a:extLst>
          </p:cNvPr>
          <p:cNvSpPr txBox="1"/>
          <p:nvPr/>
        </p:nvSpPr>
        <p:spPr>
          <a:xfrm>
            <a:off x="8053927" y="1667152"/>
            <a:ext cx="16181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0" i="0" u="none" strike="noStrike" dirty="0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※ </a:t>
            </a:r>
            <a:r>
              <a:rPr lang="ko-KR" altLang="en-US" sz="1200" b="0" i="0" u="none" strike="noStrike" dirty="0" err="1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센터명</a:t>
            </a:r>
            <a:r>
              <a:rPr lang="ko-KR" altLang="en-US" sz="1200" b="0" i="0" u="none" strike="noStrike" dirty="0">
                <a:solidFill>
                  <a:srgbClr val="000000"/>
                </a:solidFill>
                <a:effectLst/>
                <a:latin typeface="Noto Sans CJK KR DemiLight" panose="020B0400000000000000" pitchFamily="34" charset="-127"/>
                <a:ea typeface="Noto Sans CJK KR DemiLight" panose="020B0400000000000000" pitchFamily="34" charset="-127"/>
              </a:rPr>
              <a:t> 가나다순</a:t>
            </a:r>
            <a:endParaRPr lang="ko-KR" altLang="en-US" sz="1200" dirty="0">
              <a:latin typeface="Noto Sans CJK KR DemiLight" panose="020B0400000000000000" pitchFamily="34" charset="-127"/>
              <a:ea typeface="Noto Sans CJK KR DemiLight" panose="020B04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89850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8352" y="12"/>
            <a:ext cx="713740" cy="7560309"/>
          </a:xfrm>
          <a:custGeom>
            <a:avLst/>
            <a:gdLst/>
            <a:ahLst/>
            <a:cxnLst/>
            <a:rect l="l" t="t" r="r" b="b"/>
            <a:pathLst>
              <a:path w="713740" h="7560309">
                <a:moveTo>
                  <a:pt x="713638" y="0"/>
                </a:moveTo>
                <a:lnTo>
                  <a:pt x="0" y="0"/>
                </a:lnTo>
                <a:lnTo>
                  <a:pt x="0" y="7559992"/>
                </a:lnTo>
                <a:lnTo>
                  <a:pt x="713638" y="7559992"/>
                </a:lnTo>
                <a:lnTo>
                  <a:pt x="713638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9999" y="720354"/>
            <a:ext cx="3407410" cy="920750"/>
            <a:chOff x="719999" y="720354"/>
            <a:chExt cx="3407410" cy="920750"/>
          </a:xfrm>
        </p:grpSpPr>
        <p:sp>
          <p:nvSpPr>
            <p:cNvPr id="4" name="object 4"/>
            <p:cNvSpPr/>
            <p:nvPr/>
          </p:nvSpPr>
          <p:spPr>
            <a:xfrm>
              <a:off x="729524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60" h="901700">
                  <a:moveTo>
                    <a:pt x="0" y="901306"/>
                  </a:moveTo>
                  <a:lnTo>
                    <a:pt x="0" y="359994"/>
                  </a:lnTo>
                  <a:lnTo>
                    <a:pt x="3286" y="311145"/>
                  </a:lnTo>
                  <a:lnTo>
                    <a:pt x="12859" y="264293"/>
                  </a:lnTo>
                  <a:lnTo>
                    <a:pt x="28290" y="219868"/>
                  </a:lnTo>
                  <a:lnTo>
                    <a:pt x="49149" y="178298"/>
                  </a:lnTo>
                  <a:lnTo>
                    <a:pt x="75009" y="140012"/>
                  </a:lnTo>
                  <a:lnTo>
                    <a:pt x="105440" y="105440"/>
                  </a:lnTo>
                  <a:lnTo>
                    <a:pt x="140012" y="75009"/>
                  </a:lnTo>
                  <a:lnTo>
                    <a:pt x="178298" y="49149"/>
                  </a:lnTo>
                  <a:lnTo>
                    <a:pt x="219868" y="28290"/>
                  </a:lnTo>
                  <a:lnTo>
                    <a:pt x="264293" y="12859"/>
                  </a:lnTo>
                  <a:lnTo>
                    <a:pt x="311145" y="3286"/>
                  </a:lnTo>
                  <a:lnTo>
                    <a:pt x="359994" y="0"/>
                  </a:lnTo>
                  <a:lnTo>
                    <a:pt x="3387877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75752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5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52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8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8739" y="1254816"/>
            <a:ext cx="3860761" cy="4537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sz="11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중앙서비스</a:t>
            </a:r>
            <a:endParaRPr sz="1100" dirty="0">
              <a:latin typeface="Noto Sans CJK KR Bold"/>
              <a:cs typeface="Noto Sans CJK KR Bold"/>
            </a:endParaRPr>
          </a:p>
          <a:p>
            <a:pPr marL="210820" indent="-164465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11454" algn="l"/>
              </a:tabLst>
            </a:pP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발달장애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인</a:t>
            </a:r>
            <a:r>
              <a:rPr sz="1300" spc="-3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가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족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휴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식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지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원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사업</a:t>
            </a:r>
            <a:endParaRPr lang="en-US" sz="1300" spc="-55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725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장애아가족 돌봄 서비스</a:t>
            </a:r>
            <a:endParaRPr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장애아 휴식지원프로그램</a:t>
            </a:r>
            <a:endParaRPr lang="en-US" altLang="ko-KR" sz="1300" spc="-55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발달재활서비스</a:t>
            </a:r>
            <a:endParaRPr lang="en-US" sz="1300" spc="-55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발달장애인 부모상담 지원사업</a:t>
            </a:r>
            <a:endParaRPr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언어발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달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지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원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사업</a:t>
            </a:r>
            <a:endParaRPr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장애</a:t>
            </a:r>
            <a:r>
              <a:rPr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아</a:t>
            </a:r>
            <a:r>
              <a:rPr sz="1300" spc="-3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보육</a:t>
            </a:r>
            <a:r>
              <a:rPr sz="1300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료</a:t>
            </a:r>
            <a:r>
              <a:rPr sz="1300" spc="-3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지원</a:t>
            </a:r>
            <a:endParaRPr lang="en-US" sz="1300" spc="-55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여성장애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인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출산비</a:t>
            </a:r>
            <a:r>
              <a:rPr lang="ko-KR" altLang="en-US" sz="1300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용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지원 </a:t>
            </a:r>
            <a:endParaRPr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sz="1300" spc="-55" dirty="0" err="1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장애아동수당</a:t>
            </a:r>
            <a:endParaRPr lang="en-US" sz="1300" spc="-55" dirty="0">
              <a:solidFill>
                <a:srgbClr val="00A8BD"/>
              </a:solidFill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  <a:p>
            <a:pPr marL="210820" indent="-16446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211454" algn="l"/>
              </a:tabLst>
            </a:pPr>
            <a:r>
              <a:rPr lang="ko-KR" altLang="en-US" sz="1300" spc="-55" dirty="0">
                <a:solidFill>
                  <a:srgbClr val="00A8BD"/>
                </a:solidFill>
                <a:latin typeface="Noto Sans CJK KR Regular" pitchFamily="34" charset="-127"/>
                <a:ea typeface="Noto Sans CJK KR Regular" pitchFamily="34" charset="-127"/>
                <a:cs typeface="Noto Sans CJK KR Regular"/>
              </a:rPr>
              <a:t>정신건강복지센터</a:t>
            </a:r>
            <a:endParaRPr sz="1300" dirty="0">
              <a:latin typeface="Noto Sans CJK KR Regular" pitchFamily="34" charset="-127"/>
              <a:ea typeface="Noto Sans CJK KR Regular" pitchFamily="34" charset="-127"/>
              <a:cs typeface="Noto Sans CJK KR Regular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85911" y="720354"/>
            <a:ext cx="3407410" cy="920750"/>
            <a:chOff x="5885911" y="720354"/>
            <a:chExt cx="3407410" cy="920750"/>
          </a:xfrm>
        </p:grpSpPr>
        <p:sp>
          <p:nvSpPr>
            <p:cNvPr id="11" name="object 11"/>
            <p:cNvSpPr/>
            <p:nvPr/>
          </p:nvSpPr>
          <p:spPr>
            <a:xfrm>
              <a:off x="5895436" y="729879"/>
              <a:ext cx="3388360" cy="901700"/>
            </a:xfrm>
            <a:custGeom>
              <a:avLst/>
              <a:gdLst/>
              <a:ahLst/>
              <a:cxnLst/>
              <a:rect l="l" t="t" r="r" b="b"/>
              <a:pathLst>
                <a:path w="3388359" h="901700">
                  <a:moveTo>
                    <a:pt x="3387877" y="901306"/>
                  </a:moveTo>
                  <a:lnTo>
                    <a:pt x="3387877" y="359994"/>
                  </a:lnTo>
                  <a:lnTo>
                    <a:pt x="3384591" y="311145"/>
                  </a:lnTo>
                  <a:lnTo>
                    <a:pt x="3375018" y="264293"/>
                  </a:lnTo>
                  <a:lnTo>
                    <a:pt x="3359587" y="219868"/>
                  </a:lnTo>
                  <a:lnTo>
                    <a:pt x="3338727" y="178298"/>
                  </a:lnTo>
                  <a:lnTo>
                    <a:pt x="3312867" y="140012"/>
                  </a:lnTo>
                  <a:lnTo>
                    <a:pt x="3282437" y="105440"/>
                  </a:lnTo>
                  <a:lnTo>
                    <a:pt x="3247864" y="75009"/>
                  </a:lnTo>
                  <a:lnTo>
                    <a:pt x="3209578" y="49149"/>
                  </a:lnTo>
                  <a:lnTo>
                    <a:pt x="3168008" y="28290"/>
                  </a:lnTo>
                  <a:lnTo>
                    <a:pt x="3123583" y="12859"/>
                  </a:lnTo>
                  <a:lnTo>
                    <a:pt x="3076732" y="3286"/>
                  </a:lnTo>
                  <a:lnTo>
                    <a:pt x="3027883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8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17751" y="992755"/>
              <a:ext cx="655955" cy="205740"/>
            </a:xfrm>
            <a:custGeom>
              <a:avLst/>
              <a:gdLst/>
              <a:ahLst/>
              <a:cxnLst/>
              <a:rect l="l" t="t" r="r" b="b"/>
              <a:pathLst>
                <a:path w="655954" h="205740">
                  <a:moveTo>
                    <a:pt x="569442" y="0"/>
                  </a:moveTo>
                  <a:lnTo>
                    <a:pt x="86398" y="0"/>
                  </a:lnTo>
                  <a:lnTo>
                    <a:pt x="52769" y="6789"/>
                  </a:lnTo>
                  <a:lnTo>
                    <a:pt x="25306" y="25306"/>
                  </a:lnTo>
                  <a:lnTo>
                    <a:pt x="6789" y="52769"/>
                  </a:lnTo>
                  <a:lnTo>
                    <a:pt x="0" y="86398"/>
                  </a:lnTo>
                  <a:lnTo>
                    <a:pt x="0" y="119087"/>
                  </a:lnTo>
                  <a:lnTo>
                    <a:pt x="6789" y="152716"/>
                  </a:lnTo>
                  <a:lnTo>
                    <a:pt x="25306" y="180179"/>
                  </a:lnTo>
                  <a:lnTo>
                    <a:pt x="52769" y="198696"/>
                  </a:lnTo>
                  <a:lnTo>
                    <a:pt x="86398" y="205486"/>
                  </a:lnTo>
                  <a:lnTo>
                    <a:pt x="569442" y="205486"/>
                  </a:lnTo>
                  <a:lnTo>
                    <a:pt x="603078" y="198696"/>
                  </a:lnTo>
                  <a:lnTo>
                    <a:pt x="630545" y="180179"/>
                  </a:lnTo>
                  <a:lnTo>
                    <a:pt x="649063" y="152716"/>
                  </a:lnTo>
                  <a:lnTo>
                    <a:pt x="655853" y="119087"/>
                  </a:lnTo>
                  <a:lnTo>
                    <a:pt x="655853" y="86398"/>
                  </a:lnTo>
                  <a:lnTo>
                    <a:pt x="649063" y="52769"/>
                  </a:lnTo>
                  <a:lnTo>
                    <a:pt x="630545" y="25306"/>
                  </a:lnTo>
                  <a:lnTo>
                    <a:pt x="603078" y="6789"/>
                  </a:lnTo>
                  <a:lnTo>
                    <a:pt x="569442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94858" y="996184"/>
            <a:ext cx="5016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Noto Sans CJK KR Bold"/>
                <a:cs typeface="Noto Sans CJK KR Bold"/>
              </a:rPr>
              <a:t>PART</a:t>
            </a:r>
            <a:r>
              <a:rPr sz="1100" b="1" spc="-15" dirty="0">
                <a:solidFill>
                  <a:srgbClr val="FFFFFF"/>
                </a:solidFill>
                <a:latin typeface="Noto Sans CJK KR Bold"/>
                <a:cs typeface="Noto Sans CJK KR 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3</a:t>
            </a:r>
            <a:endParaRPr sz="1100">
              <a:latin typeface="Noto Sans CJK KR Bold"/>
              <a:cs typeface="Noto Sans CJK KR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00500" y="989454"/>
            <a:ext cx="146875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양육환경</a:t>
            </a:r>
            <a:r>
              <a:rPr sz="1050" dirty="0">
                <a:solidFill>
                  <a:srgbClr val="00A8BD"/>
                </a:solidFill>
                <a:latin typeface="BC 카드 B"/>
                <a:cs typeface="BC 카드 B"/>
              </a:rPr>
              <a:t>별</a:t>
            </a:r>
            <a:r>
              <a:rPr sz="1050" spc="-130" dirty="0">
                <a:solidFill>
                  <a:srgbClr val="00A8BD"/>
                </a:solidFill>
                <a:latin typeface="BC 카드 B"/>
                <a:cs typeface="BC 카드 B"/>
              </a:rPr>
              <a:t> </a:t>
            </a:r>
            <a:r>
              <a:rPr sz="1050" spc="-65" dirty="0">
                <a:solidFill>
                  <a:srgbClr val="00A8BD"/>
                </a:solidFill>
                <a:latin typeface="BC 카드 B"/>
                <a:cs typeface="BC 카드 B"/>
              </a:rPr>
              <a:t>양육지원서비스</a:t>
            </a:r>
            <a:endParaRPr sz="1050">
              <a:latin typeface="BC 카드 B"/>
              <a:cs typeface="BC 카드 B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70738" y="1254816"/>
            <a:ext cx="3287738" cy="5681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72720" indent="-100965">
              <a:lnSpc>
                <a:spcPct val="100000"/>
              </a:lnSpc>
              <a:spcBef>
                <a:spcPts val="975"/>
              </a:spcBef>
              <a:buSzPct val="45454"/>
              <a:buFont typeface=""/>
              <a:buChar char="●"/>
              <a:tabLst>
                <a:tab pos="173355" algn="l"/>
              </a:tabLst>
            </a:pPr>
            <a:r>
              <a:rPr lang="ko-KR" altLang="en-US" sz="1100" b="1" dirty="0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경기도</a:t>
            </a:r>
            <a:r>
              <a:rPr sz="1100" b="1" dirty="0" err="1">
                <a:solidFill>
                  <a:srgbClr val="00A8BD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 CJK KR Bold"/>
              </a:rPr>
              <a:t>서비스</a:t>
            </a:r>
            <a:endParaRPr sz="1100" dirty="0">
              <a:latin typeface="Noto Sans CJK KR Bold" panose="020B0800000000000000" pitchFamily="34" charset="-127"/>
              <a:ea typeface="Noto Sans CJK KR Bold" panose="020B0800000000000000" pitchFamily="34" charset="-127"/>
              <a:cs typeface="Noto Sans CJK KR Bold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1. </a:t>
            </a:r>
            <a:r>
              <a:rPr lang="ko-KR" altLang="en-US" sz="1300" spc="-3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경기도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장애수당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2.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장애인 기회소득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3.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장애인 맞춤형 </a:t>
            </a:r>
            <a:r>
              <a:rPr lang="ko-KR" altLang="en-US" sz="1300" spc="-5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지원사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4.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발달장애인지원센터 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5.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장애인가족지원센터 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6.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장애인재활지원센터 운영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7.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장애아가족 양육지원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8.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장애입양아동 양육보조금 및 의료비 지원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9.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장애인 집합 정보화 교육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10. 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두루두루 서비스</a:t>
            </a:r>
            <a:endParaRPr lang="en-US" altLang="ko-KR" sz="1300" spc="-55" dirty="0">
              <a:solidFill>
                <a:srgbClr val="00A8BD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11. </a:t>
            </a:r>
            <a:r>
              <a:rPr lang="ko-KR" altLang="en-US" sz="1300" spc="-55" dirty="0" err="1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장애돌봄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야간휴일 프로그램 운영</a:t>
            </a:r>
          </a:p>
          <a:p>
            <a:pPr marL="46990">
              <a:lnSpc>
                <a:spcPct val="100000"/>
              </a:lnSpc>
              <a:spcBef>
                <a:spcPts val="1725"/>
              </a:spcBef>
            </a:pP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12.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 경기도 시</a:t>
            </a:r>
            <a:r>
              <a:rPr lang="en-US" altLang="ko-KR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‧</a:t>
            </a:r>
            <a:r>
              <a:rPr lang="ko-KR" altLang="en-US" sz="1300" spc="-55" dirty="0">
                <a:solidFill>
                  <a:srgbClr val="00A8BD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Noto Sans CJK KR Regular"/>
              </a:rPr>
              <a:t>군 장애인 복지부서 연락처</a:t>
            </a:r>
            <a:endParaRPr lang="ko-KR" altLang="en-US" sz="13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Noto Sans CJK KR Regular"/>
            </a:endParaRPr>
          </a:p>
        </p:txBody>
      </p:sp>
      <p:grpSp>
        <p:nvGrpSpPr>
          <p:cNvPr id="17" name="object 43"/>
          <p:cNvGrpSpPr/>
          <p:nvPr/>
        </p:nvGrpSpPr>
        <p:grpSpPr>
          <a:xfrm>
            <a:off x="3400699" y="1082164"/>
            <a:ext cx="537210" cy="485140"/>
            <a:chOff x="5920755" y="2556004"/>
            <a:chExt cx="537210" cy="485140"/>
          </a:xfrm>
        </p:grpSpPr>
        <p:pic>
          <p:nvPicPr>
            <p:cNvPr id="18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19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22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26" name="object 43"/>
          <p:cNvGrpSpPr/>
          <p:nvPr/>
        </p:nvGrpSpPr>
        <p:grpSpPr>
          <a:xfrm>
            <a:off x="8252460" y="1080348"/>
            <a:ext cx="537210" cy="485140"/>
            <a:chOff x="5920755" y="2556004"/>
            <a:chExt cx="537210" cy="485140"/>
          </a:xfrm>
        </p:grpSpPr>
        <p:pic>
          <p:nvPicPr>
            <p:cNvPr id="27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8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31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7862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1112239" y="652933"/>
            <a:ext cx="2612390" cy="6059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 err="1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035398" y="2661488"/>
            <a:ext cx="1435144" cy="3253537"/>
            <a:chOff x="1085397" y="2661488"/>
            <a:chExt cx="1435144" cy="3253537"/>
          </a:xfrm>
        </p:grpSpPr>
        <p:sp>
          <p:nvSpPr>
            <p:cNvPr id="9" name="object 9"/>
            <p:cNvSpPr/>
            <p:nvPr/>
          </p:nvSpPr>
          <p:spPr>
            <a:xfrm>
              <a:off x="1085397" y="2661488"/>
              <a:ext cx="1435100" cy="284480"/>
            </a:xfrm>
            <a:custGeom>
              <a:avLst/>
              <a:gdLst/>
              <a:ahLst/>
              <a:cxnLst/>
              <a:rect l="l" t="t" r="r" b="b"/>
              <a:pathLst>
                <a:path w="1435100" h="284480">
                  <a:moveTo>
                    <a:pt x="1292402" y="0"/>
                  </a:moveTo>
                  <a:lnTo>
                    <a:pt x="142201" y="0"/>
                  </a:lnTo>
                  <a:lnTo>
                    <a:pt x="97254" y="7249"/>
                  </a:lnTo>
                  <a:lnTo>
                    <a:pt x="58218" y="27436"/>
                  </a:lnTo>
                  <a:lnTo>
                    <a:pt x="27436" y="58218"/>
                  </a:lnTo>
                  <a:lnTo>
                    <a:pt x="7249" y="97254"/>
                  </a:lnTo>
                  <a:lnTo>
                    <a:pt x="0" y="142201"/>
                  </a:lnTo>
                  <a:lnTo>
                    <a:pt x="7249" y="187149"/>
                  </a:lnTo>
                  <a:lnTo>
                    <a:pt x="27436" y="226184"/>
                  </a:lnTo>
                  <a:lnTo>
                    <a:pt x="58218" y="256967"/>
                  </a:lnTo>
                  <a:lnTo>
                    <a:pt x="97254" y="277154"/>
                  </a:lnTo>
                  <a:lnTo>
                    <a:pt x="142201" y="284403"/>
                  </a:lnTo>
                  <a:lnTo>
                    <a:pt x="1292402" y="284403"/>
                  </a:lnTo>
                  <a:lnTo>
                    <a:pt x="1337349" y="277154"/>
                  </a:lnTo>
                  <a:lnTo>
                    <a:pt x="1376385" y="256967"/>
                  </a:lnTo>
                  <a:lnTo>
                    <a:pt x="1407168" y="226184"/>
                  </a:lnTo>
                  <a:lnTo>
                    <a:pt x="1427355" y="187149"/>
                  </a:lnTo>
                  <a:lnTo>
                    <a:pt x="1434604" y="142201"/>
                  </a:lnTo>
                  <a:lnTo>
                    <a:pt x="1427355" y="97254"/>
                  </a:lnTo>
                  <a:lnTo>
                    <a:pt x="1407168" y="58218"/>
                  </a:lnTo>
                  <a:lnTo>
                    <a:pt x="1376385" y="27436"/>
                  </a:lnTo>
                  <a:lnTo>
                    <a:pt x="1337349" y="7249"/>
                  </a:lnTo>
                  <a:lnTo>
                    <a:pt x="12924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5397" y="3420745"/>
              <a:ext cx="1435100" cy="284480"/>
            </a:xfrm>
            <a:custGeom>
              <a:avLst/>
              <a:gdLst/>
              <a:ahLst/>
              <a:cxnLst/>
              <a:rect l="l" t="t" r="r" b="b"/>
              <a:pathLst>
                <a:path w="1435100" h="284479">
                  <a:moveTo>
                    <a:pt x="1292402" y="0"/>
                  </a:moveTo>
                  <a:lnTo>
                    <a:pt x="142201" y="0"/>
                  </a:lnTo>
                  <a:lnTo>
                    <a:pt x="97254" y="7249"/>
                  </a:lnTo>
                  <a:lnTo>
                    <a:pt x="58218" y="27436"/>
                  </a:lnTo>
                  <a:lnTo>
                    <a:pt x="27436" y="58218"/>
                  </a:lnTo>
                  <a:lnTo>
                    <a:pt x="7249" y="97254"/>
                  </a:lnTo>
                  <a:lnTo>
                    <a:pt x="0" y="142201"/>
                  </a:lnTo>
                  <a:lnTo>
                    <a:pt x="7249" y="187149"/>
                  </a:lnTo>
                  <a:lnTo>
                    <a:pt x="27436" y="226184"/>
                  </a:lnTo>
                  <a:lnTo>
                    <a:pt x="58218" y="256967"/>
                  </a:lnTo>
                  <a:lnTo>
                    <a:pt x="97254" y="277154"/>
                  </a:lnTo>
                  <a:lnTo>
                    <a:pt x="142201" y="284403"/>
                  </a:lnTo>
                  <a:lnTo>
                    <a:pt x="1292402" y="284403"/>
                  </a:lnTo>
                  <a:lnTo>
                    <a:pt x="1337349" y="277154"/>
                  </a:lnTo>
                  <a:lnTo>
                    <a:pt x="1376385" y="256967"/>
                  </a:lnTo>
                  <a:lnTo>
                    <a:pt x="1407168" y="226184"/>
                  </a:lnTo>
                  <a:lnTo>
                    <a:pt x="1427355" y="187149"/>
                  </a:lnTo>
                  <a:lnTo>
                    <a:pt x="1434604" y="142201"/>
                  </a:lnTo>
                  <a:lnTo>
                    <a:pt x="1427355" y="97254"/>
                  </a:lnTo>
                  <a:lnTo>
                    <a:pt x="1407168" y="58218"/>
                  </a:lnTo>
                  <a:lnTo>
                    <a:pt x="1376385" y="27436"/>
                  </a:lnTo>
                  <a:lnTo>
                    <a:pt x="1337349" y="7249"/>
                  </a:lnTo>
                  <a:lnTo>
                    <a:pt x="12924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5441" y="4868545"/>
              <a:ext cx="1435100" cy="284480"/>
            </a:xfrm>
            <a:custGeom>
              <a:avLst/>
              <a:gdLst/>
              <a:ahLst/>
              <a:cxnLst/>
              <a:rect l="l" t="t" r="r" b="b"/>
              <a:pathLst>
                <a:path w="1435100" h="284479">
                  <a:moveTo>
                    <a:pt x="1292402" y="0"/>
                  </a:moveTo>
                  <a:lnTo>
                    <a:pt x="142201" y="0"/>
                  </a:lnTo>
                  <a:lnTo>
                    <a:pt x="97254" y="7249"/>
                  </a:lnTo>
                  <a:lnTo>
                    <a:pt x="58218" y="27436"/>
                  </a:lnTo>
                  <a:lnTo>
                    <a:pt x="27436" y="58218"/>
                  </a:lnTo>
                  <a:lnTo>
                    <a:pt x="7249" y="97254"/>
                  </a:lnTo>
                  <a:lnTo>
                    <a:pt x="0" y="142201"/>
                  </a:lnTo>
                  <a:lnTo>
                    <a:pt x="7249" y="187149"/>
                  </a:lnTo>
                  <a:lnTo>
                    <a:pt x="27436" y="226184"/>
                  </a:lnTo>
                  <a:lnTo>
                    <a:pt x="58218" y="256967"/>
                  </a:lnTo>
                  <a:lnTo>
                    <a:pt x="97254" y="277154"/>
                  </a:lnTo>
                  <a:lnTo>
                    <a:pt x="142201" y="284403"/>
                  </a:lnTo>
                  <a:lnTo>
                    <a:pt x="1292402" y="284403"/>
                  </a:lnTo>
                  <a:lnTo>
                    <a:pt x="1337349" y="277154"/>
                  </a:lnTo>
                  <a:lnTo>
                    <a:pt x="1376385" y="256967"/>
                  </a:lnTo>
                  <a:lnTo>
                    <a:pt x="1407168" y="226184"/>
                  </a:lnTo>
                  <a:lnTo>
                    <a:pt x="1427355" y="187149"/>
                  </a:lnTo>
                  <a:lnTo>
                    <a:pt x="1434604" y="142201"/>
                  </a:lnTo>
                  <a:lnTo>
                    <a:pt x="1427355" y="97254"/>
                  </a:lnTo>
                  <a:lnTo>
                    <a:pt x="1407168" y="58218"/>
                  </a:lnTo>
                  <a:lnTo>
                    <a:pt x="1376385" y="27436"/>
                  </a:lnTo>
                  <a:lnTo>
                    <a:pt x="1337349" y="7249"/>
                  </a:lnTo>
                  <a:lnTo>
                    <a:pt x="12924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5397" y="5630545"/>
              <a:ext cx="1435100" cy="284480"/>
            </a:xfrm>
            <a:custGeom>
              <a:avLst/>
              <a:gdLst/>
              <a:ahLst/>
              <a:cxnLst/>
              <a:rect l="l" t="t" r="r" b="b"/>
              <a:pathLst>
                <a:path w="1435100" h="284479">
                  <a:moveTo>
                    <a:pt x="1292402" y="0"/>
                  </a:moveTo>
                  <a:lnTo>
                    <a:pt x="142201" y="0"/>
                  </a:lnTo>
                  <a:lnTo>
                    <a:pt x="97254" y="7249"/>
                  </a:lnTo>
                  <a:lnTo>
                    <a:pt x="58218" y="27436"/>
                  </a:lnTo>
                  <a:lnTo>
                    <a:pt x="27436" y="58218"/>
                  </a:lnTo>
                  <a:lnTo>
                    <a:pt x="7249" y="97254"/>
                  </a:lnTo>
                  <a:lnTo>
                    <a:pt x="0" y="142201"/>
                  </a:lnTo>
                  <a:lnTo>
                    <a:pt x="7249" y="187149"/>
                  </a:lnTo>
                  <a:lnTo>
                    <a:pt x="27436" y="226184"/>
                  </a:lnTo>
                  <a:lnTo>
                    <a:pt x="58218" y="256967"/>
                  </a:lnTo>
                  <a:lnTo>
                    <a:pt x="97254" y="277154"/>
                  </a:lnTo>
                  <a:lnTo>
                    <a:pt x="142201" y="284403"/>
                  </a:lnTo>
                  <a:lnTo>
                    <a:pt x="1292402" y="284403"/>
                  </a:lnTo>
                  <a:lnTo>
                    <a:pt x="1337349" y="277154"/>
                  </a:lnTo>
                  <a:lnTo>
                    <a:pt x="1376385" y="256967"/>
                  </a:lnTo>
                  <a:lnTo>
                    <a:pt x="1407168" y="226184"/>
                  </a:lnTo>
                  <a:lnTo>
                    <a:pt x="1427355" y="187149"/>
                  </a:lnTo>
                  <a:lnTo>
                    <a:pt x="1434604" y="142201"/>
                  </a:lnTo>
                  <a:lnTo>
                    <a:pt x="1427355" y="97254"/>
                  </a:lnTo>
                  <a:lnTo>
                    <a:pt x="1407168" y="58218"/>
                  </a:lnTo>
                  <a:lnTo>
                    <a:pt x="1376385" y="27436"/>
                  </a:lnTo>
                  <a:lnTo>
                    <a:pt x="1337349" y="7249"/>
                  </a:lnTo>
                  <a:lnTo>
                    <a:pt x="1292402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발달장애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인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가족휴식지원사업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39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27" name="object 14"/>
          <p:cNvSpPr txBox="1"/>
          <p:nvPr/>
        </p:nvSpPr>
        <p:spPr>
          <a:xfrm>
            <a:off x="1029501" y="2714625"/>
            <a:ext cx="8117840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sz="1300" b="0" spc="-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발달장애인</a:t>
            </a:r>
            <a:r>
              <a:rPr lang="en-US" sz="1300" b="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｢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발달장애인 권리보장 및 지원에 관한 법률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｣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제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2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조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) 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및 그 가족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 프로그램</a:t>
            </a:r>
            <a:endParaRPr lang="en-US" altLang="ko-KR" sz="1300" spc="-6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휴식지원 프로그램 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휴식박람회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가족 캠프 등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서비스 이용을 위한 일시적 돌봄 서비스 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연  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</a:t>
            </a:r>
            <a:r>
              <a:rPr lang="en-US" altLang="ko-KR" sz="1300" spc="-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기관에 방문하여 신청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30" name="object 38"/>
          <p:cNvSpPr txBox="1"/>
          <p:nvPr/>
        </p:nvSpPr>
        <p:spPr>
          <a:xfrm>
            <a:off x="1003300" y="6006202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xmlns="" id="{6D1DA132-F65C-3B8C-EDCC-7652E4C41351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xmlns="" id="{27CD1684-F7F3-AC27-D6C7-AD0903F615B0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6340717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7050" y="2092325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790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4641" y="3758362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477993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10248" y="4808053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장애아가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족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</a:t>
            </a: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돌봄 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3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49" name="object 36"/>
          <p:cNvSpPr txBox="1"/>
          <p:nvPr/>
        </p:nvSpPr>
        <p:spPr>
          <a:xfrm>
            <a:off x="5694447" y="4833464"/>
            <a:ext cx="27796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52" name="object 38"/>
          <p:cNvSpPr txBox="1"/>
          <p:nvPr/>
        </p:nvSpPr>
        <p:spPr>
          <a:xfrm>
            <a:off x="5747298" y="5138055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8" name="object 9"/>
          <p:cNvSpPr txBox="1"/>
          <p:nvPr/>
        </p:nvSpPr>
        <p:spPr>
          <a:xfrm>
            <a:off x="1081499" y="3141018"/>
            <a:ext cx="8588351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18세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미만의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「장애인복지법</a:t>
            </a:r>
            <a:r>
              <a:rPr sz="1300" b="0" spc="-6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」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</a:t>
            </a:r>
            <a:r>
              <a:rPr sz="1300" b="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sz="1300" b="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</a:t>
            </a:r>
            <a:r>
              <a:rPr sz="1300" b="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정도가</a:t>
            </a:r>
            <a:r>
              <a:rPr sz="1300" b="0" spc="6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심한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애아와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생계</a:t>
            </a:r>
            <a:r>
              <a:rPr lang="en-US" altLang="ko-KR" sz="1300" spc="-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9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주거</a:t>
            </a:r>
            <a:r>
              <a:rPr lang="ko-KR" altLang="en-US" sz="130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를</a:t>
            </a:r>
            <a:r>
              <a:rPr lang="en-US" altLang="ko-KR" sz="1300" spc="-7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같이하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는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 중위소득 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120%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이하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b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장애정도가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심한 장애 아동</a:t>
            </a:r>
            <a:r>
              <a:rPr lang="en-US" altLang="ko-KR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5" name="object 14"/>
          <p:cNvSpPr/>
          <p:nvPr/>
        </p:nvSpPr>
        <p:spPr>
          <a:xfrm>
            <a:off x="5733597" y="3751377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9"/>
          <p:cNvSpPr txBox="1"/>
          <p:nvPr/>
        </p:nvSpPr>
        <p:spPr>
          <a:xfrm>
            <a:off x="1361752" y="2826625"/>
            <a:ext cx="88238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</a:t>
            </a:r>
            <a:r>
              <a:rPr sz="13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58" name="object 21"/>
          <p:cNvSpPr txBox="1"/>
          <p:nvPr/>
        </p:nvSpPr>
        <p:spPr>
          <a:xfrm>
            <a:off x="5727700" y="3792017"/>
            <a:ext cx="640080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이용신청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주민등록상 주소지 관할 읍</a:t>
            </a:r>
            <a:r>
              <a:rPr lang="en-US" altLang="ko-KR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면</a:t>
            </a:r>
            <a:r>
              <a:rPr lang="en-US" altLang="ko-KR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동 또는 </a:t>
            </a:r>
            <a:r>
              <a:rPr lang="ko-KR" altLang="en-US" sz="1300" b="0" spc="20" dirty="0" err="1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시군구</a:t>
            </a:r>
            <a:endParaRPr lang="en-US" altLang="ko-KR" sz="1300" b="0" spc="2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</a:t>
            </a:r>
            <a:r>
              <a:rPr lang="en-US" altLang="ko-KR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 홈페이지</a:t>
            </a:r>
            <a:r>
              <a:rPr lang="en-US" altLang="ko-KR" sz="1300" b="0" spc="20" dirty="0"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(www.bokjiro.go.kr)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9" name="object 22"/>
          <p:cNvSpPr txBox="1"/>
          <p:nvPr/>
        </p:nvSpPr>
        <p:spPr>
          <a:xfrm>
            <a:off x="1094641" y="3794172"/>
            <a:ext cx="41573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-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장애아</a:t>
            </a:r>
            <a:r>
              <a:rPr lang="en-US"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돌보미가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아동의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학습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및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놀</a:t>
            </a:r>
            <a:r>
              <a:rPr lang="ko-KR" altLang="en-US" sz="1300" b="0" spc="-5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</a:t>
            </a:r>
            <a:r>
              <a:rPr sz="1300" b="0" spc="-5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신변보호,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외출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등</a:t>
            </a:r>
            <a:r>
              <a:rPr sz="1300" b="0" spc="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</a:t>
            </a:r>
            <a:endParaRPr sz="1300" dirty="0">
              <a:latin typeface="Noto Sans CJK KR DemiLight"/>
              <a:cs typeface="Noto Sans CJK KR DemiLight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47700" y="4772025"/>
            <a:ext cx="4924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비용</a:t>
            </a:r>
            <a:endParaRPr lang="ko-KR" altLang="en-US" sz="1300" dirty="0">
              <a:latin typeface="Noto Sans CJK KR Bold" pitchFamily="34" charset="-127"/>
              <a:ea typeface="Noto Sans CJK KR Bold" pitchFamily="34" charset="-127"/>
            </a:endParaRPr>
          </a:p>
        </p:txBody>
      </p:sp>
      <p:graphicFrame>
        <p:nvGraphicFramePr>
          <p:cNvPr id="54" name="object 24"/>
          <p:cNvGraphicFramePr>
            <a:graphicFrameLocks noGrp="1"/>
          </p:cNvGraphicFramePr>
          <p:nvPr/>
        </p:nvGraphicFramePr>
        <p:xfrm>
          <a:off x="1096235" y="5153025"/>
          <a:ext cx="4297960" cy="136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2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42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1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051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구분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178435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61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시간당</a:t>
                      </a:r>
                      <a:r>
                        <a:rPr sz="1100" b="0" spc="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100" b="0" spc="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25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용요금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7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8435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연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en-US" sz="1100" b="0" spc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1,080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시간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100" b="0" spc="3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내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연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en-US" sz="1100" b="0" spc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1,080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시간</a:t>
                      </a:r>
                      <a:r>
                        <a:rPr sz="1100" b="0" spc="4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초과</a:t>
                      </a:r>
                      <a:r>
                        <a:rPr sz="1100" b="0" spc="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시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461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기준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중위소득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120%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하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(본인부담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비율)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무료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(본인부담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없음)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257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,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140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원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  <a:p>
                      <a:pPr marL="1962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(전액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본인부담)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263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279">
                <a:tc>
                  <a:txBody>
                    <a:bodyPr/>
                    <a:lstStyle/>
                    <a:p>
                      <a:pPr marL="358140" marR="58419" indent="-292735">
                        <a:lnSpc>
                          <a:spcPct val="133300"/>
                        </a:lnSpc>
                        <a:spcBef>
                          <a:spcPts val="27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기준</a:t>
                      </a:r>
                      <a:r>
                        <a:rPr sz="1100" b="0" spc="2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중위소득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120%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초과 </a:t>
                      </a:r>
                      <a:r>
                        <a:rPr sz="1100" b="0" spc="-23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(본인부담</a:t>
                      </a:r>
                      <a:r>
                        <a:rPr sz="1100" b="0" spc="4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비율)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4925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1009" marR="403860" indent="-50165">
                        <a:lnSpc>
                          <a:spcPct val="133300"/>
                        </a:lnSpc>
                        <a:spcBef>
                          <a:spcPts val="275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4,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85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0원  (40%)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2639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3163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7050" y="2092325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장애아 휴식지원프로그</a:t>
            </a:r>
            <a:r>
              <a:rPr lang="ko-KR" altLang="en-US" sz="1700" dirty="0">
                <a:solidFill>
                  <a:srgbClr val="3CB6D3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램</a:t>
            </a:r>
            <a:endParaRPr lang="ko-KR" altLang="en-US" sz="17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grpSp>
        <p:nvGrpSpPr>
          <p:cNvPr id="39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0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1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4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54" name="object 10"/>
          <p:cNvSpPr txBox="1"/>
          <p:nvPr/>
        </p:nvSpPr>
        <p:spPr>
          <a:xfrm>
            <a:off x="1081405" y="3051352"/>
            <a:ext cx="34728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lang="ko-KR" altLang="en-US" sz="1300" spc="5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소득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 상관없이 </a:t>
            </a:r>
            <a:r>
              <a:rPr lang="en-US" altLang="ko-KR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세 미만의 모든 장애아 가족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6" name="object 12"/>
          <p:cNvSpPr/>
          <p:nvPr/>
        </p:nvSpPr>
        <p:spPr>
          <a:xfrm>
            <a:off x="1116365" y="2670456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5"/>
          <p:cNvSpPr/>
          <p:nvPr/>
        </p:nvSpPr>
        <p:spPr>
          <a:xfrm>
            <a:off x="1094104" y="521664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6"/>
          <p:cNvSpPr/>
          <p:nvPr/>
        </p:nvSpPr>
        <p:spPr>
          <a:xfrm>
            <a:off x="1094104" y="3721061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8"/>
          <p:cNvSpPr/>
          <p:nvPr/>
        </p:nvSpPr>
        <p:spPr>
          <a:xfrm>
            <a:off x="1094104" y="446885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0"/>
          <p:cNvSpPr txBox="1"/>
          <p:nvPr/>
        </p:nvSpPr>
        <p:spPr>
          <a:xfrm>
            <a:off x="1494414" y="2706257"/>
            <a:ext cx="75059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300" b="1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지원</a:t>
            </a:r>
            <a:r>
              <a:rPr sz="1300" b="1" dirty="0" err="1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대상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</p:txBody>
      </p:sp>
      <p:sp>
        <p:nvSpPr>
          <p:cNvPr id="65" name="object 23"/>
          <p:cNvSpPr txBox="1"/>
          <p:nvPr/>
        </p:nvSpPr>
        <p:spPr>
          <a:xfrm>
            <a:off x="1081405" y="3371900"/>
            <a:ext cx="5325046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b="0" spc="-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spc="-4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*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돌봄서비스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를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받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않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는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가정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도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참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여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가능</a:t>
            </a:r>
            <a:r>
              <a:rPr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,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돌봄서비스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를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받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는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가정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을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우</a:t>
            </a:r>
            <a:r>
              <a:rPr sz="1200" b="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선</a:t>
            </a:r>
            <a:r>
              <a:rPr lang="en-US" sz="12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200" b="0" spc="-7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지원</a:t>
            </a:r>
            <a:endParaRPr sz="11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2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교육,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문화,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상담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치료,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자조모임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정보제공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77850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비용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사업시행기관에</a:t>
            </a:r>
            <a:r>
              <a:rPr sz="1300" b="0" spc="-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문의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lang="ko-KR" altLang="en-US" sz="1300" dirty="0">
                <a:solidFill>
                  <a:srgbClr val="00A8BD"/>
                </a:solidFill>
                <a:latin typeface="Noto Sans CJK KR Bold" pitchFamily="34" charset="-127"/>
                <a:ea typeface="Noto Sans CJK KR Bold" pitchFamily="34" charset="-127"/>
                <a:cs typeface="Noto Sans CJK KR Bold"/>
              </a:rPr>
              <a:t>신청방법</a:t>
            </a:r>
            <a:endParaRPr sz="1300" dirty="0">
              <a:latin typeface="Noto Sans CJK KR Bold" pitchFamily="34" charset="-127"/>
              <a:ea typeface="Noto Sans CJK KR Bold" pitchFamily="34" charset="-127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20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거주지</a:t>
            </a:r>
            <a:r>
              <a:rPr sz="1300" b="0" spc="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해당지역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사업시행기관에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/>
                <a:cs typeface="Noto Sans CJK KR DemiLight"/>
              </a:rPr>
              <a:t>개별</a:t>
            </a:r>
            <a:r>
              <a:rPr sz="1300" b="0" spc="1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신청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다음페이지 참고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2644620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866174" y="62175"/>
            <a:ext cx="438784" cy="645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</a:p>
        </p:txBody>
      </p:sp>
      <p:sp>
        <p:nvSpPr>
          <p:cNvPr id="7" name="object 5"/>
          <p:cNvSpPr txBox="1"/>
          <p:nvPr/>
        </p:nvSpPr>
        <p:spPr>
          <a:xfrm>
            <a:off x="1112239" y="663324"/>
            <a:ext cx="4772660" cy="921406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BC 카드 B"/>
              <a:cs typeface="BC 카드 B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34325" y="2686577"/>
            <a:ext cx="9372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사업시행기관</a:t>
            </a:r>
            <a:endParaRPr sz="1300">
              <a:latin typeface="Noto Sans CJK KR Bold"/>
              <a:cs typeface="Noto Sans CJK KR Bold"/>
            </a:endParaRPr>
          </a:p>
        </p:txBody>
      </p:sp>
      <p:graphicFrame>
        <p:nvGraphicFramePr>
          <p:cNvPr id="15" name="object 11"/>
          <p:cNvGraphicFramePr>
            <a:graphicFrameLocks noGrp="1"/>
          </p:cNvGraphicFramePr>
          <p:nvPr/>
        </p:nvGraphicFramePr>
        <p:xfrm>
          <a:off x="1085400" y="3064185"/>
          <a:ext cx="8495029" cy="31149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54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71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57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기관·단체명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전화번호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기관·단체명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전화번호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  <a:solidFill>
                      <a:srgbClr val="DE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서울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(사)서울시장애인부모회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02-356-4889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강원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강원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특별자치도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장애인종합복지관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033-255-2491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부산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부산광역시장애인종합복지관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051-790-6125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충북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098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(사)한국장애인부모회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충북지회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043-237-8304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대구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(사)대구광역시장애인부모회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053-621-2600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충남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925" indent="-41592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(사)충청남도장애인부모회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041-338-1762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인천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(사)인천광역시장애인부모회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032-818-2096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전북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사</a:t>
                      </a:r>
                      <a:r>
                        <a:rPr lang="en-US" altLang="ko-KR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장애인인권연대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063-901-1131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83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광주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광주광역시동구장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애</a:t>
                      </a: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인복지관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062-229-9701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전남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ko-KR" altLang="en-US" sz="1100" dirty="0"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순천시장애인종합복지관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061-755-4523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18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1963" marR="0" indent="-461963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사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목포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YWCA</a:t>
                      </a:r>
                      <a:endParaRPr lang="en-US" altLang="ko-KR"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100" dirty="0">
                          <a:latin typeface="Noto Sans CJK KR DemiLight"/>
                          <a:cs typeface="Noto Sans CJK KR DemiLight"/>
                        </a:rPr>
                        <a:t>061-244-1366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A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대전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(사)대전광역시장애인부모회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042-488-9457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경북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 indent="-35242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(사)가경사회서비스지원센터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054-701-0420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울산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울산광역시장애인종합복지관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052-242-1780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경남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 indent="-35242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(사)경상남도장애인부모연대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070-7725-3967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세종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사회복지법인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세종중앙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044-866-0180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제주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590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(사)제주특별자치도장애인부모회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064-725-1372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경기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(사)한국장애인부모회</a:t>
                      </a:r>
                      <a:r>
                        <a:rPr sz="1100" b="0" spc="1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경기지회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031-239-6393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 anchor="ctr">
                    <a:lnL w="3175">
                      <a:solidFill>
                        <a:srgbClr val="00A8BD"/>
                      </a:solidFill>
                      <a:prstDash val="solid"/>
                    </a:lnL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40386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*거주지</a:t>
                      </a:r>
                      <a:r>
                        <a:rPr sz="1100" b="0" spc="-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해당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지역</a:t>
                      </a:r>
                      <a:r>
                        <a:rPr sz="1100" b="0" spc="-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사업시행기관에서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20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서비스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45" dirty="0" err="1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용에</a:t>
                      </a:r>
                      <a:r>
                        <a:rPr sz="1100" b="0" spc="-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관한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안내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55244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6" name="object 12"/>
          <p:cNvSpPr txBox="1"/>
          <p:nvPr/>
        </p:nvSpPr>
        <p:spPr>
          <a:xfrm>
            <a:off x="8151866" y="6219825"/>
            <a:ext cx="14427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[출처]</a:t>
            </a:r>
            <a:r>
              <a:rPr sz="1100" b="0" spc="-1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1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한국장애인개발원</a:t>
            </a:r>
            <a:endParaRPr sz="1100" dirty="0">
              <a:latin typeface="Noto Sans CJK KR DemiLight"/>
              <a:cs typeface="Noto Sans CJK KR DemiLight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23045" y="1587300"/>
            <a:ext cx="58476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장애아 휴식지원프로그</a:t>
            </a:r>
            <a:r>
              <a:rPr lang="ko-KR" altLang="en-US" sz="1700" dirty="0">
                <a:solidFill>
                  <a:srgbClr val="3CB6D3"/>
                </a:solidFill>
                <a:latin typeface="BC 카드 B" pitchFamily="18" charset="-127"/>
                <a:ea typeface="BC 카드 B" pitchFamily="18" charset="-127"/>
                <a:cs typeface="BC 카드 B"/>
              </a:rPr>
              <a:t>램</a:t>
            </a:r>
            <a:endParaRPr lang="ko-KR" altLang="en-US" sz="1700" dirty="0">
              <a:latin typeface="BC 카드 B" pitchFamily="18" charset="-127"/>
              <a:ea typeface="BC 카드 B" pitchFamily="18" charset="-127"/>
              <a:cs typeface="BC 카드 B"/>
            </a:endParaRPr>
          </a:p>
        </p:txBody>
      </p:sp>
      <p:grpSp>
        <p:nvGrpSpPr>
          <p:cNvPr id="1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19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2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2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2" name="object 23">
            <a:extLst>
              <a:ext uri="{FF2B5EF4-FFF2-40B4-BE49-F238E27FC236}">
                <a16:creationId xmlns:a16="http://schemas.microsoft.com/office/drawing/2014/main" xmlns="" id="{D4EAAA6D-4F32-10D5-37FA-264DB2386DE9}"/>
              </a:ext>
            </a:extLst>
          </p:cNvPr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4">
            <a:extLst>
              <a:ext uri="{FF2B5EF4-FFF2-40B4-BE49-F238E27FC236}">
                <a16:creationId xmlns:a16="http://schemas.microsoft.com/office/drawing/2014/main" xmlns="" id="{E0FFA70A-CF5E-8EB5-55A7-C88D77054D1D}"/>
              </a:ext>
            </a:extLst>
          </p:cNvPr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36447354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38" name="object 15"/>
          <p:cNvSpPr/>
          <p:nvPr/>
        </p:nvSpPr>
        <p:spPr>
          <a:xfrm>
            <a:off x="5567398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7"/>
          <p:cNvSpPr/>
          <p:nvPr/>
        </p:nvSpPr>
        <p:spPr>
          <a:xfrm>
            <a:off x="5567398" y="3629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8"/>
          <p:cNvSpPr/>
          <p:nvPr/>
        </p:nvSpPr>
        <p:spPr>
          <a:xfrm>
            <a:off x="5567398" y="4391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9"/>
          <p:cNvSpPr/>
          <p:nvPr/>
        </p:nvSpPr>
        <p:spPr>
          <a:xfrm>
            <a:off x="5567398" y="5153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36290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4695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78165" y="54019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발달재활서비스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494945" y="1586915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발달장애</a:t>
            </a:r>
            <a:r>
              <a:rPr lang="ko-KR" altLang="en-US" sz="170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인</a:t>
            </a:r>
            <a:r>
              <a:rPr lang="ko-KR" altLang="en-US" sz="1700" spc="-14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 부모상담 지원사업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8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9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0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53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pSp>
        <p:nvGrpSpPr>
          <p:cNvPr id="57" name="object 43"/>
          <p:cNvGrpSpPr/>
          <p:nvPr/>
        </p:nvGrpSpPr>
        <p:grpSpPr>
          <a:xfrm>
            <a:off x="5254900" y="1593346"/>
            <a:ext cx="320400" cy="320400"/>
            <a:chOff x="5920755" y="2556004"/>
            <a:chExt cx="537210" cy="485140"/>
          </a:xfrm>
        </p:grpSpPr>
        <p:pic>
          <p:nvPicPr>
            <p:cNvPr id="58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59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62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sp>
        <p:nvSpPr>
          <p:cNvPr id="66" name="object 20"/>
          <p:cNvSpPr txBox="1"/>
          <p:nvPr/>
        </p:nvSpPr>
        <p:spPr>
          <a:xfrm>
            <a:off x="5575300" y="2705378"/>
            <a:ext cx="4343400" cy="269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｢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장애인복지법</a:t>
            </a:r>
            <a:r>
              <a:rPr lang="en-US" altLang="ko-KR" sz="1300" dirty="0">
                <a:latin typeface="Noto Sans CJK KR DemiLight" pitchFamily="34" charset="-127"/>
                <a:ea typeface="Noto Sans CJK KR DemiLight" pitchFamily="34" charset="-127"/>
              </a:rPr>
              <a:t>｣</a:t>
            </a:r>
            <a:r>
              <a:rPr lang="ko-KR" altLang="en-US" sz="1300" dirty="0">
                <a:latin typeface="Noto Sans CJK KR DemiLight" pitchFamily="34" charset="-127"/>
                <a:ea typeface="Noto Sans CJK KR DemiLight" pitchFamily="34" charset="-127"/>
              </a:rPr>
              <a:t>상 </a:t>
            </a:r>
            <a:r>
              <a:rPr sz="1300" b="0" spc="-6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지적·자폐성</a:t>
            </a:r>
            <a:r>
              <a:rPr sz="1300" b="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</a:t>
            </a:r>
            <a:r>
              <a:rPr lang="ko-KR" altLang="en-US" sz="1300" spc="1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으로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등록된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ko-KR" alt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의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보호자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발달장애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인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부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모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및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보호자에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게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10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개별·집</a:t>
            </a:r>
            <a:r>
              <a:rPr sz="1300" b="0" spc="-85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단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상</a:t>
            </a:r>
            <a:r>
              <a:rPr sz="1300" b="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담</a:t>
            </a:r>
            <a:r>
              <a:rPr sz="1300" b="0" spc="2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/>
                <a:cs typeface="Noto Sans CJK KR DemiLight"/>
              </a:rPr>
              <a:t>제공</a:t>
            </a:r>
            <a:endParaRPr sz="1300" dirty="0">
              <a:latin typeface="Noto Sans CJK KR DemiLight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주민등록상 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주소지 관할 </a:t>
            </a:r>
            <a:r>
              <a:rPr lang="ko-KR" altLang="en-US" sz="1300" spc="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또는 </a:t>
            </a:r>
            <a:r>
              <a:rPr lang="ko-KR" altLang="en-US" sz="1300" spc="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시군구</a:t>
            </a:r>
            <a:endParaRPr lang="en-US" altLang="ko-KR" sz="1300" spc="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5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71" name="object 38"/>
          <p:cNvSpPr txBox="1"/>
          <p:nvPr/>
        </p:nvSpPr>
        <p:spPr>
          <a:xfrm>
            <a:off x="1053299" y="5838825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75" name="object 36"/>
          <p:cNvSpPr txBox="1"/>
          <p:nvPr/>
        </p:nvSpPr>
        <p:spPr>
          <a:xfrm>
            <a:off x="1079500" y="2698298"/>
            <a:ext cx="4470560" cy="300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18세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인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국민 기초 생활 보장 </a:t>
            </a: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수급자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및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차상위계층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기준 중위소득 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180% </a:t>
            </a:r>
            <a:r>
              <a:rPr lang="ko-KR" alt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이하의 가구</a:t>
            </a:r>
            <a:r>
              <a:rPr lang="en-US" altLang="ko-KR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marR="5080" indent="-96520">
              <a:lnSpc>
                <a:spcPct val="160300"/>
              </a:lnSpc>
              <a:spcBef>
                <a:spcPts val="219"/>
              </a:spcBef>
              <a:buChar char="-"/>
              <a:tabLst>
                <a:tab pos="109220" algn="l"/>
              </a:tabLst>
            </a:pP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</a:t>
            </a:r>
            <a:r>
              <a:rPr lang="en-US" altLang="ko-KR" sz="130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sz="1300" b="0" spc="-4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청능</a:t>
            </a:r>
            <a:r>
              <a:rPr sz="1300" b="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5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미술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음악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행동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놀이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심리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, 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감각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운동 등 </a:t>
            </a:r>
            <a: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/>
            </a:r>
            <a:br>
              <a:rPr lang="en-US" altLang="ko-KR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300" spc="-4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발달재활 서비스 제공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lang="ko-KR" altLang="en-US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sz="1300" b="0" spc="-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주민센터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501650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78" name="object 38"/>
          <p:cNvSpPr txBox="1"/>
          <p:nvPr/>
        </p:nvSpPr>
        <p:spPr>
          <a:xfrm>
            <a:off x="5568499" y="5549002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9546515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6" y="2090019"/>
            <a:ext cx="9252585" cy="5470525"/>
            <a:chOff x="720006" y="2090019"/>
            <a:chExt cx="9252585" cy="5470525"/>
          </a:xfrm>
        </p:grpSpPr>
        <p:sp>
          <p:nvSpPr>
            <p:cNvPr id="3" name="object 3"/>
            <p:cNvSpPr/>
            <p:nvPr/>
          </p:nvSpPr>
          <p:spPr>
            <a:xfrm>
              <a:off x="720006" y="2090019"/>
              <a:ext cx="9252585" cy="5470525"/>
            </a:xfrm>
            <a:custGeom>
              <a:avLst/>
              <a:gdLst/>
              <a:ahLst/>
              <a:cxnLst/>
              <a:rect l="l" t="t" r="r" b="b"/>
              <a:pathLst>
                <a:path w="9252585" h="5470525">
                  <a:moveTo>
                    <a:pt x="8891993" y="0"/>
                  </a:moveTo>
                  <a:lnTo>
                    <a:pt x="359994" y="0"/>
                  </a:ln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49"/>
                  </a:lnTo>
                  <a:lnTo>
                    <a:pt x="140012" y="75009"/>
                  </a:lnTo>
                  <a:lnTo>
                    <a:pt x="105440" y="105440"/>
                  </a:lnTo>
                  <a:lnTo>
                    <a:pt x="75009" y="140012"/>
                  </a:lnTo>
                  <a:lnTo>
                    <a:pt x="49149" y="178298"/>
                  </a:lnTo>
                  <a:lnTo>
                    <a:pt x="28290" y="219868"/>
                  </a:lnTo>
                  <a:lnTo>
                    <a:pt x="12859" y="264293"/>
                  </a:lnTo>
                  <a:lnTo>
                    <a:pt x="3286" y="311145"/>
                  </a:lnTo>
                  <a:lnTo>
                    <a:pt x="0" y="359994"/>
                  </a:lnTo>
                  <a:lnTo>
                    <a:pt x="0" y="5469985"/>
                  </a:lnTo>
                  <a:lnTo>
                    <a:pt x="9252000" y="5469985"/>
                  </a:lnTo>
                  <a:lnTo>
                    <a:pt x="9252000" y="359994"/>
                  </a:lnTo>
                  <a:lnTo>
                    <a:pt x="9248714" y="311145"/>
                  </a:lnTo>
                  <a:lnTo>
                    <a:pt x="9239140" y="264293"/>
                  </a:lnTo>
                  <a:lnTo>
                    <a:pt x="9223708" y="219868"/>
                  </a:lnTo>
                  <a:lnTo>
                    <a:pt x="9202847" y="178298"/>
                  </a:lnTo>
                  <a:lnTo>
                    <a:pt x="9176986" y="140012"/>
                  </a:lnTo>
                  <a:lnTo>
                    <a:pt x="9146554" y="105440"/>
                  </a:lnTo>
                  <a:lnTo>
                    <a:pt x="9111980" y="75009"/>
                  </a:lnTo>
                  <a:lnTo>
                    <a:pt x="9073692" y="49149"/>
                  </a:lnTo>
                  <a:lnTo>
                    <a:pt x="9032121" y="28290"/>
                  </a:lnTo>
                  <a:lnTo>
                    <a:pt x="8987695" y="12859"/>
                  </a:lnTo>
                  <a:lnTo>
                    <a:pt x="8940843" y="3286"/>
                  </a:lnTo>
                  <a:lnTo>
                    <a:pt x="8891993" y="0"/>
                  </a:lnTo>
                  <a:close/>
                </a:path>
              </a:pathLst>
            </a:custGeom>
            <a:solidFill>
              <a:srgbClr val="EF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191" y="2284740"/>
              <a:ext cx="182016" cy="1820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6391" y="2284740"/>
              <a:ext cx="182016" cy="182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592" y="2284740"/>
              <a:ext cx="182016" cy="1820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791" y="2284740"/>
              <a:ext cx="182016" cy="1820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4992" y="2284740"/>
              <a:ext cx="182016" cy="1820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2191" y="2284740"/>
              <a:ext cx="182016" cy="1820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5391" y="2284740"/>
              <a:ext cx="182016" cy="1820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590" y="2284740"/>
              <a:ext cx="182016" cy="1820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791" y="2284740"/>
              <a:ext cx="182016" cy="182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992" y="2284740"/>
              <a:ext cx="182016" cy="1820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1191" y="2284740"/>
              <a:ext cx="182016" cy="182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8391" y="2284740"/>
              <a:ext cx="182016" cy="182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592" y="2284740"/>
              <a:ext cx="182016" cy="1820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792" y="2284740"/>
              <a:ext cx="182016" cy="182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991" y="2284740"/>
              <a:ext cx="182016" cy="18202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191" y="2284740"/>
              <a:ext cx="182016" cy="182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391" y="2284740"/>
              <a:ext cx="182016" cy="182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4592" y="2284740"/>
              <a:ext cx="182016" cy="1820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0791" y="2284740"/>
              <a:ext cx="182016" cy="18202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424000" y="765004"/>
            <a:ext cx="1548130" cy="252095"/>
          </a:xfrm>
          <a:custGeom>
            <a:avLst/>
            <a:gdLst/>
            <a:ahLst/>
            <a:cxnLst/>
            <a:rect l="l" t="t" r="r" b="b"/>
            <a:pathLst>
              <a:path w="1548129" h="252094">
                <a:moveTo>
                  <a:pt x="1548003" y="0"/>
                </a:moveTo>
                <a:lnTo>
                  <a:pt x="0" y="0"/>
                </a:lnTo>
                <a:lnTo>
                  <a:pt x="0" y="252006"/>
                </a:lnTo>
                <a:lnTo>
                  <a:pt x="1548003" y="252006"/>
                </a:lnTo>
                <a:lnTo>
                  <a:pt x="1548003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05333" y="539666"/>
            <a:ext cx="157988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2024</a:t>
            </a:r>
            <a:r>
              <a:rPr sz="1000" b="0" spc="25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우리동네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똑똑</a:t>
            </a:r>
            <a:r>
              <a:rPr sz="1000" b="0" spc="3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 </a:t>
            </a:r>
            <a:r>
              <a:rPr sz="1000" b="0" dirty="0">
                <a:solidFill>
                  <a:srgbClr val="00A8BD"/>
                </a:solidFill>
                <a:latin typeface="Noto Sans CJK KR DemiLight"/>
                <a:cs typeface="Noto Sans CJK KR DemiLight"/>
              </a:rPr>
              <a:t>양육정보</a:t>
            </a:r>
            <a:endParaRPr sz="1000" dirty="0">
              <a:latin typeface="Noto Sans CJK KR DemiLight"/>
              <a:cs typeface="Noto Sans CJK KR DemiLight"/>
            </a:endParaRPr>
          </a:p>
          <a:p>
            <a:pPr marL="5715" algn="ctr">
              <a:lnSpc>
                <a:spcPct val="100000"/>
              </a:lnSpc>
              <a:spcBef>
                <a:spcPts val="844"/>
              </a:spcBef>
            </a:pPr>
            <a:r>
              <a:rPr sz="1000" b="1" dirty="0">
                <a:solidFill>
                  <a:srgbClr val="FFFFFF"/>
                </a:solidFill>
                <a:latin typeface="Noto Sans CJK KR Bold"/>
                <a:cs typeface="Noto Sans CJK KR Bold"/>
              </a:rPr>
              <a:t>중앙서비스</a:t>
            </a:r>
            <a:endParaRPr sz="1000" dirty="0">
              <a:latin typeface="Noto Sans CJK KR Bold"/>
              <a:cs typeface="Noto Sans CJK KR Bold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9999" y="0"/>
            <a:ext cx="730885" cy="1364615"/>
          </a:xfrm>
          <a:custGeom>
            <a:avLst/>
            <a:gdLst/>
            <a:ahLst/>
            <a:cxnLst/>
            <a:rect l="l" t="t" r="r" b="b"/>
            <a:pathLst>
              <a:path w="730885" h="1364615">
                <a:moveTo>
                  <a:pt x="730796" y="0"/>
                </a:moveTo>
                <a:lnTo>
                  <a:pt x="0" y="0"/>
                </a:lnTo>
                <a:lnTo>
                  <a:pt x="0" y="1004411"/>
                </a:lnTo>
                <a:lnTo>
                  <a:pt x="3286" y="1053260"/>
                </a:lnTo>
                <a:lnTo>
                  <a:pt x="12859" y="1100111"/>
                </a:lnTo>
                <a:lnTo>
                  <a:pt x="28290" y="1144537"/>
                </a:lnTo>
                <a:lnTo>
                  <a:pt x="49149" y="1186107"/>
                </a:lnTo>
                <a:lnTo>
                  <a:pt x="75009" y="1224392"/>
                </a:lnTo>
                <a:lnTo>
                  <a:pt x="105440" y="1258965"/>
                </a:lnTo>
                <a:lnTo>
                  <a:pt x="140012" y="1289396"/>
                </a:lnTo>
                <a:lnTo>
                  <a:pt x="178298" y="1315255"/>
                </a:lnTo>
                <a:lnTo>
                  <a:pt x="219868" y="1336115"/>
                </a:lnTo>
                <a:lnTo>
                  <a:pt x="264293" y="1351546"/>
                </a:lnTo>
                <a:lnTo>
                  <a:pt x="311145" y="1361119"/>
                </a:lnTo>
                <a:lnTo>
                  <a:pt x="359994" y="1364405"/>
                </a:lnTo>
                <a:lnTo>
                  <a:pt x="730796" y="1364405"/>
                </a:lnTo>
                <a:lnTo>
                  <a:pt x="730796" y="0"/>
                </a:lnTo>
                <a:close/>
              </a:path>
            </a:pathLst>
          </a:custGeom>
          <a:solidFill>
            <a:srgbClr val="00A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pc="-310" dirty="0"/>
              <a:t>P</a:t>
            </a:r>
            <a:r>
              <a:rPr sz="6075" spc="-2985" baseline="-57613" dirty="0">
                <a:solidFill>
                  <a:srgbClr val="FFFFFF"/>
                </a:solidFill>
              </a:rPr>
              <a:t>3</a:t>
            </a:r>
            <a:r>
              <a:rPr sz="1200" dirty="0"/>
              <a:t>A</a:t>
            </a:r>
            <a:r>
              <a:rPr sz="1200" spc="-20" dirty="0"/>
              <a:t>R</a:t>
            </a:r>
            <a:r>
              <a:rPr sz="1200" dirty="0"/>
              <a:t>T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112239" y="652933"/>
            <a:ext cx="2491105" cy="8675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85"/>
              </a:spcBef>
            </a:pP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양육환경</a:t>
            </a:r>
            <a:r>
              <a:rPr sz="1400" dirty="0">
                <a:solidFill>
                  <a:srgbClr val="00A8BD"/>
                </a:solidFill>
                <a:latin typeface="BC 카드 L"/>
                <a:cs typeface="BC 카드 L"/>
              </a:rPr>
              <a:t>별</a:t>
            </a:r>
            <a:r>
              <a:rPr sz="1400" spc="-114" dirty="0">
                <a:solidFill>
                  <a:srgbClr val="00A8BD"/>
                </a:solidFill>
                <a:latin typeface="BC 카드 L"/>
                <a:cs typeface="BC 카드 L"/>
              </a:rPr>
              <a:t> </a:t>
            </a:r>
            <a:r>
              <a:rPr sz="1400" spc="-60" dirty="0">
                <a:solidFill>
                  <a:srgbClr val="00A8BD"/>
                </a:solidFill>
                <a:latin typeface="BC 카드 L"/>
                <a:cs typeface="BC 카드 L"/>
              </a:rPr>
              <a:t>양육지원서비스</a:t>
            </a:r>
            <a:endParaRPr sz="1400" dirty="0">
              <a:latin typeface="BC 카드 L"/>
              <a:cs typeface="BC 카드 L"/>
            </a:endParaRPr>
          </a:p>
          <a:p>
            <a:pPr marL="507365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00A8BD"/>
                </a:solidFill>
                <a:latin typeface="BC 카드 B"/>
                <a:cs typeface="BC 카드 B"/>
              </a:rPr>
              <a:t>장애인가족</a:t>
            </a:r>
            <a:endParaRPr sz="2300" dirty="0">
              <a:latin typeface="BC 카드 B"/>
              <a:cs typeface="BC 카드 B"/>
            </a:endParaRPr>
          </a:p>
          <a:p>
            <a:pPr marL="12700">
              <a:lnSpc>
                <a:spcPct val="100000"/>
              </a:lnSpc>
            </a:pPr>
            <a:endParaRPr sz="1700" dirty="0">
              <a:latin typeface="BC 카드 B"/>
              <a:cs typeface="BC 카드 B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5397" y="2661488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80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5397" y="355282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5397" y="6087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19997" y="6087745"/>
            <a:ext cx="1435100" cy="284480"/>
          </a:xfrm>
          <a:custGeom>
            <a:avLst/>
            <a:gdLst/>
            <a:ahLst/>
            <a:cxnLst/>
            <a:rect l="l" t="t" r="r" b="b"/>
            <a:pathLst>
              <a:path w="1435100" h="284479">
                <a:moveTo>
                  <a:pt x="1292402" y="0"/>
                </a:moveTo>
                <a:lnTo>
                  <a:pt x="142201" y="0"/>
                </a:lnTo>
                <a:lnTo>
                  <a:pt x="97254" y="7249"/>
                </a:lnTo>
                <a:lnTo>
                  <a:pt x="58218" y="27436"/>
                </a:lnTo>
                <a:lnTo>
                  <a:pt x="27436" y="58218"/>
                </a:lnTo>
                <a:lnTo>
                  <a:pt x="7249" y="97254"/>
                </a:lnTo>
                <a:lnTo>
                  <a:pt x="0" y="142201"/>
                </a:lnTo>
                <a:lnTo>
                  <a:pt x="7249" y="187149"/>
                </a:lnTo>
                <a:lnTo>
                  <a:pt x="27436" y="226184"/>
                </a:lnTo>
                <a:lnTo>
                  <a:pt x="58218" y="256967"/>
                </a:lnTo>
                <a:lnTo>
                  <a:pt x="97254" y="277154"/>
                </a:lnTo>
                <a:lnTo>
                  <a:pt x="142201" y="284403"/>
                </a:lnTo>
                <a:lnTo>
                  <a:pt x="1292402" y="284403"/>
                </a:lnTo>
                <a:lnTo>
                  <a:pt x="1337349" y="277154"/>
                </a:lnTo>
                <a:lnTo>
                  <a:pt x="1376385" y="256967"/>
                </a:lnTo>
                <a:lnTo>
                  <a:pt x="1407168" y="226184"/>
                </a:lnTo>
                <a:lnTo>
                  <a:pt x="1427355" y="187149"/>
                </a:lnTo>
                <a:lnTo>
                  <a:pt x="1434604" y="142201"/>
                </a:lnTo>
                <a:lnTo>
                  <a:pt x="1427355" y="97254"/>
                </a:lnTo>
                <a:lnTo>
                  <a:pt x="1407168" y="58218"/>
                </a:lnTo>
                <a:lnTo>
                  <a:pt x="1376385" y="27436"/>
                </a:lnTo>
                <a:lnTo>
                  <a:pt x="1337349" y="7249"/>
                </a:lnTo>
                <a:lnTo>
                  <a:pt x="129240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79500" y="2680538"/>
            <a:ext cx="88460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A8BD"/>
                </a:solidFill>
                <a:latin typeface="Noto Sans CJK KR Bold"/>
                <a:cs typeface="Noto Sans CJK KR Bold"/>
              </a:rPr>
              <a:t>지원대상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spcBef>
                <a:spcPts val="1155"/>
              </a:spcBef>
              <a:buChar char="-"/>
              <a:tabLst>
                <a:tab pos="109220" algn="l"/>
              </a:tabLst>
            </a:pP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만</a:t>
            </a:r>
            <a:r>
              <a:rPr lang="en-US"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12세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미만의</a:t>
            </a:r>
            <a:r>
              <a:rPr sz="1300" b="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비장애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자녀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한쪽 부모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또는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조손가정의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한쪽 조부모가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시각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청각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지적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자폐성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뇌병변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장애인인</a:t>
            </a:r>
            <a:r>
              <a:rPr lang="ko-KR" altLang="en-US" sz="130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가정</a:t>
            </a:r>
            <a: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  <a:br>
              <a:rPr lang="en-US" altLang="ko-KR" sz="13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</a:b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* 양쪽 부모 및 </a:t>
            </a:r>
            <a:r>
              <a:rPr lang="ko-KR" altLang="en-US" sz="1200" spc="-4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조손가정의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양쪽 조부모가 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시각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청각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지적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자폐성</a:t>
            </a:r>
            <a:r>
              <a:rPr lang="en-US" altLang="ko-KR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2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뇌병변</a:t>
            </a:r>
            <a:r>
              <a:rPr lang="ko-KR" altLang="en-US" sz="1200" spc="-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등록</a:t>
            </a:r>
            <a:r>
              <a:rPr lang="ko-KR" altLang="en-US" sz="12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2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장애인인 경우 우선 지원</a:t>
            </a:r>
            <a:r>
              <a:rPr lang="ko-KR" altLang="en-US" sz="1200" spc="-4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9500" y="5920958"/>
            <a:ext cx="3898109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00"/>
              </a:spcBef>
            </a:pPr>
            <a:endParaRPr lang="en-US" sz="13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426084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신청방법</a:t>
            </a:r>
            <a:endParaRPr sz="1300" dirty="0">
              <a:latin typeface="Noto Sans CJK KR Bold"/>
              <a:cs typeface="Noto Sans CJK KR Bold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</a:t>
            </a:r>
            <a:r>
              <a:rPr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방문신청</a:t>
            </a:r>
            <a:r>
              <a:rPr lang="en-US" altLang="ko-KR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거주지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읍면동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주민센터</a:t>
            </a:r>
            <a:endParaRPr lang="en-US" altLang="ko-KR" sz="1300" spc="20" dirty="0">
              <a:solidFill>
                <a:srgbClr val="231916"/>
              </a:solidFill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lang="en-US" altLang="ko-KR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- 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온라인신청</a:t>
            </a:r>
            <a:r>
              <a:rPr lang="en-US" altLang="ko-KR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:</a:t>
            </a:r>
            <a:r>
              <a:rPr lang="ko-KR" altLang="en-US" sz="1300" spc="2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복지로</a:t>
            </a:r>
            <a:r>
              <a:rPr 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(www.bokjiro.go.kr)</a:t>
            </a:r>
            <a:endParaRPr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23045" y="1587300"/>
            <a:ext cx="41712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ko-KR" altLang="en-US" sz="1700" spc="-70" dirty="0">
                <a:solidFill>
                  <a:srgbClr val="3CB6D3"/>
                </a:solidFill>
                <a:latin typeface="BC 카드 B" panose="02020603020101020101" pitchFamily="18" charset="-127"/>
                <a:ea typeface="BC 카드 B" panose="02020603020101020101" pitchFamily="18" charset="-127"/>
                <a:cs typeface="BC 카드 B"/>
              </a:rPr>
              <a:t>언어발달지원사업</a:t>
            </a:r>
            <a:endParaRPr lang="ko-KR" altLang="en-US" sz="1700" dirty="0">
              <a:latin typeface="BC 카드 B" panose="02020603020101020101" pitchFamily="18" charset="-127"/>
              <a:ea typeface="BC 카드 B" panose="02020603020101020101" pitchFamily="18" charset="-127"/>
              <a:cs typeface="BC 카드 B"/>
            </a:endParaRPr>
          </a:p>
        </p:txBody>
      </p:sp>
      <p:grpSp>
        <p:nvGrpSpPr>
          <p:cNvPr id="42" name="object 43"/>
          <p:cNvGrpSpPr/>
          <p:nvPr/>
        </p:nvGrpSpPr>
        <p:grpSpPr>
          <a:xfrm>
            <a:off x="765041" y="1595813"/>
            <a:ext cx="320400" cy="320400"/>
            <a:chOff x="5920755" y="2556004"/>
            <a:chExt cx="537210" cy="485140"/>
          </a:xfrm>
        </p:grpSpPr>
        <p:pic>
          <p:nvPicPr>
            <p:cNvPr id="43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755" y="2627674"/>
              <a:ext cx="91351" cy="95656"/>
            </a:xfrm>
            <a:prstGeom prst="rect">
              <a:avLst/>
            </a:prstGeom>
          </p:spPr>
        </p:pic>
        <p:sp>
          <p:nvSpPr>
            <p:cNvPr id="44" name="object 45"/>
            <p:cNvSpPr/>
            <p:nvPr/>
          </p:nvSpPr>
          <p:spPr>
            <a:xfrm>
              <a:off x="5984120" y="2568002"/>
              <a:ext cx="461645" cy="365760"/>
            </a:xfrm>
            <a:custGeom>
              <a:avLst/>
              <a:gdLst/>
              <a:ahLst/>
              <a:cxnLst/>
              <a:rect l="l" t="t" r="r" b="b"/>
              <a:pathLst>
                <a:path w="461645" h="365760">
                  <a:moveTo>
                    <a:pt x="92265" y="0"/>
                  </a:moveTo>
                  <a:lnTo>
                    <a:pt x="56348" y="7251"/>
                  </a:lnTo>
                  <a:lnTo>
                    <a:pt x="27020" y="27025"/>
                  </a:lnTo>
                  <a:lnTo>
                    <a:pt x="7249" y="56353"/>
                  </a:lnTo>
                  <a:lnTo>
                    <a:pt x="0" y="92265"/>
                  </a:lnTo>
                  <a:lnTo>
                    <a:pt x="2087" y="144887"/>
                  </a:lnTo>
                  <a:lnTo>
                    <a:pt x="10117" y="196034"/>
                  </a:lnTo>
                  <a:lnTo>
                    <a:pt x="26740" y="243555"/>
                  </a:lnTo>
                  <a:lnTo>
                    <a:pt x="54610" y="285305"/>
                  </a:lnTo>
                  <a:lnTo>
                    <a:pt x="84687" y="314471"/>
                  </a:lnTo>
                  <a:lnTo>
                    <a:pt x="118253" y="336934"/>
                  </a:lnTo>
                  <a:lnTo>
                    <a:pt x="158323" y="352822"/>
                  </a:lnTo>
                  <a:lnTo>
                    <a:pt x="207909" y="362260"/>
                  </a:lnTo>
                  <a:lnTo>
                    <a:pt x="270027" y="365378"/>
                  </a:lnTo>
                  <a:lnTo>
                    <a:pt x="320763" y="358106"/>
                  </a:lnTo>
                  <a:lnTo>
                    <a:pt x="363700" y="338068"/>
                  </a:lnTo>
                  <a:lnTo>
                    <a:pt x="398835" y="307929"/>
                  </a:lnTo>
                  <a:lnTo>
                    <a:pt x="426167" y="270357"/>
                  </a:lnTo>
                  <a:lnTo>
                    <a:pt x="445692" y="228017"/>
                  </a:lnTo>
                  <a:lnTo>
                    <a:pt x="457408" y="183576"/>
                  </a:lnTo>
                  <a:lnTo>
                    <a:pt x="461314" y="139699"/>
                  </a:lnTo>
                  <a:lnTo>
                    <a:pt x="240080" y="139699"/>
                  </a:lnTo>
                  <a:lnTo>
                    <a:pt x="224463" y="135437"/>
                  </a:lnTo>
                  <a:lnTo>
                    <a:pt x="210096" y="123867"/>
                  </a:lnTo>
                  <a:lnTo>
                    <a:pt x="198643" y="106819"/>
                  </a:lnTo>
                  <a:lnTo>
                    <a:pt x="191770" y="86118"/>
                  </a:lnTo>
                  <a:lnTo>
                    <a:pt x="179503" y="51520"/>
                  </a:lnTo>
                  <a:lnTo>
                    <a:pt x="157672" y="24266"/>
                  </a:lnTo>
                  <a:lnTo>
                    <a:pt x="128013" y="6408"/>
                  </a:lnTo>
                  <a:lnTo>
                    <a:pt x="9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6"/>
            <p:cNvSpPr/>
            <p:nvPr/>
          </p:nvSpPr>
          <p:spPr>
            <a:xfrm>
              <a:off x="5972115" y="2556004"/>
              <a:ext cx="485775" cy="389890"/>
            </a:xfrm>
            <a:custGeom>
              <a:avLst/>
              <a:gdLst/>
              <a:ahLst/>
              <a:cxnLst/>
              <a:rect l="l" t="t" r="r" b="b"/>
              <a:pathLst>
                <a:path w="485775" h="389889">
                  <a:moveTo>
                    <a:pt x="104266" y="0"/>
                  </a:moveTo>
                  <a:lnTo>
                    <a:pt x="63720" y="8206"/>
                  </a:lnTo>
                  <a:lnTo>
                    <a:pt x="30573" y="30573"/>
                  </a:lnTo>
                  <a:lnTo>
                    <a:pt x="8206" y="63720"/>
                  </a:lnTo>
                  <a:lnTo>
                    <a:pt x="0" y="104266"/>
                  </a:lnTo>
                  <a:lnTo>
                    <a:pt x="1823" y="154619"/>
                  </a:lnTo>
                  <a:lnTo>
                    <a:pt x="9669" y="207443"/>
                  </a:lnTo>
                  <a:lnTo>
                    <a:pt x="27105" y="258945"/>
                  </a:lnTo>
                  <a:lnTo>
                    <a:pt x="57696" y="305333"/>
                  </a:lnTo>
                  <a:lnTo>
                    <a:pt x="87509" y="334511"/>
                  </a:lnTo>
                  <a:lnTo>
                    <a:pt x="121580" y="357907"/>
                  </a:lnTo>
                  <a:lnTo>
                    <a:pt x="163179" y="375117"/>
                  </a:lnTo>
                  <a:lnTo>
                    <a:pt x="215572" y="385739"/>
                  </a:lnTo>
                  <a:lnTo>
                    <a:pt x="282028" y="389369"/>
                  </a:lnTo>
                  <a:lnTo>
                    <a:pt x="331023" y="383204"/>
                  </a:lnTo>
                  <a:lnTo>
                    <a:pt x="372950" y="366110"/>
                  </a:lnTo>
                  <a:lnTo>
                    <a:pt x="373955" y="365366"/>
                  </a:lnTo>
                  <a:lnTo>
                    <a:pt x="282028" y="365366"/>
                  </a:lnTo>
                  <a:lnTo>
                    <a:pt x="220297" y="362189"/>
                  </a:lnTo>
                  <a:lnTo>
                    <a:pt x="172058" y="352793"/>
                  </a:lnTo>
                  <a:lnTo>
                    <a:pt x="134035" y="337374"/>
                  </a:lnTo>
                  <a:lnTo>
                    <a:pt x="75526" y="289267"/>
                  </a:lnTo>
                  <a:lnTo>
                    <a:pt x="48209" y="247347"/>
                  </a:lnTo>
                  <a:lnTo>
                    <a:pt x="32638" y="200077"/>
                  </a:lnTo>
                  <a:lnTo>
                    <a:pt x="25631" y="151152"/>
                  </a:lnTo>
                  <a:lnTo>
                    <a:pt x="24002" y="104266"/>
                  </a:lnTo>
                  <a:lnTo>
                    <a:pt x="30320" y="73053"/>
                  </a:lnTo>
                  <a:lnTo>
                    <a:pt x="47537" y="47537"/>
                  </a:lnTo>
                  <a:lnTo>
                    <a:pt x="73053" y="30320"/>
                  </a:lnTo>
                  <a:lnTo>
                    <a:pt x="104266" y="24002"/>
                  </a:lnTo>
                  <a:lnTo>
                    <a:pt x="172824" y="24002"/>
                  </a:lnTo>
                  <a:lnTo>
                    <a:pt x="143816" y="6921"/>
                  </a:lnTo>
                  <a:lnTo>
                    <a:pt x="104266" y="0"/>
                  </a:lnTo>
                  <a:close/>
                </a:path>
                <a:path w="485775" h="389889">
                  <a:moveTo>
                    <a:pt x="172824" y="24002"/>
                  </a:moveTo>
                  <a:lnTo>
                    <a:pt x="104266" y="24002"/>
                  </a:lnTo>
                  <a:lnTo>
                    <a:pt x="135389" y="29506"/>
                  </a:lnTo>
                  <a:lnTo>
                    <a:pt x="161507" y="45035"/>
                  </a:lnTo>
                  <a:lnTo>
                    <a:pt x="180931" y="69121"/>
                  </a:lnTo>
                  <a:lnTo>
                    <a:pt x="191973" y="100291"/>
                  </a:lnTo>
                  <a:lnTo>
                    <a:pt x="200318" y="124947"/>
                  </a:lnTo>
                  <a:lnTo>
                    <a:pt x="214417" y="145102"/>
                  </a:lnTo>
                  <a:lnTo>
                    <a:pt x="232321" y="158700"/>
                  </a:lnTo>
                  <a:lnTo>
                    <a:pt x="252082" y="163690"/>
                  </a:lnTo>
                  <a:lnTo>
                    <a:pt x="460997" y="163690"/>
                  </a:lnTo>
                  <a:lnTo>
                    <a:pt x="455794" y="202433"/>
                  </a:lnTo>
                  <a:lnTo>
                    <a:pt x="444119" y="241967"/>
                  </a:lnTo>
                  <a:lnTo>
                    <a:pt x="425782" y="279829"/>
                  </a:lnTo>
                  <a:lnTo>
                    <a:pt x="400594" y="313561"/>
                  </a:lnTo>
                  <a:lnTo>
                    <a:pt x="368365" y="340701"/>
                  </a:lnTo>
                  <a:lnTo>
                    <a:pt x="328907" y="358790"/>
                  </a:lnTo>
                  <a:lnTo>
                    <a:pt x="282028" y="365366"/>
                  </a:lnTo>
                  <a:lnTo>
                    <a:pt x="373955" y="365366"/>
                  </a:lnTo>
                  <a:lnTo>
                    <a:pt x="407975" y="340187"/>
                  </a:lnTo>
                  <a:lnTo>
                    <a:pt x="436262" y="307538"/>
                  </a:lnTo>
                  <a:lnTo>
                    <a:pt x="457976" y="270262"/>
                  </a:lnTo>
                  <a:lnTo>
                    <a:pt x="473283" y="230461"/>
                  </a:lnTo>
                  <a:lnTo>
                    <a:pt x="482346" y="190236"/>
                  </a:lnTo>
                  <a:lnTo>
                    <a:pt x="485330" y="151688"/>
                  </a:lnTo>
                  <a:lnTo>
                    <a:pt x="485330" y="145059"/>
                  </a:lnTo>
                  <a:lnTo>
                    <a:pt x="479958" y="139687"/>
                  </a:lnTo>
                  <a:lnTo>
                    <a:pt x="252082" y="139687"/>
                  </a:lnTo>
                  <a:lnTo>
                    <a:pt x="241357" y="136374"/>
                  </a:lnTo>
                  <a:lnTo>
                    <a:pt x="230517" y="127209"/>
                  </a:lnTo>
                  <a:lnTo>
                    <a:pt x="221335" y="113348"/>
                  </a:lnTo>
                  <a:lnTo>
                    <a:pt x="215582" y="95948"/>
                  </a:lnTo>
                  <a:lnTo>
                    <a:pt x="201622" y="56744"/>
                  </a:lnTo>
                  <a:lnTo>
                    <a:pt x="176984" y="26452"/>
                  </a:lnTo>
                  <a:lnTo>
                    <a:pt x="172824" y="24002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1325" y="2694783"/>
              <a:ext cx="232916" cy="187083"/>
            </a:xfrm>
            <a:prstGeom prst="rect">
              <a:avLst/>
            </a:prstGeom>
          </p:spPr>
        </p:pic>
        <p:sp>
          <p:nvSpPr>
            <p:cNvPr id="47" name="object 48"/>
            <p:cNvSpPr/>
            <p:nvPr/>
          </p:nvSpPr>
          <p:spPr>
            <a:xfrm>
              <a:off x="6157916" y="2682075"/>
              <a:ext cx="259715" cy="212725"/>
            </a:xfrm>
            <a:custGeom>
              <a:avLst/>
              <a:gdLst/>
              <a:ahLst/>
              <a:cxnLst/>
              <a:rect l="l" t="t" r="r" b="b"/>
              <a:pathLst>
                <a:path w="259714" h="212725">
                  <a:moveTo>
                    <a:pt x="247568" y="0"/>
                  </a:moveTo>
                  <a:lnTo>
                    <a:pt x="67279" y="47002"/>
                  </a:lnTo>
                  <a:lnTo>
                    <a:pt x="25002" y="71062"/>
                  </a:lnTo>
                  <a:lnTo>
                    <a:pt x="1412" y="112896"/>
                  </a:lnTo>
                  <a:lnTo>
                    <a:pt x="0" y="128151"/>
                  </a:lnTo>
                  <a:lnTo>
                    <a:pt x="2103" y="143255"/>
                  </a:lnTo>
                  <a:lnTo>
                    <a:pt x="12507" y="168672"/>
                  </a:lnTo>
                  <a:lnTo>
                    <a:pt x="30436" y="190869"/>
                  </a:lnTo>
                  <a:lnTo>
                    <a:pt x="56252" y="206583"/>
                  </a:lnTo>
                  <a:lnTo>
                    <a:pt x="90317" y="212547"/>
                  </a:lnTo>
                  <a:lnTo>
                    <a:pt x="98416" y="212264"/>
                  </a:lnTo>
                  <a:lnTo>
                    <a:pt x="156533" y="188226"/>
                  </a:lnTo>
                  <a:lnTo>
                    <a:pt x="81651" y="188226"/>
                  </a:lnTo>
                  <a:lnTo>
                    <a:pt x="65953" y="184794"/>
                  </a:lnTo>
                  <a:lnTo>
                    <a:pt x="33296" y="156846"/>
                  </a:lnTo>
                  <a:lnTo>
                    <a:pt x="24007" y="127304"/>
                  </a:lnTo>
                  <a:lnTo>
                    <a:pt x="25066" y="117179"/>
                  </a:lnTo>
                  <a:lnTo>
                    <a:pt x="51279" y="80375"/>
                  </a:lnTo>
                  <a:lnTo>
                    <a:pt x="227172" y="30111"/>
                  </a:lnTo>
                  <a:lnTo>
                    <a:pt x="252722" y="30111"/>
                  </a:lnTo>
                  <a:lnTo>
                    <a:pt x="257703" y="16548"/>
                  </a:lnTo>
                  <a:lnTo>
                    <a:pt x="259100" y="12369"/>
                  </a:lnTo>
                  <a:lnTo>
                    <a:pt x="258109" y="7759"/>
                  </a:lnTo>
                  <a:lnTo>
                    <a:pt x="252090" y="1308"/>
                  </a:lnTo>
                  <a:lnTo>
                    <a:pt x="247568" y="0"/>
                  </a:lnTo>
                  <a:close/>
                </a:path>
                <a:path w="259714" h="212725">
                  <a:moveTo>
                    <a:pt x="252722" y="30111"/>
                  </a:moveTo>
                  <a:lnTo>
                    <a:pt x="227172" y="30111"/>
                  </a:lnTo>
                  <a:lnTo>
                    <a:pt x="207787" y="74864"/>
                  </a:lnTo>
                  <a:lnTo>
                    <a:pt x="181884" y="122785"/>
                  </a:lnTo>
                  <a:lnTo>
                    <a:pt x="151552" y="162983"/>
                  </a:lnTo>
                  <a:lnTo>
                    <a:pt x="118879" y="184569"/>
                  </a:lnTo>
                  <a:lnTo>
                    <a:pt x="99313" y="188154"/>
                  </a:lnTo>
                  <a:lnTo>
                    <a:pt x="81651" y="188226"/>
                  </a:lnTo>
                  <a:lnTo>
                    <a:pt x="156533" y="188226"/>
                  </a:lnTo>
                  <a:lnTo>
                    <a:pt x="166079" y="182313"/>
                  </a:lnTo>
                  <a:lnTo>
                    <a:pt x="201352" y="137348"/>
                  </a:lnTo>
                  <a:lnTo>
                    <a:pt x="229331" y="86000"/>
                  </a:lnTo>
                  <a:lnTo>
                    <a:pt x="248589" y="41367"/>
                  </a:lnTo>
                  <a:lnTo>
                    <a:pt x="252722" y="30111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9"/>
            <p:cNvSpPr/>
            <p:nvPr/>
          </p:nvSpPr>
          <p:spPr>
            <a:xfrm>
              <a:off x="6044420" y="2624038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618" y="0"/>
                  </a:moveTo>
                  <a:lnTo>
                    <a:pt x="5372" y="0"/>
                  </a:lnTo>
                  <a:lnTo>
                    <a:pt x="0" y="5359"/>
                  </a:lnTo>
                  <a:lnTo>
                    <a:pt x="0" y="18605"/>
                  </a:lnTo>
                  <a:lnTo>
                    <a:pt x="5372" y="23977"/>
                  </a:lnTo>
                  <a:lnTo>
                    <a:pt x="18618" y="23977"/>
                  </a:lnTo>
                  <a:lnTo>
                    <a:pt x="23990" y="18605"/>
                  </a:lnTo>
                  <a:lnTo>
                    <a:pt x="23990" y="11988"/>
                  </a:lnTo>
                  <a:lnTo>
                    <a:pt x="23990" y="5359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0"/>
            <p:cNvSpPr/>
            <p:nvPr/>
          </p:nvSpPr>
          <p:spPr>
            <a:xfrm>
              <a:off x="6032426" y="26120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23990" y="0"/>
                  </a:moveTo>
                  <a:lnTo>
                    <a:pt x="14658" y="1889"/>
                  </a:lnTo>
                  <a:lnTo>
                    <a:pt x="7032" y="7038"/>
                  </a:lnTo>
                  <a:lnTo>
                    <a:pt x="1887" y="14669"/>
                  </a:lnTo>
                  <a:lnTo>
                    <a:pt x="0" y="24002"/>
                  </a:lnTo>
                  <a:lnTo>
                    <a:pt x="1887" y="33334"/>
                  </a:lnTo>
                  <a:lnTo>
                    <a:pt x="7032" y="40960"/>
                  </a:lnTo>
                  <a:lnTo>
                    <a:pt x="14658" y="46105"/>
                  </a:lnTo>
                  <a:lnTo>
                    <a:pt x="23990" y="47993"/>
                  </a:lnTo>
                  <a:lnTo>
                    <a:pt x="33321" y="46105"/>
                  </a:lnTo>
                  <a:lnTo>
                    <a:pt x="40947" y="40960"/>
                  </a:lnTo>
                  <a:lnTo>
                    <a:pt x="46093" y="33334"/>
                  </a:lnTo>
                  <a:lnTo>
                    <a:pt x="47980" y="24002"/>
                  </a:lnTo>
                  <a:lnTo>
                    <a:pt x="23977" y="24002"/>
                  </a:lnTo>
                  <a:lnTo>
                    <a:pt x="47975" y="23977"/>
                  </a:lnTo>
                  <a:lnTo>
                    <a:pt x="46093" y="14669"/>
                  </a:lnTo>
                  <a:lnTo>
                    <a:pt x="40947" y="7038"/>
                  </a:lnTo>
                  <a:lnTo>
                    <a:pt x="33321" y="1889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00A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2428" y="2923552"/>
              <a:ext cx="171145" cy="117486"/>
            </a:xfrm>
            <a:prstGeom prst="rect">
              <a:avLst/>
            </a:prstGeom>
          </p:spPr>
        </p:pic>
      </p:grpSp>
      <p:graphicFrame>
        <p:nvGraphicFramePr>
          <p:cNvPr id="51" name="object 44"/>
          <p:cNvGraphicFramePr>
            <a:graphicFrameLocks noGrp="1"/>
          </p:cNvGraphicFramePr>
          <p:nvPr/>
        </p:nvGraphicFramePr>
        <p:xfrm>
          <a:off x="1085405" y="4600575"/>
          <a:ext cx="5543550" cy="1238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대상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지원내용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6350">
                      <a:solidFill>
                        <a:srgbClr val="00A8BD"/>
                      </a:solidFill>
                      <a:prstDash val="solid"/>
                    </a:lnT>
                    <a:solidFill>
                      <a:srgbClr val="CC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기초생활수급자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다형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22만원(본임부담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면제)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차상위계층</a:t>
                      </a:r>
                      <a:r>
                        <a:rPr 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가형</a:t>
                      </a:r>
                      <a:r>
                        <a:rPr lang="en-US" altLang="ko-KR"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20만원(본인부담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2만원)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688340" algn="r">
                        <a:lnSpc>
                          <a:spcPct val="100000"/>
                        </a:lnSpc>
                        <a:spcBef>
                          <a:spcPts val="290"/>
                        </a:spcBef>
                        <a:tabLst/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기준</a:t>
                      </a:r>
                      <a:r>
                        <a:rPr sz="1100" b="0" spc="3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중위소득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65%</a:t>
                      </a:r>
                      <a:r>
                        <a:rPr lang="en-US"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lang="ko-KR" altLang="en-US"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하</a:t>
                      </a:r>
                      <a:r>
                        <a:rPr lang="en-US"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b="0" spc="-20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나형</a:t>
                      </a:r>
                      <a:r>
                        <a:rPr lang="en-US" altLang="ko-KR" sz="1100" b="0" spc="-2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18만원(본임부담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4만원)</a:t>
                      </a:r>
                      <a:endParaRPr sz="110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3175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65024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기준</a:t>
                      </a:r>
                      <a:r>
                        <a:rPr sz="1100" b="0" spc="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중위소득</a:t>
                      </a:r>
                      <a:r>
                        <a:rPr sz="1100" b="0" spc="-2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 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120%</a:t>
                      </a:r>
                      <a:r>
                        <a:rPr lang="ko-KR" altLang="en-US" sz="1100" b="0" spc="-1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이</a:t>
                      </a:r>
                      <a:r>
                        <a:rPr sz="1100" b="0" spc="-1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하</a:t>
                      </a:r>
                      <a:r>
                        <a:rPr lang="en-US" sz="1100" b="0" spc="-1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(</a:t>
                      </a:r>
                      <a:r>
                        <a:rPr lang="ko-KR" altLang="en-US" sz="1100" b="0" spc="-15" dirty="0" err="1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라형</a:t>
                      </a:r>
                      <a:r>
                        <a:rPr lang="en-US" altLang="ko-KR" sz="1100" b="0" spc="-15" dirty="0">
                          <a:solidFill>
                            <a:srgbClr val="231916"/>
                          </a:solidFill>
                          <a:latin typeface="Noto Sans CJK KR DemiLight" pitchFamily="34" charset="-127"/>
                          <a:ea typeface="Noto Sans CJK KR DemiLight" pitchFamily="34" charset="-127"/>
                          <a:cs typeface="Noto Sans CJK KR DemiLight"/>
                        </a:rPr>
                        <a:t>)</a:t>
                      </a:r>
                      <a:endParaRPr sz="1100" dirty="0">
                        <a:latin typeface="Noto Sans CJK KR DemiLight" pitchFamily="34" charset="-127"/>
                        <a:ea typeface="Noto Sans CJK KR DemiLight" pitchFamily="34" charset="-127"/>
                        <a:cs typeface="Noto Sans CJK KR DemiLight"/>
                      </a:endParaRPr>
                    </a:p>
                  </a:txBody>
                  <a:tcPr marL="0" marR="0" marT="36830" marB="0">
                    <a:lnR w="3175">
                      <a:solidFill>
                        <a:srgbClr val="00A8BD"/>
                      </a:solidFill>
                      <a:prstDash val="solid"/>
                    </a:lnR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월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16만원(본임부담</a:t>
                      </a:r>
                      <a:r>
                        <a:rPr sz="1100" b="0" spc="-3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 </a:t>
                      </a:r>
                      <a:r>
                        <a:rPr sz="1100" b="0" dirty="0">
                          <a:solidFill>
                            <a:srgbClr val="231916"/>
                          </a:solidFill>
                          <a:latin typeface="Noto Sans CJK KR DemiLight"/>
                          <a:cs typeface="Noto Sans CJK KR DemiLight"/>
                        </a:rPr>
                        <a:t>6만원)</a:t>
                      </a:r>
                      <a:endParaRPr sz="1100" dirty="0">
                        <a:latin typeface="Noto Sans CJK KR DemiLight"/>
                        <a:cs typeface="Noto Sans CJK KR DemiLight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A8BD"/>
                      </a:solidFill>
                      <a:prstDash val="solid"/>
                    </a:lnL>
                    <a:lnT w="3175">
                      <a:solidFill>
                        <a:srgbClr val="00A8BD"/>
                      </a:solidFill>
                      <a:prstDash val="solid"/>
                    </a:lnT>
                    <a:lnB w="6350">
                      <a:solidFill>
                        <a:srgbClr val="00A8B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4" name="object 38"/>
          <p:cNvSpPr txBox="1"/>
          <p:nvPr/>
        </p:nvSpPr>
        <p:spPr>
          <a:xfrm>
            <a:off x="5194299" y="5920958"/>
            <a:ext cx="4003765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endParaRPr lang="en-US" sz="1300" b="1" dirty="0">
              <a:solidFill>
                <a:srgbClr val="00A8BD"/>
              </a:solidFill>
              <a:latin typeface="Noto Sans CJK KR Bold"/>
              <a:cs typeface="Noto Sans CJK KR Bold"/>
            </a:endParaRPr>
          </a:p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문의처</a:t>
            </a:r>
            <a:endParaRPr sz="1300" dirty="0">
              <a:latin typeface="Noto Sans CJK KR Bold"/>
              <a:cs typeface="Noto Sans CJK KR Bold"/>
            </a:endParaRPr>
          </a:p>
        </p:txBody>
      </p:sp>
      <p:sp>
        <p:nvSpPr>
          <p:cNvPr id="56" name="object 38"/>
          <p:cNvSpPr txBox="1"/>
          <p:nvPr/>
        </p:nvSpPr>
        <p:spPr>
          <a:xfrm>
            <a:off x="5194300" y="6463402"/>
            <a:ext cx="26738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indent="-96520">
              <a:lnSpc>
                <a:spcPct val="100000"/>
              </a:lnSpc>
              <a:spcBef>
                <a:spcPts val="1280"/>
              </a:spcBef>
              <a:buChar char="-"/>
              <a:tabLst>
                <a:tab pos="109220" algn="l"/>
                <a:tab pos="1541780" algn="l"/>
              </a:tabLst>
            </a:pP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보건복지상담센터 </a:t>
            </a:r>
            <a:r>
              <a:rPr lang="ko-KR" altLang="en-US" sz="1300" b="0" dirty="0">
                <a:solidFill>
                  <a:srgbClr val="231916"/>
                </a:solidFill>
                <a:latin typeface="Noto Sans CJK KR DemiLight" panose="020B0400000000000000" pitchFamily="34" charset="-127"/>
                <a:ea typeface="Noto Sans CJK KR DemiLight" panose="020B0400000000000000" pitchFamily="34" charset="-127"/>
                <a:cs typeface="Noto Sans CJK KR DemiLight"/>
              </a:rPr>
              <a:t>   ☎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129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  <p:sp>
        <p:nvSpPr>
          <p:cNvPr id="52" name="object 36"/>
          <p:cNvSpPr txBox="1"/>
          <p:nvPr/>
        </p:nvSpPr>
        <p:spPr>
          <a:xfrm>
            <a:off x="1072699" y="3577793"/>
            <a:ext cx="8846001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610"/>
              </a:spcBef>
            </a:pPr>
            <a:r>
              <a:rPr sz="1300" b="1" dirty="0" err="1">
                <a:solidFill>
                  <a:srgbClr val="00A8BD"/>
                </a:solidFill>
                <a:latin typeface="Noto Sans CJK KR Bold"/>
                <a:cs typeface="Noto Sans CJK KR Bold"/>
              </a:rPr>
              <a:t>지원내용</a:t>
            </a:r>
            <a:endParaRPr sz="1300" dirty="0">
              <a:latin typeface="Noto Sans CJK KR Bold"/>
              <a:cs typeface="Noto Sans CJK KR Bold"/>
            </a:endParaRPr>
          </a:p>
          <a:p>
            <a:pPr marL="108585" indent="-96520">
              <a:lnSpc>
                <a:spcPct val="100000"/>
              </a:lnSpc>
              <a:spcBef>
                <a:spcPts val="1160"/>
              </a:spcBef>
              <a:buChar char="-"/>
              <a:tabLst>
                <a:tab pos="109220" algn="l"/>
              </a:tabLst>
            </a:pPr>
            <a:r>
              <a:rPr sz="1300" b="0" spc="-8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</a:t>
            </a:r>
            <a:r>
              <a:rPr sz="1300" b="0" spc="-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·</a:t>
            </a:r>
            <a:r>
              <a:rPr lang="ko-KR" altLang="en-US" sz="1300" b="0" spc="-8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청능</a:t>
            </a:r>
            <a:r>
              <a:rPr lang="ko-KR" altLang="en-US" sz="1300" b="0" spc="-8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발달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등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언어재활서비스,</a:t>
            </a:r>
            <a:r>
              <a:rPr sz="1300" b="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1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독서</a:t>
            </a:r>
            <a:r>
              <a:rPr lang="ko-KR" altLang="en-US" sz="1300" spc="1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지도 </a:t>
            </a:r>
            <a:r>
              <a:rPr sz="1300" b="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및</a:t>
            </a:r>
            <a:r>
              <a:rPr sz="1300" b="0" spc="1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sz="1300" b="0" spc="-3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수어지도</a:t>
            </a:r>
            <a:r>
              <a:rPr lang="en-US" sz="1300" b="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/ </a:t>
            </a:r>
            <a:r>
              <a:rPr 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1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회당 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50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분 지원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(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부모상담 포함</a:t>
            </a:r>
            <a:r>
              <a:rPr lang="en-US" altLang="ko-KR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)</a:t>
            </a:r>
          </a:p>
          <a:p>
            <a:pPr marL="108585" indent="-96520">
              <a:spcBef>
                <a:spcPts val="1160"/>
              </a:spcBef>
              <a:buFontTx/>
              <a:buChar char="-"/>
              <a:tabLst>
                <a:tab pos="109220" algn="l"/>
              </a:tabLst>
            </a:pPr>
            <a:r>
              <a:rPr lang="ko-KR" altLang="en-US" sz="1300" spc="-20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바우처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지원액은</a:t>
            </a:r>
            <a:r>
              <a:rPr lang="ko-KR" altLang="en-US" sz="130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25" dirty="0" err="1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소득별로</a:t>
            </a:r>
            <a:r>
              <a:rPr lang="ko-KR" altLang="en-US" sz="1300" spc="5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 </a:t>
            </a:r>
            <a:r>
              <a:rPr lang="ko-KR" altLang="en-US" sz="1300" spc="-30" dirty="0">
                <a:solidFill>
                  <a:srgbClr val="231916"/>
                </a:solidFill>
                <a:latin typeface="Noto Sans CJK KR DemiLight" pitchFamily="34" charset="-127"/>
                <a:ea typeface="Noto Sans CJK KR DemiLight" pitchFamily="34" charset="-127"/>
                <a:cs typeface="Noto Sans CJK KR DemiLight"/>
              </a:rPr>
              <a:t>차등지원</a:t>
            </a:r>
            <a:endParaRPr lang="ko-KR" altLang="en-US" sz="1300" dirty="0">
              <a:latin typeface="Noto Sans CJK KR DemiLight" pitchFamily="34" charset="-127"/>
              <a:ea typeface="Noto Sans CJK KR DemiLight" pitchFamily="34" charset="-127"/>
              <a:cs typeface="Noto Sans CJK KR D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62860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4309</TotalTime>
  <Words>12985</Words>
  <Application>Microsoft Office PowerPoint</Application>
  <PresentationFormat>사용자 지정</PresentationFormat>
  <Paragraphs>3745</Paragraphs>
  <Slides>163</Slides>
  <Notes>18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163</vt:i4>
      </vt:variant>
    </vt:vector>
  </HeadingPairs>
  <TitlesOfParts>
    <vt:vector size="17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2024 </vt:lpstr>
      <vt:lpstr>PowerPoint 프레젠테이션</vt:lpstr>
      <vt:lpstr>CONTENTS</vt:lpstr>
      <vt:lpstr>PowerPoint 프레젠테이션</vt:lpstr>
      <vt:lpstr>PowerPoint 프레젠테이션</vt:lpstr>
      <vt:lpstr>P1ART</vt:lpstr>
      <vt:lpstr>P1ART</vt:lpstr>
      <vt:lpstr>P1ART</vt:lpstr>
      <vt:lpstr>우리동네 육아종합지원센터</vt:lpstr>
      <vt:lpstr>우리동네 육아종합지원센터</vt:lpstr>
      <vt:lpstr>우리동네 육아종합지원센터</vt:lpstr>
      <vt:lpstr> 시간제보육사업</vt:lpstr>
      <vt:lpstr>PowerPoint 프레젠테이션</vt:lpstr>
      <vt:lpstr>PowerPoint 프레젠테이션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PowerPoint 프레젠테이션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PowerPoint 프레젠테이션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P2ART</vt:lpstr>
      <vt:lpstr>PowerPoint 프레젠테이션</vt:lpstr>
      <vt:lpstr>PowerPoint 프레젠테이션</vt:lpstr>
      <vt:lpstr>P3ART</vt:lpstr>
      <vt:lpstr>P3ART</vt:lpstr>
      <vt:lpstr>P3ART</vt:lpstr>
      <vt:lpstr>P3ART</vt:lpstr>
      <vt:lpstr>P3ART</vt:lpstr>
      <vt:lpstr>PowerPoint 프레젠테이션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PowerPoint 프레젠테이션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PowerPoint 프레젠테이션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P3ART</vt:lpstr>
      <vt:lpstr>PowerPoint 프레젠테이션</vt:lpstr>
      <vt:lpstr>도움기관</vt:lpstr>
      <vt:lpstr>PowerPoint 프레젠테이션</vt:lpstr>
      <vt:lpstr>PowerPoint 프레젠테이션</vt:lpstr>
      <vt:lpstr>PowerPoint 프레젠테이션</vt:lpstr>
      <vt:lpstr>PowerPoint 프레젠테이션</vt:lpstr>
      <vt:lpstr>우리동네 즐길거리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2024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</dc:title>
  <dc:creator>보육진흥원</dc:creator>
  <cp:lastModifiedBy>master</cp:lastModifiedBy>
  <cp:revision>296</cp:revision>
  <cp:lastPrinted>2024-05-08T07:55:44Z</cp:lastPrinted>
  <dcterms:created xsi:type="dcterms:W3CDTF">2023-08-23T07:17:34Z</dcterms:created>
  <dcterms:modified xsi:type="dcterms:W3CDTF">2024-05-10T02:05:49Z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lpwstr>2023-08-23T00:00:00Z</vt:lpwstr>
  </property>
  <property fmtid="{D5CDD505-2E9C-101B-9397-08002B2CF9AE}" pid="3" name="Creator">
    <vt:lpwstr>Adobe InDesign 18.1 (Windows)</vt:lpwstr>
  </property>
  <property fmtid="{D5CDD505-2E9C-101B-9397-08002B2CF9AE}" pid="4" name="Fasoo_Trace_ID">
    <vt:lpwstr>eyJub2RlMSI6eyJkc2QiOiIwMTAwMDAwMDAwMDAzMTYyIiwibG9nVGltZSI6IjIwMjMtMDgtMjhUMjM6Mzk6NDZaIiwicElEIjoxMDQ4NTc3LCJ0cmFjZUlkIjoiQzFDM0I3RTczOTZENENDMjkwM0MyMTlFQ0I1QjM2NDciLCJ1c2VyQ29kZSI6ImV1bm9zdCJ9LCJub2RlMiI6eyJkc2QiOiIwMTAwMDAwMDAwMDAzMTYyIiwibG9nVGltZSI</vt:lpwstr>
  </property>
  <property fmtid="{D5CDD505-2E9C-101B-9397-08002B2CF9AE}" pid="5" name="LastSaved">
    <vt:lpwstr>2023-08-23T00:00:00Z</vt:lpwstr>
  </property>
</Properties>
</file>